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5" r:id="rId4"/>
    <p:sldId id="257" r:id="rId5"/>
    <p:sldId id="259" r:id="rId6"/>
    <p:sldId id="258" r:id="rId7"/>
    <p:sldId id="262" r:id="rId8"/>
    <p:sldId id="260" r:id="rId9"/>
    <p:sldId id="261" r:id="rId10"/>
    <p:sldId id="269" r:id="rId11"/>
    <p:sldId id="270" r:id="rId12"/>
    <p:sldId id="271" r:id="rId13"/>
    <p:sldId id="272" r:id="rId14"/>
    <p:sldId id="273" r:id="rId15"/>
    <p:sldId id="274" r:id="rId16"/>
    <p:sldId id="263" r:id="rId17"/>
    <p:sldId id="264" r:id="rId18"/>
    <p:sldId id="265" r:id="rId19"/>
    <p:sldId id="266" r:id="rId20"/>
    <p:sldId id="267" r:id="rId21"/>
    <p:sldId id="268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8838894-D6CC-4C9E-ADD3-FA4B46991875}">
          <p14:sldIdLst>
            <p14:sldId id="256"/>
            <p14:sldId id="276"/>
          </p14:sldIdLst>
        </p14:section>
        <p14:section name="Untitled Section" id="{F07FA618-DA6B-4572-8097-D134FAD8E8AF}">
          <p14:sldIdLst>
            <p14:sldId id="275"/>
            <p14:sldId id="257"/>
            <p14:sldId id="259"/>
            <p14:sldId id="258"/>
            <p14:sldId id="262"/>
            <p14:sldId id="260"/>
            <p14:sldId id="261"/>
            <p14:sldId id="269"/>
            <p14:sldId id="270"/>
            <p14:sldId id="271"/>
            <p14:sldId id="272"/>
            <p14:sldId id="273"/>
            <p14:sldId id="274"/>
            <p14:sldId id="263"/>
            <p14:sldId id="264"/>
            <p14:sldId id="265"/>
            <p14:sldId id="266"/>
            <p14:sldId id="267"/>
            <p14:sldId id="268"/>
            <p14:sldId id="277"/>
            <p14:sldId id="278"/>
            <p14:sldId id="279"/>
          </p14:sldIdLst>
        </p14:section>
        <p14:section name="debug jagged lines" id="{A8EF5E25-F178-4951-B368-7D10B8A5F913}">
          <p14:sldIdLst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C5195-5C0B-76B2-ADA4-20ABDA68B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10E4B-AB06-8FF3-FE2C-F0254D5C4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FA310-4C7A-9AFA-D795-838A75B36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4403-6E56-A38D-04EF-A15A471B2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F253D-3834-9DC0-39B5-C17EB3A11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7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B1F76-2242-DA36-4131-7F89A0D28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F3F20-050B-2914-A1EC-9862FE359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F8C26-4ECF-DFA2-6A23-7C5686BB3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DDAC2-8D63-74B8-29E7-F7C1F5865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2C4227-EB80-C0DF-7F88-B99802B5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25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3F25BA-E298-16DE-94BB-0B10B67A09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0F9F9F-7951-2974-D872-AD33D58FA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1A821-BE28-E3B6-AAA1-FA17DD0C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8D9A1A-C358-3CF6-C2CA-E2607E0E5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F63D0-51A1-C722-3443-C1D8C251D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0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9FC11-A476-050A-4B80-515257685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2727A-F618-C687-CE67-0930BE7A03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9B70D-283F-7E80-ED7A-5EDFE0826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A99E1-8416-95EA-E32A-E9301FF63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3B241-FC55-44EE-87C3-9958D9758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93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E216E-C892-A4FA-22C2-8922CE69E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72380-334C-2F89-B48D-24E04BC5E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C5ED6-EC38-2811-6C15-E57AEA69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04D6C-77B1-DD1C-9E0C-7700824A2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CA996-9327-8E69-1431-84A4F0BBC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5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69673-ACCE-98EA-D322-B7F133149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70C64-EF13-88A1-7B36-C44FEDBCC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4BD993-1A77-5757-AFB2-09F87A6FA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2C71D1-0E18-D9DB-2A88-2702BA10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305E6-D307-6799-B238-BD51F80F7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30806-259F-F93F-DCFC-87FE78EAA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451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E0C34-11DB-66B3-B55B-F8022E912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5FE74-4A0C-121E-FD40-E45BE2FF4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349C0B-3E50-9E61-5461-DB50E51FF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9D9964-23AE-C54B-4DAA-CC99CBC4FC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5F83C1-05D3-F43D-9B2E-7648A814BD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395B4-210E-4D9E-5DB4-4561DA2E7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C4DA4D-A19C-E08C-E089-3994937E7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9A5D9-4860-D10B-13D8-12A59E52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947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540E4-7373-F77C-296D-3BF082210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B5307-6D7B-E57D-F84D-39E93DDA9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47F125-5B04-A4F1-FCE8-FAD457AF5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48546B-FF33-2EB8-2CBF-BA98FBC31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62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A3D3B2-D9FF-C9F3-ECC8-6961FE250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BD4D4D-DB6B-0B65-7A12-32A0CABDB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DFA6C3-8891-D260-14A5-9B751F5C9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99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A66CF-032B-F74F-6509-28402A53D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5798F-AA9A-95D1-3B0B-5190FAD49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1A2B5-E541-0A87-B86E-1766088FA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BF83A-572F-9DAB-F358-9AB15A147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94547C-D3B5-B34A-8510-93731B6B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370657-BA5F-E91A-63F5-CFBCCB9FF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7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AC883-4FCB-A37E-8F5A-F7848829A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175DAB-2B77-60C4-2B93-605FA776A3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D19189-B03B-D914-772E-AAF25A3E02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FDA58E-DCBE-B609-A7B1-125801FD0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A85265-AC1D-9BF8-9624-8C18A6EA4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790A9-CE17-25B3-962D-A8A2B3137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5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2DC83A-F0B4-EC4C-A44D-85208F291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71E40-896D-C0CE-17D3-7B3ECA8B2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ECF28-DCB8-C202-7435-0EC9EBE69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1ED93-5DE9-4854-99E8-58DFA974D609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66228-2A10-24E5-1BA3-23BE4E9E6B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908C7-D463-5B52-8AF4-79906425D9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DB2D9-21B5-4EA4-AC97-21DF240ED3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2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BB679-7E74-D0D1-CB84-58BC58062B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DEBUG IRENA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83AEDF-D106-C914-0EFF-259CCB11DA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955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E23B7-3E19-B996-867D-DE9997C27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716851"/>
          </a:xfrm>
        </p:spPr>
        <p:txBody>
          <a:bodyPr/>
          <a:lstStyle/>
          <a:p>
            <a:r>
              <a:rPr lang="en-US" dirty="0" err="1"/>
              <a:t>DataOut_M</a:t>
            </a:r>
            <a:endParaRPr lang="en-US" dirty="0"/>
          </a:p>
        </p:txBody>
      </p:sp>
      <p:pic>
        <p:nvPicPr>
          <p:cNvPr id="4" name="Picture 3" descr="A picture containing text, screenshot, diagram, line&#10;&#10;Description automatically generated">
            <a:extLst>
              <a:ext uri="{FF2B5EF4-FFF2-40B4-BE49-F238E27FC236}">
                <a16:creationId xmlns:a16="http://schemas.microsoft.com/office/drawing/2014/main" id="{A3C147C9-2A46-718E-6B79-F917DA92F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5106"/>
            <a:ext cx="5001778" cy="3959360"/>
          </a:xfrm>
          <a:prstGeom prst="rect">
            <a:avLst/>
          </a:prstGeom>
        </p:spPr>
      </p:pic>
      <p:pic>
        <p:nvPicPr>
          <p:cNvPr id="6" name="Picture 5" descr="A picture containing text, screenshot, diagram, plot&#10;&#10;Description automatically generated">
            <a:extLst>
              <a:ext uri="{FF2B5EF4-FFF2-40B4-BE49-F238E27FC236}">
                <a16:creationId xmlns:a16="http://schemas.microsoft.com/office/drawing/2014/main" id="{D149FF42-AD75-4B2C-0055-90E08B31B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708" y="735106"/>
            <a:ext cx="5001778" cy="395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5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509F99-3CB1-11D2-C5B5-CBFCA186D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8690"/>
            <a:ext cx="7703605" cy="56493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1EB31-E1D0-371C-EFB7-5208175B8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396" y="1208690"/>
            <a:ext cx="6003604" cy="439955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62E7FA4-E5A5-A28E-A90A-22D0AE7A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51337"/>
          </a:xfrm>
        </p:spPr>
        <p:txBody>
          <a:bodyPr>
            <a:normAutofit fontScale="90000"/>
          </a:bodyPr>
          <a:lstStyle/>
          <a:p>
            <a:r>
              <a:rPr lang="en-US" dirty="0"/>
              <a:t>EOL L0 – the end of life on year ## is possibly cumulative??</a:t>
            </a:r>
          </a:p>
        </p:txBody>
      </p:sp>
    </p:spTree>
    <p:extLst>
      <p:ext uri="{BB962C8B-B14F-4D97-AF65-F5344CB8AC3E}">
        <p14:creationId xmlns:p14="http://schemas.microsoft.com/office/powerpoint/2010/main" val="2230565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72557-0D2A-7D06-3518-7F657BAF5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EOL PBS also looks cumulative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5CA74-5C14-6610-D841-89FF202DA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52320"/>
            <a:ext cx="6484649" cy="47599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D2514D-01E6-EAE9-C7E2-D8A6CF614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700" y="2098040"/>
            <a:ext cx="6486299" cy="475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47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B10C0E6-D06D-CC4C-C96A-A70CAF601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non-IRENA module files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66214E-7826-45B3-90F9-8085BC579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Ran with PERC</a:t>
            </a:r>
          </a:p>
          <a:p>
            <a:r>
              <a:rPr lang="en-US" dirty="0"/>
              <a:t>Didn’t modify materials, just modules</a:t>
            </a:r>
          </a:p>
        </p:txBody>
      </p:sp>
      <p:pic>
        <p:nvPicPr>
          <p:cNvPr id="6" name="Picture 5" descr="A picture containing text, diagram, line, plot&#10;&#10;Description automatically generated">
            <a:extLst>
              <a:ext uri="{FF2B5EF4-FFF2-40B4-BE49-F238E27FC236}">
                <a16:creationId xmlns:a16="http://schemas.microsoft.com/office/drawing/2014/main" id="{D02340FA-5C4B-FFA5-9CB3-27E76E9B5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706" y="0"/>
            <a:ext cx="4751294" cy="365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102918-44B4-7E33-622E-259C6CBB4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 err="1"/>
              <a:t>r_PERC</a:t>
            </a:r>
            <a:r>
              <a:rPr lang="en-US" dirty="0"/>
              <a:t> shows jagged, but not blow up</a:t>
            </a:r>
          </a:p>
        </p:txBody>
      </p:sp>
      <p:pic>
        <p:nvPicPr>
          <p:cNvPr id="8" name="Picture 7" descr="A picture containing text, screenshot, diagram, plot&#10;&#10;Description automatically generated">
            <a:extLst>
              <a:ext uri="{FF2B5EF4-FFF2-40B4-BE49-F238E27FC236}">
                <a16:creationId xmlns:a16="http://schemas.microsoft.com/office/drawing/2014/main" id="{BB66E12C-C964-A793-FBA4-D18CCBE2C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1733"/>
            <a:ext cx="7126677" cy="557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6906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29421-A336-9F2D-630D-C8C2A6CA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Data out yearly sums still look ok, </a:t>
            </a:r>
            <a:br>
              <a:rPr lang="en-US" dirty="0"/>
            </a:br>
            <a:r>
              <a:rPr lang="en-US" dirty="0"/>
              <a:t>except for jagged </a:t>
            </a:r>
            <a:r>
              <a:rPr lang="en-US" dirty="0" err="1"/>
              <a:t>r_PERC</a:t>
            </a:r>
            <a:endParaRPr lang="en-US" dirty="0"/>
          </a:p>
        </p:txBody>
      </p:sp>
      <p:pic>
        <p:nvPicPr>
          <p:cNvPr id="4" name="Picture 3" descr="A picture containing text, line, screenshot, plot&#10;&#10;Description automatically generated">
            <a:extLst>
              <a:ext uri="{FF2B5EF4-FFF2-40B4-BE49-F238E27FC236}">
                <a16:creationId xmlns:a16="http://schemas.microsoft.com/office/drawing/2014/main" id="{88A81187-04FC-81C0-40B3-E517ACBE8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7" y="1257510"/>
            <a:ext cx="7275402" cy="560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4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77C9AB-FD8E-1AF1-6ECD-1DC4841AC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46856"/>
            <a:ext cx="10515600" cy="2916555"/>
          </a:xfrm>
        </p:spPr>
        <p:txBody>
          <a:bodyPr>
            <a:normAutofit/>
          </a:bodyPr>
          <a:lstStyle/>
          <a:p>
            <a:r>
              <a:rPr lang="en-US" sz="9600" dirty="0"/>
              <a:t>Remove Trim</a:t>
            </a:r>
            <a:br>
              <a:rPr lang="en-US" sz="9600" dirty="0"/>
            </a:br>
            <a:r>
              <a:rPr lang="en-US" sz="9600" dirty="0"/>
              <a:t> year extension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8CFB7E-CE5B-B6BD-2E76-D132EB646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945063"/>
            <a:ext cx="10515600" cy="1500187"/>
          </a:xfrm>
        </p:spPr>
        <p:txBody>
          <a:bodyPr/>
          <a:lstStyle/>
          <a:p>
            <a:r>
              <a:rPr lang="en-US" dirty="0"/>
              <a:t>Did not use trim years to extend the simulation</a:t>
            </a:r>
          </a:p>
          <a:p>
            <a:r>
              <a:rPr lang="en-US" dirty="0"/>
              <a:t>Used a 100.0 MW annual install</a:t>
            </a:r>
          </a:p>
        </p:txBody>
      </p:sp>
      <p:pic>
        <p:nvPicPr>
          <p:cNvPr id="7" name="Picture 6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AA1485AC-8F57-2EFC-CDAD-ED3F3DC4F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749" y="0"/>
            <a:ext cx="5349251" cy="395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73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C660CCF-2A48-B1FA-67BA-82A1045A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408160" cy="1110858"/>
          </a:xfrm>
        </p:spPr>
        <p:txBody>
          <a:bodyPr>
            <a:normAutofit fontScale="90000"/>
          </a:bodyPr>
          <a:lstStyle/>
          <a:p>
            <a:r>
              <a:rPr lang="en-US" dirty="0"/>
              <a:t>Aggregate Results, both jagged and blow up</a:t>
            </a:r>
          </a:p>
        </p:txBody>
      </p:sp>
      <p:pic>
        <p:nvPicPr>
          <p:cNvPr id="10" name="Picture 9" descr="A picture containing text, diagram, plot, line&#10;&#10;Description automatically generated">
            <a:extLst>
              <a:ext uri="{FF2B5EF4-FFF2-40B4-BE49-F238E27FC236}">
                <a16:creationId xmlns:a16="http://schemas.microsoft.com/office/drawing/2014/main" id="{A1E4679B-20A2-016C-01AA-883BE7FD2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997"/>
            <a:ext cx="7924800" cy="574200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2EFF90-7C1C-58D6-DCCB-11AFC53DD141}"/>
              </a:ext>
            </a:extLst>
          </p:cNvPr>
          <p:cNvSpPr txBox="1"/>
          <p:nvPr/>
        </p:nvSpPr>
        <p:spPr>
          <a:xfrm>
            <a:off x="8046720" y="1452880"/>
            <a:ext cx="4145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From iiyearly2, aggregate results function</a:t>
            </a:r>
          </a:p>
          <a:p>
            <a:r>
              <a:rPr lang="en-US" dirty="0"/>
              <a:t>This is demonstrating the jagged results as well as waste blowing up.</a:t>
            </a:r>
          </a:p>
          <a:p>
            <a:endParaRPr lang="en-US" dirty="0"/>
          </a:p>
          <a:p>
            <a:r>
              <a:rPr lang="en-US" dirty="0"/>
              <a:t>PV ICE waste doesn’t blow up…?</a:t>
            </a:r>
          </a:p>
        </p:txBody>
      </p:sp>
    </p:spTree>
    <p:extLst>
      <p:ext uri="{BB962C8B-B14F-4D97-AF65-F5344CB8AC3E}">
        <p14:creationId xmlns:p14="http://schemas.microsoft.com/office/powerpoint/2010/main" val="3844964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12CC-F2A3-C548-A755-B10D0D3F3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25229"/>
          </a:xfrm>
        </p:spPr>
        <p:txBody>
          <a:bodyPr/>
          <a:lstStyle/>
          <a:p>
            <a:r>
              <a:rPr lang="en-US" dirty="0" err="1"/>
              <a:t>DataOut_m</a:t>
            </a:r>
            <a:r>
              <a:rPr lang="en-US" dirty="0"/>
              <a:t> shows both jagged and blow up?</a:t>
            </a:r>
          </a:p>
        </p:txBody>
      </p:sp>
      <p:pic>
        <p:nvPicPr>
          <p:cNvPr id="4" name="Picture 3" descr="A graph with red and green lines&#10;&#10;Description automatically generated with low confidence">
            <a:extLst>
              <a:ext uri="{FF2B5EF4-FFF2-40B4-BE49-F238E27FC236}">
                <a16:creationId xmlns:a16="http://schemas.microsoft.com/office/drawing/2014/main" id="{A422E2E7-E0E3-6258-3EA2-0E98D9248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229"/>
            <a:ext cx="8442960" cy="60327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A0F606-F313-93EC-72CF-9763D7C2D530}"/>
              </a:ext>
            </a:extLst>
          </p:cNvPr>
          <p:cNvSpPr txBox="1"/>
          <p:nvPr/>
        </p:nvSpPr>
        <p:spPr>
          <a:xfrm>
            <a:off x="8442960" y="1046480"/>
            <a:ext cx="374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Area disposed by failures and </a:t>
            </a:r>
          </a:p>
          <a:p>
            <a:r>
              <a:rPr lang="en-US" dirty="0"/>
              <a:t>Area disposed by project life</a:t>
            </a:r>
          </a:p>
        </p:txBody>
      </p:sp>
    </p:spTree>
    <p:extLst>
      <p:ext uri="{BB962C8B-B14F-4D97-AF65-F5344CB8AC3E}">
        <p14:creationId xmlns:p14="http://schemas.microsoft.com/office/powerpoint/2010/main" val="1672804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77C9AB-FD8E-1AF1-6ECD-1DC4841AC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5338"/>
            <a:ext cx="10515600" cy="2852737"/>
          </a:xfrm>
        </p:spPr>
        <p:txBody>
          <a:bodyPr/>
          <a:lstStyle/>
          <a:p>
            <a:r>
              <a:rPr lang="en-US" dirty="0"/>
              <a:t>Remove the Trim year extension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8CFB7E-CE5B-B6BD-2E76-D132EB646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945063"/>
            <a:ext cx="10515600" cy="1500187"/>
          </a:xfrm>
        </p:spPr>
        <p:txBody>
          <a:bodyPr/>
          <a:lstStyle/>
          <a:p>
            <a:r>
              <a:rPr lang="en-US" dirty="0"/>
              <a:t>Did not use trim years to extend the simulation</a:t>
            </a:r>
          </a:p>
          <a:p>
            <a:r>
              <a:rPr lang="en-US" dirty="0"/>
              <a:t>Use global projection through 2050</a:t>
            </a:r>
          </a:p>
        </p:txBody>
      </p:sp>
      <p:pic>
        <p:nvPicPr>
          <p:cNvPr id="3" name="Picture 2" descr="A picture containing text, screenshot, plot, diagram&#10;&#10;Description automatically generated">
            <a:extLst>
              <a:ext uri="{FF2B5EF4-FFF2-40B4-BE49-F238E27FC236}">
                <a16:creationId xmlns:a16="http://schemas.microsoft.com/office/drawing/2014/main" id="{ABA1E211-A53D-07BE-5767-EE874A2F3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918" y="58670"/>
            <a:ext cx="5148082" cy="395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74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3522-7BDA-461E-B1CB-1422A4E42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90657"/>
            <a:ext cx="10515600" cy="1325563"/>
          </a:xfrm>
        </p:spPr>
        <p:txBody>
          <a:bodyPr/>
          <a:lstStyle/>
          <a:p>
            <a:r>
              <a:rPr lang="en-US" dirty="0"/>
              <a:t>Input files comparisons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0802C-5D76-530C-732D-428F53C86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0A0FE9-A3E1-EB4F-27AB-DBF34F991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1" y="969313"/>
            <a:ext cx="10985341" cy="572692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79E9E69-9F31-C55F-6F86-C37BDA3D94CA}"/>
              </a:ext>
            </a:extLst>
          </p:cNvPr>
          <p:cNvCxnSpPr/>
          <p:nvPr/>
        </p:nvCxnSpPr>
        <p:spPr>
          <a:xfrm>
            <a:off x="2525086" y="6451134"/>
            <a:ext cx="64091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298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C660CCF-2A48-B1FA-67BA-82A1045A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408160" cy="1110858"/>
          </a:xfrm>
        </p:spPr>
        <p:txBody>
          <a:bodyPr>
            <a:normAutofit/>
          </a:bodyPr>
          <a:lstStyle/>
          <a:p>
            <a:r>
              <a:rPr lang="en-US" dirty="0"/>
              <a:t>Aggregate Results, blow up starts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2EFF90-7C1C-58D6-DCCB-11AFC53DD141}"/>
              </a:ext>
            </a:extLst>
          </p:cNvPr>
          <p:cNvSpPr txBox="1"/>
          <p:nvPr/>
        </p:nvSpPr>
        <p:spPr>
          <a:xfrm>
            <a:off x="8046720" y="1452880"/>
            <a:ext cx="4145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From iiyearly2, aggregate results function</a:t>
            </a:r>
          </a:p>
          <a:p>
            <a:endParaRPr lang="en-US" dirty="0"/>
          </a:p>
          <a:p>
            <a:r>
              <a:rPr lang="en-US" dirty="0"/>
              <a:t>PV ICE waste doesn’t blow up</a:t>
            </a:r>
          </a:p>
          <a:p>
            <a:endParaRPr lang="en-US" dirty="0"/>
          </a:p>
          <a:p>
            <a:r>
              <a:rPr lang="en-US" dirty="0"/>
              <a:t>Like the 100MW/</a:t>
            </a:r>
            <a:r>
              <a:rPr lang="en-US" dirty="0" err="1"/>
              <a:t>yr</a:t>
            </a:r>
            <a:r>
              <a:rPr lang="en-US" dirty="0"/>
              <a:t>, the blowing up seems to only start the last two-</a:t>
            </a:r>
            <a:r>
              <a:rPr lang="en-US" dirty="0" err="1"/>
              <a:t>ish</a:t>
            </a:r>
            <a:r>
              <a:rPr lang="en-US" dirty="0"/>
              <a:t> years before 2050</a:t>
            </a:r>
          </a:p>
        </p:txBody>
      </p:sp>
      <p:pic>
        <p:nvPicPr>
          <p:cNvPr id="3" name="Picture 2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3A1A7C0C-7391-5AF6-7E33-6F0D44852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1529"/>
            <a:ext cx="7689273" cy="601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87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E12CC-F2A3-C548-A755-B10D0D3F3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25229"/>
          </a:xfrm>
        </p:spPr>
        <p:txBody>
          <a:bodyPr/>
          <a:lstStyle/>
          <a:p>
            <a:r>
              <a:rPr lang="en-US" dirty="0" err="1"/>
              <a:t>DataOut_m</a:t>
            </a:r>
            <a:r>
              <a:rPr lang="en-US" dirty="0"/>
              <a:t> shows both jagged and blow up?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A0F606-F313-93EC-72CF-9763D7C2D530}"/>
              </a:ext>
            </a:extLst>
          </p:cNvPr>
          <p:cNvSpPr txBox="1"/>
          <p:nvPr/>
        </p:nvSpPr>
        <p:spPr>
          <a:xfrm>
            <a:off x="8442960" y="1046480"/>
            <a:ext cx="374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Area disposed by failures and </a:t>
            </a:r>
          </a:p>
          <a:p>
            <a:r>
              <a:rPr lang="en-US" dirty="0"/>
              <a:t>Area disposed by project life</a:t>
            </a:r>
          </a:p>
        </p:txBody>
      </p:sp>
      <p:pic>
        <p:nvPicPr>
          <p:cNvPr id="6" name="Picture 5" descr="A picture containing text, screenshot, display, plot&#10;&#10;Description automatically generated">
            <a:extLst>
              <a:ext uri="{FF2B5EF4-FFF2-40B4-BE49-F238E27FC236}">
                <a16:creationId xmlns:a16="http://schemas.microsoft.com/office/drawing/2014/main" id="{DDF06331-31FF-4650-FE8F-A057B4903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9849"/>
            <a:ext cx="7716982" cy="603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87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AF4B4D5-85F4-24C1-F19E-B18BFB686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15729" y="1764407"/>
            <a:ext cx="5760846" cy="2310312"/>
          </a:xfrm>
        </p:spPr>
        <p:txBody>
          <a:bodyPr>
            <a:normAutofit/>
          </a:bodyPr>
          <a:lstStyle/>
          <a:p>
            <a:r>
              <a:rPr lang="en-US" sz="5200" dirty="0">
                <a:solidFill>
                  <a:schemeClr val="tx2"/>
                </a:solidFill>
              </a:rPr>
              <a:t>New tests..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7A68751-E44B-75D5-8760-11A4D13CB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729" y="4165152"/>
            <a:ext cx="5760846" cy="682079"/>
          </a:xfrm>
        </p:spPr>
        <p:txBody>
          <a:bodyPr>
            <a:normAutofit/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47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7E0B4-15EE-8536-1F3A-68A7DB4F6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Doing t50 t90 for PV ICE, and Weibull Params for Irena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619FA5-6620-606F-2AFE-6F20D8E73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94605B-1A53-13C7-8F7F-CD7F169F4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559" y="2100263"/>
            <a:ext cx="52959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58AE7A-5171-4521-B2B6-B4922E1256BC}"/>
              </a:ext>
            </a:extLst>
          </p:cNvPr>
          <p:cNvSpPr txBox="1"/>
          <p:nvPr/>
        </p:nvSpPr>
        <p:spPr>
          <a:xfrm>
            <a:off x="1551708" y="2484582"/>
            <a:ext cx="26323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looks more like what I was expecting; more failures in the Irena and lower failures due to life. But this is probably on the rounding errors or lifetime of project set for the </a:t>
            </a:r>
            <a:r>
              <a:rPr lang="en-US" dirty="0" err="1"/>
              <a:t>irena</a:t>
            </a:r>
            <a:r>
              <a:rPr lang="en-US" dirty="0"/>
              <a:t>. Is it set to 40?</a:t>
            </a:r>
          </a:p>
        </p:txBody>
      </p:sp>
    </p:spTree>
    <p:extLst>
      <p:ext uri="{BB962C8B-B14F-4D97-AF65-F5344CB8AC3E}">
        <p14:creationId xmlns:p14="http://schemas.microsoft.com/office/powerpoint/2010/main" val="532913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8E1FA-FCEA-DCC5-D285-48C0D0BFA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031D63-148E-3658-6183-4A43DB9CB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000000"/>
                </a:solidFill>
                <a:effectLst/>
                <a:latin typeface="Helvetica Neue"/>
              </a:rPr>
              <a:t>Aggregated results 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Helvetica Neue"/>
              </a:rPr>
              <a:t>functin</a:t>
            </a:r>
            <a:endParaRPr lang="en-US" b="1" i="0" dirty="0">
              <a:solidFill>
                <a:srgbClr val="000000"/>
              </a:solidFill>
              <a:effectLst/>
              <a:latin typeface="Helvetica Neue"/>
            </a:endParaRPr>
          </a:p>
          <a:p>
            <a:pPr lvl="1"/>
            <a:r>
              <a:rPr lang="en-US" b="1" i="0" dirty="0">
                <a:solidFill>
                  <a:srgbClr val="000000"/>
                </a:solidFill>
                <a:effectLst/>
                <a:latin typeface="Helvetica Neue"/>
              </a:rPr>
              <a:t>Check 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Helvetica Neue"/>
              </a:rPr>
              <a:t>DecommisionedCapacity</a:t>
            </a:r>
            <a:r>
              <a:rPr lang="en-US" b="1" i="0" dirty="0">
                <a:solidFill>
                  <a:srgbClr val="000000"/>
                </a:solidFill>
                <a:effectLst/>
                <a:latin typeface="Helvetica Neue"/>
              </a:rPr>
              <a:t> column  -  W units, Garvin issue</a:t>
            </a:r>
          </a:p>
          <a:p>
            <a:pPr lvl="1"/>
            <a:r>
              <a:rPr lang="en-US" dirty="0" err="1"/>
              <a:t>WasteAll_Module</a:t>
            </a:r>
            <a:r>
              <a:rPr lang="en-US" b="1" dirty="0">
                <a:solidFill>
                  <a:srgbClr val="000000"/>
                </a:solidFill>
                <a:latin typeface="Helvetica Neue"/>
              </a:rPr>
              <a:t> – looks cumulative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95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627BE-CDCB-7B66-D2DA-AC38846C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on </a:t>
            </a:r>
            <a:r>
              <a:rPr lang="en-US" dirty="0" err="1"/>
              <a:t>r_PERC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80088-F9D1-4EF2-C767-2A931E333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Testing in bottom Sim3 of DEBUG-IRENA</a:t>
            </a:r>
          </a:p>
          <a:p>
            <a:r>
              <a:rPr lang="en-US" dirty="0"/>
              <a:t>Calculated T10 to be same as project lifetime </a:t>
            </a:r>
            <a:r>
              <a:rPr lang="en-US" dirty="0">
                <a:sym typeface="Wingdings" panose="05000000000000000000" pitchFamily="2" charset="2"/>
              </a:rPr>
              <a:t> jagged lines</a:t>
            </a:r>
          </a:p>
          <a:p>
            <a:r>
              <a:rPr lang="en-US" dirty="0">
                <a:sym typeface="Wingdings" panose="05000000000000000000" pitchFamily="2" charset="2"/>
              </a:rPr>
              <a:t>The problem goes away if you greatly increase or decrease </a:t>
            </a:r>
            <a:r>
              <a:rPr lang="en-US" dirty="0" err="1">
                <a:sym typeface="Wingdings" panose="05000000000000000000" pitchFamily="2" charset="2"/>
              </a:rPr>
              <a:t>Mod_lifetime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40493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CC7930-4D1F-0A2E-86BC-0CBFAF1AA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Jagged lines start as kinks in effective capacity</a:t>
            </a:r>
          </a:p>
        </p:txBody>
      </p:sp>
      <p:pic>
        <p:nvPicPr>
          <p:cNvPr id="6" name="Picture 5" descr="A picture containing text, line, diagram, screenshot&#10;&#10;Description automatically generated">
            <a:extLst>
              <a:ext uri="{FF2B5EF4-FFF2-40B4-BE49-F238E27FC236}">
                <a16:creationId xmlns:a16="http://schemas.microsoft.com/office/drawing/2014/main" id="{9B710338-7B64-3E2C-F58A-37A99F325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1874"/>
            <a:ext cx="7640320" cy="587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61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69160-F51C-1EEB-3001-E071EBCA8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And almost flat lines in decommissions</a:t>
            </a:r>
          </a:p>
        </p:txBody>
      </p:sp>
      <p:pic>
        <p:nvPicPr>
          <p:cNvPr id="4" name="Picture 3" descr="A picture containing text, screenshot, plot, line&#10;&#10;Description automatically generated">
            <a:extLst>
              <a:ext uri="{FF2B5EF4-FFF2-40B4-BE49-F238E27FC236}">
                <a16:creationId xmlns:a16="http://schemas.microsoft.com/office/drawing/2014/main" id="{EF1B3801-CC4F-0CE5-FA90-B49CEB34A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174" y="1155298"/>
            <a:ext cx="7115053" cy="570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00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3E105-E423-5AEC-76EA-589E51DA9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Results in jagged wastes</a:t>
            </a:r>
          </a:p>
        </p:txBody>
      </p:sp>
      <p:pic>
        <p:nvPicPr>
          <p:cNvPr id="4" name="Picture 3" descr="A picture containing text, line, plot, screenshot&#10;&#10;Description automatically generated">
            <a:extLst>
              <a:ext uri="{FF2B5EF4-FFF2-40B4-BE49-F238E27FC236}">
                <a16:creationId xmlns:a16="http://schemas.microsoft.com/office/drawing/2014/main" id="{ACCA25CA-427E-BC5E-6C8A-92D97BCD6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8324"/>
            <a:ext cx="7335520" cy="573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52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3AE80E9-053C-356F-4D5F-CF3A212DC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3477" y="1132676"/>
            <a:ext cx="5391902" cy="5725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6EBA52-1265-B968-2B2A-A9858E93E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Both fail and lifetime kills are kinky, the lifetime falls to 0 whenever the fail kinks</a:t>
            </a:r>
          </a:p>
        </p:txBody>
      </p:sp>
      <p:pic>
        <p:nvPicPr>
          <p:cNvPr id="4" name="Picture 3" descr="A picture containing text, line, plot, diagram&#10;&#10;Description automatically generated">
            <a:extLst>
              <a:ext uri="{FF2B5EF4-FFF2-40B4-BE49-F238E27FC236}">
                <a16:creationId xmlns:a16="http://schemas.microsoft.com/office/drawing/2014/main" id="{932A21B4-F878-5C65-F29E-443ED2ADC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563"/>
            <a:ext cx="7186997" cy="553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D517D-54A1-48EE-3D54-BE8A97DC8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files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F4B5C-CEDD-547D-2AA2-C9F3E76B4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406681-48D8-25F3-1B29-3F590430A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11" y="1359064"/>
            <a:ext cx="10111530" cy="5482790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02EC8D9-FC31-7DFB-C849-C8E3F75EBD65}"/>
              </a:ext>
            </a:extLst>
          </p:cNvPr>
          <p:cNvCxnSpPr>
            <a:cxnSpLocks/>
          </p:cNvCxnSpPr>
          <p:nvPr/>
        </p:nvCxnSpPr>
        <p:spPr>
          <a:xfrm>
            <a:off x="2030136" y="5595457"/>
            <a:ext cx="48068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33F5CBA-822F-51A7-19D6-DBB5A0413745}"/>
              </a:ext>
            </a:extLst>
          </p:cNvPr>
          <p:cNvCxnSpPr>
            <a:cxnSpLocks/>
          </p:cNvCxnSpPr>
          <p:nvPr/>
        </p:nvCxnSpPr>
        <p:spPr>
          <a:xfrm>
            <a:off x="3749879" y="5731079"/>
            <a:ext cx="47481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D01FBB-E04E-E872-D9E3-F115875B0C8D}"/>
              </a:ext>
            </a:extLst>
          </p:cNvPr>
          <p:cNvCxnSpPr>
            <a:cxnSpLocks/>
          </p:cNvCxnSpPr>
          <p:nvPr/>
        </p:nvCxnSpPr>
        <p:spPr>
          <a:xfrm>
            <a:off x="5672356" y="5849923"/>
            <a:ext cx="50739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81768C5-31FD-2FAD-C511-81A3EF89B00D}"/>
              </a:ext>
            </a:extLst>
          </p:cNvPr>
          <p:cNvSpPr txBox="1"/>
          <p:nvPr/>
        </p:nvSpPr>
        <p:spPr>
          <a:xfrm>
            <a:off x="4098766" y="5546413"/>
            <a:ext cx="2293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RECYCLING INCREASES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0F9E97-0F81-574B-A00D-5884AEF639DE}"/>
              </a:ext>
            </a:extLst>
          </p:cNvPr>
          <p:cNvSpPr txBox="1"/>
          <p:nvPr/>
        </p:nvSpPr>
        <p:spPr>
          <a:xfrm>
            <a:off x="6985820" y="5715298"/>
            <a:ext cx="2293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RECYCLING INCREASES</a:t>
            </a:r>
          </a:p>
        </p:txBody>
      </p:sp>
    </p:spTree>
    <p:extLst>
      <p:ext uri="{BB962C8B-B14F-4D97-AF65-F5344CB8AC3E}">
        <p14:creationId xmlns:p14="http://schemas.microsoft.com/office/powerpoint/2010/main" val="3345943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line, text, screenshot, plot&#10;&#10;Description automatically generated">
            <a:extLst>
              <a:ext uri="{FF2B5EF4-FFF2-40B4-BE49-F238E27FC236}">
                <a16:creationId xmlns:a16="http://schemas.microsoft.com/office/drawing/2014/main" id="{FDC054DF-1245-416A-6D26-1FFFB8C13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533" y="132080"/>
            <a:ext cx="8496716" cy="6725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2219F7-2E3F-F7DB-9285-DE1F6676D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" y="883285"/>
            <a:ext cx="10515600" cy="1325563"/>
          </a:xfrm>
        </p:spPr>
        <p:txBody>
          <a:bodyPr/>
          <a:lstStyle/>
          <a:p>
            <a:r>
              <a:rPr lang="en-US" dirty="0"/>
              <a:t>Area for end of life paths good follows lifetime kills</a:t>
            </a:r>
          </a:p>
        </p:txBody>
      </p:sp>
    </p:spTree>
    <p:extLst>
      <p:ext uri="{BB962C8B-B14F-4D97-AF65-F5344CB8AC3E}">
        <p14:creationId xmlns:p14="http://schemas.microsoft.com/office/powerpoint/2010/main" val="40917042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4744A-D483-7F7C-4FF4-FA4A463A6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2065780"/>
          </a:xfrm>
        </p:spPr>
        <p:txBody>
          <a:bodyPr>
            <a:normAutofit/>
          </a:bodyPr>
          <a:lstStyle/>
          <a:p>
            <a:r>
              <a:rPr lang="en-US" dirty="0"/>
              <a:t>Despite having kills from failure, the end of life status bad area is 0?!?</a:t>
            </a:r>
            <a:br>
              <a:rPr lang="en-US" dirty="0"/>
            </a:br>
            <a:r>
              <a:rPr lang="en-US" dirty="0"/>
              <a:t>BUT, Path Bad recycling is NOT 0</a:t>
            </a:r>
          </a:p>
        </p:txBody>
      </p:sp>
      <p:pic>
        <p:nvPicPr>
          <p:cNvPr id="4" name="Picture 3" descr="A picture containing text, screenshot, line, diagram&#10;&#10;Description automatically generated">
            <a:extLst>
              <a:ext uri="{FF2B5EF4-FFF2-40B4-BE49-F238E27FC236}">
                <a16:creationId xmlns:a16="http://schemas.microsoft.com/office/drawing/2014/main" id="{5FFE6C34-1152-F8A5-3C8E-E9A3B99A2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1040"/>
            <a:ext cx="6264003" cy="4775200"/>
          </a:xfrm>
          <a:prstGeom prst="rect">
            <a:avLst/>
          </a:prstGeom>
        </p:spPr>
      </p:pic>
      <p:pic>
        <p:nvPicPr>
          <p:cNvPr id="6" name="Picture 5" descr="A picture containing text, diagram, line, plot&#10;&#10;Description automatically generated">
            <a:extLst>
              <a:ext uri="{FF2B5EF4-FFF2-40B4-BE49-F238E27FC236}">
                <a16:creationId xmlns:a16="http://schemas.microsoft.com/office/drawing/2014/main" id="{63E7B695-1D24-1A57-F274-9C7122004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003" y="2065780"/>
            <a:ext cx="5793046" cy="458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182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86B5B79F-CEFB-12E0-0A73-22A024671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200" y="562089"/>
            <a:ext cx="8178800" cy="62959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D7FD20-1A15-1E70-4F9C-BBD9B7603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Disposed Areas are driven by recycle and path good</a:t>
            </a:r>
          </a:p>
        </p:txBody>
      </p:sp>
    </p:spTree>
    <p:extLst>
      <p:ext uri="{BB962C8B-B14F-4D97-AF65-F5344CB8AC3E}">
        <p14:creationId xmlns:p14="http://schemas.microsoft.com/office/powerpoint/2010/main" val="410408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C758E-98F2-4427-F894-5C02EC61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Problem: Waste is larger than Virgin </a:t>
            </a:r>
          </a:p>
        </p:txBody>
      </p:sp>
      <p:pic>
        <p:nvPicPr>
          <p:cNvPr id="14" name="Content Placeholder 13" descr="A picture containing text, screenshot, diagram, line&#10;&#10;Description automatically generated">
            <a:extLst>
              <a:ext uri="{FF2B5EF4-FFF2-40B4-BE49-F238E27FC236}">
                <a16:creationId xmlns:a16="http://schemas.microsoft.com/office/drawing/2014/main" id="{46F7EAF2-5F42-0F63-4F8A-5B8F365E2E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7480"/>
            <a:ext cx="7122160" cy="5572732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1162FC1-CCAA-3D29-79F6-38FA4959DF84}"/>
              </a:ext>
            </a:extLst>
          </p:cNvPr>
          <p:cNvCxnSpPr>
            <a:cxnSpLocks/>
          </p:cNvCxnSpPr>
          <p:nvPr/>
        </p:nvCxnSpPr>
        <p:spPr>
          <a:xfrm flipH="1">
            <a:off x="7486906" y="1859280"/>
            <a:ext cx="13512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98AA826-23C6-B56B-3C64-BB895D8A160A}"/>
              </a:ext>
            </a:extLst>
          </p:cNvPr>
          <p:cNvSpPr txBox="1"/>
          <p:nvPr/>
        </p:nvSpPr>
        <p:spPr>
          <a:xfrm>
            <a:off x="8162546" y="1950720"/>
            <a:ext cx="40315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IRENA Wastes</a:t>
            </a:r>
          </a:p>
          <a:p>
            <a:r>
              <a:rPr lang="en-US" dirty="0"/>
              <a:t>This uses the standard material baselines</a:t>
            </a:r>
          </a:p>
          <a:p>
            <a:r>
              <a:rPr lang="en-US" dirty="0"/>
              <a:t>It looks cumulative instead of annual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136C8EF-987E-F87F-99E8-FF4D2BE742FB}"/>
              </a:ext>
            </a:extLst>
          </p:cNvPr>
          <p:cNvCxnSpPr>
            <a:cxnSpLocks/>
          </p:cNvCxnSpPr>
          <p:nvPr/>
        </p:nvCxnSpPr>
        <p:spPr>
          <a:xfrm flipH="1">
            <a:off x="7486906" y="6045200"/>
            <a:ext cx="13512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CDC74A-E4E3-1FBD-4FC3-CD8B9A8C5C1D}"/>
              </a:ext>
            </a:extLst>
          </p:cNvPr>
          <p:cNvSpPr txBox="1"/>
          <p:nvPr/>
        </p:nvSpPr>
        <p:spPr>
          <a:xfrm>
            <a:off x="8162546" y="6136640"/>
            <a:ext cx="3646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IRENA Virgin, PV ICE waste and virgin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DA8F732-0675-D235-7A7F-75ED13CF8FBD}"/>
              </a:ext>
            </a:extLst>
          </p:cNvPr>
          <p:cNvCxnSpPr>
            <a:cxnSpLocks/>
          </p:cNvCxnSpPr>
          <p:nvPr/>
        </p:nvCxnSpPr>
        <p:spPr>
          <a:xfrm flipH="1">
            <a:off x="7578346" y="3721854"/>
            <a:ext cx="13512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7AAF48-DBBC-3A2B-9DFD-1C00EF06DAEB}"/>
              </a:ext>
            </a:extLst>
          </p:cNvPr>
          <p:cNvSpPr txBox="1"/>
          <p:nvPr/>
        </p:nvSpPr>
        <p:spPr>
          <a:xfrm>
            <a:off x="8253986" y="3813294"/>
            <a:ext cx="39380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r_IRENA</a:t>
            </a:r>
            <a:r>
              <a:rPr lang="en-US" dirty="0"/>
              <a:t> Wastes</a:t>
            </a:r>
          </a:p>
          <a:p>
            <a:r>
              <a:rPr lang="en-US" dirty="0"/>
              <a:t>This is lower because this one uses the high recycling materials</a:t>
            </a:r>
          </a:p>
          <a:p>
            <a:r>
              <a:rPr lang="en-US" dirty="0"/>
              <a:t>It looks cumulative instead of annual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AC581E-3FC2-929C-25AE-1CCA8CAE36BA}"/>
              </a:ext>
            </a:extLst>
          </p:cNvPr>
          <p:cNvSpPr txBox="1"/>
          <p:nvPr/>
        </p:nvSpPr>
        <p:spPr>
          <a:xfrm>
            <a:off x="2702560" y="944880"/>
            <a:ext cx="2017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Waste all Module</a:t>
            </a:r>
          </a:p>
          <a:p>
            <a:r>
              <a:rPr lang="en-US" dirty="0" err="1"/>
              <a:t>VirginStock</a:t>
            </a:r>
            <a:r>
              <a:rPr lang="en-US" dirty="0"/>
              <a:t> Module</a:t>
            </a:r>
          </a:p>
        </p:txBody>
      </p:sp>
    </p:spTree>
    <p:extLst>
      <p:ext uri="{BB962C8B-B14F-4D97-AF65-F5344CB8AC3E}">
        <p14:creationId xmlns:p14="http://schemas.microsoft.com/office/powerpoint/2010/main" val="87872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6409C-035D-7A12-BF7D-2C9B714C5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to produce the previous graph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475002-3AC8-E02B-CF78-0D0D25FB29E5}"/>
              </a:ext>
            </a:extLst>
          </p:cNvPr>
          <p:cNvSpPr txBox="1"/>
          <p:nvPr/>
        </p:nvSpPr>
        <p:spPr>
          <a:xfrm>
            <a:off x="1041400" y="1859280"/>
            <a:ext cx="843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ii_yearly</a:t>
            </a:r>
            <a:r>
              <a:rPr lang="en-US" dirty="0"/>
              <a:t>, </a:t>
            </a:r>
            <a:r>
              <a:rPr lang="en-US" dirty="0" err="1"/>
              <a:t>ii_cumu</a:t>
            </a:r>
            <a:r>
              <a:rPr lang="en-US" dirty="0"/>
              <a:t> = sim1.aggregateResults() #have to do this to get auto plots</a:t>
            </a:r>
          </a:p>
          <a:p>
            <a:endParaRPr lang="en-US" dirty="0"/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['WasteAll_Module_sim1_IRENA_[</a:t>
            </a:r>
            <a:r>
              <a:rPr lang="en-US" dirty="0" err="1"/>
              <a:t>Tonnes</a:t>
            </a:r>
            <a:r>
              <a:rPr lang="en-US" dirty="0"/>
              <a:t>]'], label='waste')</a:t>
            </a:r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['VirginStock_Module_sim1_IRENA_[</a:t>
            </a:r>
            <a:r>
              <a:rPr lang="en-US" dirty="0" err="1"/>
              <a:t>Tonnes</a:t>
            </a:r>
            <a:r>
              <a:rPr lang="en-US" dirty="0"/>
              <a:t>]'], label='virgin')</a:t>
            </a:r>
          </a:p>
          <a:p>
            <a:endParaRPr lang="en-US" dirty="0"/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['WasteAll_Module_sim1_r_IRENA_[</a:t>
            </a:r>
            <a:r>
              <a:rPr lang="en-US" dirty="0" err="1"/>
              <a:t>Tonnes</a:t>
            </a:r>
            <a:r>
              <a:rPr lang="en-US" dirty="0"/>
              <a:t>]'], label='</a:t>
            </a:r>
            <a:r>
              <a:rPr lang="en-US" dirty="0" err="1"/>
              <a:t>r_waste</a:t>
            </a:r>
            <a:r>
              <a:rPr lang="en-US" dirty="0"/>
              <a:t>')</a:t>
            </a:r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['VirginStock_Module_sim1_r_IRENA_[</a:t>
            </a:r>
            <a:r>
              <a:rPr lang="en-US" dirty="0" err="1"/>
              <a:t>Tonnes</a:t>
            </a:r>
            <a:r>
              <a:rPr lang="en-US" dirty="0"/>
              <a:t>]'], label='</a:t>
            </a:r>
            <a:r>
              <a:rPr lang="en-US" dirty="0" err="1"/>
              <a:t>r_virgin</a:t>
            </a:r>
            <a:r>
              <a:rPr lang="en-US" dirty="0"/>
              <a:t>')</a:t>
            </a:r>
          </a:p>
          <a:p>
            <a:endParaRPr lang="en-US" dirty="0"/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['WasteAll_Module_sim1_PV_ICE_[</a:t>
            </a:r>
            <a:r>
              <a:rPr lang="en-US" dirty="0" err="1"/>
              <a:t>Tonnes</a:t>
            </a:r>
            <a:r>
              <a:rPr lang="en-US" dirty="0"/>
              <a:t>]'], label='</a:t>
            </a:r>
            <a:r>
              <a:rPr lang="en-US" dirty="0" err="1"/>
              <a:t>PVICE_waste</a:t>
            </a:r>
            <a:r>
              <a:rPr lang="en-US" dirty="0"/>
              <a:t>')</a:t>
            </a:r>
          </a:p>
          <a:p>
            <a:r>
              <a:rPr lang="en-US" dirty="0" err="1"/>
              <a:t>plt.plot</a:t>
            </a:r>
            <a:r>
              <a:rPr lang="en-US" dirty="0"/>
              <a:t>(</a:t>
            </a:r>
            <a:r>
              <a:rPr lang="en-US" dirty="0" err="1"/>
              <a:t>ii_yearly</a:t>
            </a:r>
            <a:r>
              <a:rPr lang="en-US" dirty="0"/>
              <a:t>['VirginStock_Module_sim1_PV_ICE_[</a:t>
            </a:r>
            <a:r>
              <a:rPr lang="en-US" dirty="0" err="1"/>
              <a:t>Tonnes</a:t>
            </a:r>
            <a:r>
              <a:rPr lang="en-US" dirty="0"/>
              <a:t>]'], label='</a:t>
            </a:r>
            <a:r>
              <a:rPr lang="en-US" dirty="0" err="1"/>
              <a:t>PVICE_virgin</a:t>
            </a:r>
            <a:r>
              <a:rPr lang="en-US" dirty="0"/>
              <a:t>')</a:t>
            </a:r>
          </a:p>
          <a:p>
            <a:endParaRPr lang="en-US" dirty="0"/>
          </a:p>
          <a:p>
            <a:r>
              <a:rPr lang="en-US" dirty="0" err="1"/>
              <a:t>plt.legend</a:t>
            </a:r>
            <a:r>
              <a:rPr lang="en-US" dirty="0"/>
              <a:t>()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87905B-C283-ABAB-BC3D-069096C708D0}"/>
              </a:ext>
            </a:extLst>
          </p:cNvPr>
          <p:cNvSpPr txBox="1"/>
          <p:nvPr/>
        </p:nvSpPr>
        <p:spPr>
          <a:xfrm>
            <a:off x="7153340" y="1251764"/>
            <a:ext cx="4641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*Does not use </a:t>
            </a:r>
            <a:r>
              <a:rPr lang="en-US" sz="2800" dirty="0" err="1"/>
              <a:t>weilbull</a:t>
            </a:r>
            <a:r>
              <a:rPr lang="en-US" sz="2800" dirty="0"/>
              <a:t> params</a:t>
            </a:r>
          </a:p>
        </p:txBody>
      </p:sp>
    </p:spTree>
    <p:extLst>
      <p:ext uri="{BB962C8B-B14F-4D97-AF65-F5344CB8AC3E}">
        <p14:creationId xmlns:p14="http://schemas.microsoft.com/office/powerpoint/2010/main" val="28720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B81DD-9DFE-32C5-4126-2C037C8C9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0221"/>
            <a:ext cx="10515600" cy="1325563"/>
          </a:xfrm>
        </p:spPr>
        <p:txBody>
          <a:bodyPr/>
          <a:lstStyle/>
          <a:p>
            <a:r>
              <a:rPr lang="en-US" dirty="0" err="1"/>
              <a:t>DataOut_m</a:t>
            </a:r>
            <a:r>
              <a:rPr lang="en-US" dirty="0"/>
              <a:t> area failures seem reasonable…?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A22CB-DA54-D8BF-6429-C8D3A410C273}"/>
              </a:ext>
            </a:extLst>
          </p:cNvPr>
          <p:cNvSpPr txBox="1"/>
          <p:nvPr/>
        </p:nvSpPr>
        <p:spPr>
          <a:xfrm>
            <a:off x="0" y="1010702"/>
            <a:ext cx="12192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plt.plot</a:t>
            </a:r>
            <a:r>
              <a:rPr lang="en-US" dirty="0"/>
              <a:t>(sim1.scenario['IRENA'].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Yearly_Sum_Area_disposedby_Failure</a:t>
            </a:r>
            <a:r>
              <a:rPr lang="en-US" dirty="0"/>
              <a:t>'], label='</a:t>
            </a:r>
            <a:r>
              <a:rPr lang="en-US" dirty="0" err="1"/>
              <a:t>irena_fail</a:t>
            </a:r>
            <a:r>
              <a:rPr lang="en-US" dirty="0"/>
              <a:t>')</a:t>
            </a:r>
          </a:p>
          <a:p>
            <a:r>
              <a:rPr lang="en-US" dirty="0" err="1"/>
              <a:t>plt.plot</a:t>
            </a:r>
            <a:r>
              <a:rPr lang="en-US" dirty="0"/>
              <a:t>(sim1.scenario['IRENA'].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Yearly_Sum_Area_disposedby_ProjectLifetime</a:t>
            </a:r>
            <a:r>
              <a:rPr lang="en-US" dirty="0"/>
              <a:t>'], label='</a:t>
            </a:r>
            <a:r>
              <a:rPr lang="en-US" dirty="0" err="1"/>
              <a:t>irena_life</a:t>
            </a:r>
            <a:r>
              <a:rPr lang="en-US" dirty="0"/>
              <a:t>')</a:t>
            </a:r>
          </a:p>
          <a:p>
            <a:endParaRPr lang="en-US" dirty="0"/>
          </a:p>
          <a:p>
            <a:r>
              <a:rPr lang="en-US" dirty="0" err="1"/>
              <a:t>plt.plot</a:t>
            </a:r>
            <a:r>
              <a:rPr lang="en-US" dirty="0"/>
              <a:t>(sim1.scenario['</a:t>
            </a:r>
            <a:r>
              <a:rPr lang="en-US" dirty="0" err="1"/>
              <a:t>r_IRENA</a:t>
            </a:r>
            <a:r>
              <a:rPr lang="en-US" dirty="0"/>
              <a:t>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Yearly_Sum_Area_disposedby_Failure</a:t>
            </a:r>
            <a:r>
              <a:rPr lang="en-US" dirty="0"/>
              <a:t>'], label='</a:t>
            </a:r>
            <a:r>
              <a:rPr lang="en-US" dirty="0" err="1"/>
              <a:t>r_irena_fail</a:t>
            </a:r>
            <a:r>
              <a:rPr lang="en-US" dirty="0"/>
              <a:t>')</a:t>
            </a:r>
          </a:p>
          <a:p>
            <a:r>
              <a:rPr lang="en-US" dirty="0" err="1"/>
              <a:t>plt.plot</a:t>
            </a:r>
            <a:r>
              <a:rPr lang="en-US" dirty="0"/>
              <a:t>(sim1.scenario['</a:t>
            </a:r>
            <a:r>
              <a:rPr lang="en-US" dirty="0" err="1"/>
              <a:t>r_IRENA</a:t>
            </a:r>
            <a:r>
              <a:rPr lang="en-US" dirty="0"/>
              <a:t>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Yearly_Sum_Area_disposedby_ProjectLifetime</a:t>
            </a:r>
            <a:r>
              <a:rPr lang="en-US" dirty="0"/>
              <a:t>'], label='</a:t>
            </a:r>
            <a:r>
              <a:rPr lang="en-US" dirty="0" err="1"/>
              <a:t>r_irena_life</a:t>
            </a:r>
            <a:r>
              <a:rPr lang="en-US" dirty="0"/>
              <a:t>')</a:t>
            </a:r>
          </a:p>
          <a:p>
            <a:endParaRPr lang="en-US" dirty="0"/>
          </a:p>
          <a:p>
            <a:r>
              <a:rPr lang="en-US" dirty="0" err="1"/>
              <a:t>plt.plot</a:t>
            </a:r>
            <a:r>
              <a:rPr lang="en-US" dirty="0"/>
              <a:t>(sim1.scenario['PV_ICE'].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Yearly_Sum_Area_disposedby_Failure</a:t>
            </a:r>
            <a:r>
              <a:rPr lang="en-US" dirty="0"/>
              <a:t>'], label='</a:t>
            </a:r>
            <a:r>
              <a:rPr lang="en-US" dirty="0" err="1"/>
              <a:t>pvice_fail</a:t>
            </a:r>
            <a:r>
              <a:rPr lang="en-US" dirty="0"/>
              <a:t>')</a:t>
            </a:r>
          </a:p>
          <a:p>
            <a:r>
              <a:rPr lang="en-US" dirty="0" err="1"/>
              <a:t>plt.plot</a:t>
            </a:r>
            <a:r>
              <a:rPr lang="en-US" dirty="0"/>
              <a:t>(sim1.scenario['PV_ICE'].</a:t>
            </a:r>
            <a:r>
              <a:rPr lang="en-US" dirty="0" err="1"/>
              <a:t>dataOut_m</a:t>
            </a:r>
            <a:r>
              <a:rPr lang="en-US" dirty="0"/>
              <a:t>['</a:t>
            </a:r>
            <a:r>
              <a:rPr lang="en-US" dirty="0" err="1"/>
              <a:t>Yearly_Sum_Area_disposedby_ProjectLifetime</a:t>
            </a:r>
            <a:r>
              <a:rPr lang="en-US" dirty="0"/>
              <a:t>'], label='</a:t>
            </a:r>
            <a:r>
              <a:rPr lang="en-US" dirty="0" err="1"/>
              <a:t>pvice_life</a:t>
            </a:r>
            <a:r>
              <a:rPr lang="en-US" dirty="0"/>
              <a:t>')</a:t>
            </a:r>
          </a:p>
          <a:p>
            <a:r>
              <a:rPr lang="en-US" dirty="0" err="1"/>
              <a:t>plt.legend</a:t>
            </a:r>
            <a:r>
              <a:rPr lang="en-US" dirty="0"/>
              <a:t>()</a:t>
            </a:r>
          </a:p>
        </p:txBody>
      </p:sp>
      <p:pic>
        <p:nvPicPr>
          <p:cNvPr id="9" name="Picture 8" descr="A picture containing text, screenshot, diagram, line&#10;&#10;Description automatically generated">
            <a:extLst>
              <a:ext uri="{FF2B5EF4-FFF2-40B4-BE49-F238E27FC236}">
                <a16:creationId xmlns:a16="http://schemas.microsoft.com/office/drawing/2014/main" id="{0DC84C4C-202A-0472-450A-0557CDD76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824935"/>
            <a:ext cx="7691120" cy="601791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4AB5006-8BEC-3B61-C5FE-14E7973B7A54}"/>
              </a:ext>
            </a:extLst>
          </p:cNvPr>
          <p:cNvCxnSpPr>
            <a:cxnSpLocks/>
          </p:cNvCxnSpPr>
          <p:nvPr/>
        </p:nvCxnSpPr>
        <p:spPr>
          <a:xfrm>
            <a:off x="8346439" y="1974136"/>
            <a:ext cx="135128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1B1C52D-2AF0-0665-8EA1-CF8DC0B370DD}"/>
              </a:ext>
            </a:extLst>
          </p:cNvPr>
          <p:cNvSpPr txBox="1"/>
          <p:nvPr/>
        </p:nvSpPr>
        <p:spPr>
          <a:xfrm>
            <a:off x="7228409" y="1974136"/>
            <a:ext cx="1798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Killed by lifetime </a:t>
            </a:r>
            <a:br>
              <a:rPr lang="en-US" dirty="0"/>
            </a:br>
            <a:r>
              <a:rPr lang="en-US" dirty="0"/>
              <a:t>from </a:t>
            </a:r>
            <a:r>
              <a:rPr lang="en-US" dirty="0" err="1"/>
              <a:t>DataOut_m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F46E16-FEAA-F764-B093-7A45877F7E32}"/>
              </a:ext>
            </a:extLst>
          </p:cNvPr>
          <p:cNvSpPr txBox="1"/>
          <p:nvPr/>
        </p:nvSpPr>
        <p:spPr>
          <a:xfrm>
            <a:off x="5338649" y="5648583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Killed by Fails from </a:t>
            </a:r>
            <a:r>
              <a:rPr lang="en-US" dirty="0" err="1"/>
              <a:t>DataOut_m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202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, line, plot&#10;&#10;Description automatically generated">
            <a:extLst>
              <a:ext uri="{FF2B5EF4-FFF2-40B4-BE49-F238E27FC236}">
                <a16:creationId xmlns:a16="http://schemas.microsoft.com/office/drawing/2014/main" id="{18B355E0-5B77-BCAA-0524-2FFA4E2C6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02" y="172720"/>
            <a:ext cx="8684615" cy="668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91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11536-57C4-333F-F603-8CF81B4D6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Things that look correct</a:t>
            </a:r>
          </a:p>
        </p:txBody>
      </p:sp>
      <p:pic>
        <p:nvPicPr>
          <p:cNvPr id="5" name="Picture 4" descr="A picture containing text, diagram, line, plot&#10;&#10;Description automatically generated">
            <a:extLst>
              <a:ext uri="{FF2B5EF4-FFF2-40B4-BE49-F238E27FC236}">
                <a16:creationId xmlns:a16="http://schemas.microsoft.com/office/drawing/2014/main" id="{D26B73F9-3E02-1DC2-17DC-E3FDB4642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98" y="1114040"/>
            <a:ext cx="5148082" cy="3959360"/>
          </a:xfrm>
          <a:prstGeom prst="rect">
            <a:avLst/>
          </a:prstGeom>
        </p:spPr>
      </p:pic>
      <p:pic>
        <p:nvPicPr>
          <p:cNvPr id="9" name="Picture 8" descr="A picture containing text, line, plot, diagram&#10;&#10;Description automatically generated">
            <a:extLst>
              <a:ext uri="{FF2B5EF4-FFF2-40B4-BE49-F238E27FC236}">
                <a16:creationId xmlns:a16="http://schemas.microsoft.com/office/drawing/2014/main" id="{87E3B413-1597-5998-2359-6587DFE60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005" y="0"/>
            <a:ext cx="6483995" cy="5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93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C5214-F89D-1982-3A65-6C91BD43C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IRENA and </a:t>
            </a:r>
            <a:r>
              <a:rPr lang="en-US" dirty="0" err="1"/>
              <a:t>r_IRENA</a:t>
            </a:r>
            <a:r>
              <a:rPr lang="en-US" dirty="0"/>
              <a:t> </a:t>
            </a:r>
            <a:r>
              <a:rPr lang="en-US" dirty="0" err="1"/>
              <a:t>dataIn_m</a:t>
            </a:r>
            <a:r>
              <a:rPr lang="en-US" dirty="0"/>
              <a:t> are essentially identical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98A7E-955F-9B8A-9BE9-8660D7839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R_IRENA has slightly different t50 t90 values, eventually these should get overwritten by Weibull params.</a:t>
            </a:r>
          </a:p>
        </p:txBody>
      </p:sp>
    </p:spTree>
    <p:extLst>
      <p:ext uri="{BB962C8B-B14F-4D97-AF65-F5344CB8AC3E}">
        <p14:creationId xmlns:p14="http://schemas.microsoft.com/office/powerpoint/2010/main" val="1093683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907</Words>
  <Application>Microsoft Office PowerPoint</Application>
  <PresentationFormat>Widescreen</PresentationFormat>
  <Paragraphs>92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Helvetica Neue</vt:lpstr>
      <vt:lpstr>Office Theme</vt:lpstr>
      <vt:lpstr>DEBUG IRENA</vt:lpstr>
      <vt:lpstr>Input files comparisons</vt:lpstr>
      <vt:lpstr>Input files comparison</vt:lpstr>
      <vt:lpstr>Problem: Waste is larger than Virgin </vt:lpstr>
      <vt:lpstr>Code to produce the previous graph</vt:lpstr>
      <vt:lpstr>DataOut_m area failures seem reasonable…?</vt:lpstr>
      <vt:lpstr>PowerPoint Presentation</vt:lpstr>
      <vt:lpstr>Things that look correct</vt:lpstr>
      <vt:lpstr>IRENA and r_IRENA dataIn_m are essentially identical</vt:lpstr>
      <vt:lpstr>DataOut_M</vt:lpstr>
      <vt:lpstr>EOL L0 – the end of life on year ## is possibly cumulative??</vt:lpstr>
      <vt:lpstr>EOL PBS also looks cumulative</vt:lpstr>
      <vt:lpstr>Check non-IRENA module files</vt:lpstr>
      <vt:lpstr>r_PERC shows jagged, but not blow up</vt:lpstr>
      <vt:lpstr>Data out yearly sums still look ok,  except for jagged r_PERC</vt:lpstr>
      <vt:lpstr>Remove Trim  year extension</vt:lpstr>
      <vt:lpstr>Aggregate Results, both jagged and blow up</vt:lpstr>
      <vt:lpstr>DataOut_m shows both jagged and blow up?</vt:lpstr>
      <vt:lpstr>Remove the Trim year extension</vt:lpstr>
      <vt:lpstr>Aggregate Results, blow up starts </vt:lpstr>
      <vt:lpstr>DataOut_m shows both jagged and blow up?</vt:lpstr>
      <vt:lpstr>New tests..</vt:lpstr>
      <vt:lpstr>Doing t50 t90 for PV ICE, and Weibull Params for Irena</vt:lpstr>
      <vt:lpstr>PowerPoint Presentation</vt:lpstr>
      <vt:lpstr>Testing on r_PERC</vt:lpstr>
      <vt:lpstr>Jagged lines start as kinks in effective capacity</vt:lpstr>
      <vt:lpstr>And almost flat lines in decommissions</vt:lpstr>
      <vt:lpstr>Results in jagged wastes</vt:lpstr>
      <vt:lpstr>Both fail and lifetime kills are kinky, the lifetime falls to 0 whenever the fail kinks</vt:lpstr>
      <vt:lpstr>Area for end of life paths good follows lifetime kills</vt:lpstr>
      <vt:lpstr>Despite having kills from failure, the end of life status bad area is 0?!? BUT, Path Bad recycling is NOT 0</vt:lpstr>
      <vt:lpstr>Disposed Areas are driven by recycle and path good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DEBUG IRENA</dc:title>
  <dc:creator>Mirletz, Heather</dc:creator>
  <cp:lastModifiedBy>Mirletz, Heather</cp:lastModifiedBy>
  <cp:revision>10</cp:revision>
  <dcterms:created xsi:type="dcterms:W3CDTF">2023-05-16T15:53:31Z</dcterms:created>
  <dcterms:modified xsi:type="dcterms:W3CDTF">2023-05-17T22:05:56Z</dcterms:modified>
</cp:coreProperties>
</file>