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1" r:id="rId5"/>
    <p:sldId id="259" r:id="rId6"/>
    <p:sldId id="260" r:id="rId7"/>
    <p:sldId id="262" r:id="rId8"/>
    <p:sldId id="263" r:id="rId9"/>
    <p:sldId id="264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63" d="100"/>
          <a:sy n="63" d="100"/>
        </p:scale>
        <p:origin x="732" y="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575154-745B-CE02-AE1A-7C721B79AA5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BC2A77C-06FD-6C78-FE51-9DB65B4281F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D114689-C824-5681-C85F-1AEBC39B5B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5F241A-5EFD-4C4C-AEE9-8E3600A6513F}" type="datetimeFigureOut">
              <a:rPr lang="en-US" smtClean="0"/>
              <a:t>8/21/2023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2C43136-90CC-F947-1859-B65F7DC124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F707098-F7D4-06CB-E184-CB52644F01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C9248E-D0F0-4C7B-93D3-9A5C991861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68531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5274FA-EDAC-5CEC-F951-E5DBA3F2DB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2857FF1-758E-04F7-B41B-114F7542EF9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22F3BA2-A058-73F9-2555-7374339E89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5F241A-5EFD-4C4C-AEE9-8E3600A6513F}" type="datetimeFigureOut">
              <a:rPr lang="en-US" smtClean="0"/>
              <a:t>8/21/2023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EFDAD4A-7AF2-A42B-C60E-C4A3999042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63F2A3A-4127-04D9-B9D0-E9B5652638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C9248E-D0F0-4C7B-93D3-9A5C991861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94105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A282695-85B9-D32C-FFDA-9EE77AD7C36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F9525A9-B0E9-E1E6-E24D-501D289395D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5184915-8ABD-F90C-BC2A-6A459CEC37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5F241A-5EFD-4C4C-AEE9-8E3600A6513F}" type="datetimeFigureOut">
              <a:rPr lang="en-US" smtClean="0"/>
              <a:t>8/21/2023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B5CC106-910B-EB0A-09CC-D2D509F99A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E0FD652-86ED-BBA9-5EE4-050263204D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C9248E-D0F0-4C7B-93D3-9A5C991861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42442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CFE5CC6-970E-2A7A-16CA-370FFC4118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CDE78D3-DB32-0FA9-CB4C-47A52534EC4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2DC0A04-7FE7-B2EF-B505-79A7FF0B8D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5F241A-5EFD-4C4C-AEE9-8E3600A6513F}" type="datetimeFigureOut">
              <a:rPr lang="en-US" smtClean="0"/>
              <a:t>8/21/2023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D82D4E7-DCC7-6396-58CD-6F4E4F30DD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3272201-2887-C9A2-0283-6791A70E37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C9248E-D0F0-4C7B-93D3-9A5C991861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66307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76CDCD-52E1-87FA-68BA-BBB8EB4C49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E8F51D6-DC2F-F102-6EC6-F073D45ECA1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A131FAB-2E49-77D4-7C55-A4E7919875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5F241A-5EFD-4C4C-AEE9-8E3600A6513F}" type="datetimeFigureOut">
              <a:rPr lang="en-US" smtClean="0"/>
              <a:t>8/21/2023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DE393EB-E75E-2686-7F07-E4CAADF2BB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6E0E228-4825-CF17-3C69-F02EBC2608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C9248E-D0F0-4C7B-93D3-9A5C991861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58536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7904D5-28EB-1678-67C7-759B5400DA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31E4DBE-4761-D857-2441-0211BF86B8C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05CF3B2-4E16-0736-D5E3-17C442DF13F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FA06146-B596-CE6A-CDC5-7900C1C7B5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5F241A-5EFD-4C4C-AEE9-8E3600A6513F}" type="datetimeFigureOut">
              <a:rPr lang="en-US" smtClean="0"/>
              <a:t>8/21/2023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3223FC9-A1F7-15CB-6961-ACCF910D07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EE9DDBE-4160-4D84-5C1A-2AED601EA4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C9248E-D0F0-4C7B-93D3-9A5C991861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90599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25D5F3-303E-0A8C-89A4-56EA83C1A9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9408671-182B-D9DE-FF23-6E265102382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CF59604-3CFA-97FF-3490-ABBADA3993A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0991C35-621C-6564-0E1F-B91684BD3A9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F306CED-79CD-53DE-3A75-E7BBAD2DB42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2CB2BDA-05AD-0656-290A-CD3317B8C4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5F241A-5EFD-4C4C-AEE9-8E3600A6513F}" type="datetimeFigureOut">
              <a:rPr lang="en-US" smtClean="0"/>
              <a:t>8/21/2023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03F038EE-4132-5E06-41AD-F7798E987B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D324C3F-F2B6-D04A-E426-9C5FABBDC8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C9248E-D0F0-4C7B-93D3-9A5C991861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07541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F5E232-4095-8C75-09A8-E76EB55ED4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D642907-89B6-BBFB-6FF6-1DFCAB74F2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5F241A-5EFD-4C4C-AEE9-8E3600A6513F}" type="datetimeFigureOut">
              <a:rPr lang="en-US" smtClean="0"/>
              <a:t>8/21/2023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BB4270A-390D-A1EB-BF32-FC9B13CD02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F45425E-8BD6-B6FC-0C2A-4D8EA7A40F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C9248E-D0F0-4C7B-93D3-9A5C991861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07894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B997732-8CE6-A2C1-3CDD-4F97DBDD03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5F241A-5EFD-4C4C-AEE9-8E3600A6513F}" type="datetimeFigureOut">
              <a:rPr lang="en-US" smtClean="0"/>
              <a:t>8/21/2023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DEFC451-4A0A-6146-E7AC-1ED5B502A8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38BC188-4ABD-6B5A-A783-A1FEB7C964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C9248E-D0F0-4C7B-93D3-9A5C991861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0100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258CDF-B204-9A8E-F61C-774B357E5E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9958CC4-86AC-7F13-49E9-E0F40CC98BE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58E49C1-9E69-7F34-8D20-D9C3A101207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FEFE134-0413-639C-E1BB-2A641197F0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5F241A-5EFD-4C4C-AEE9-8E3600A6513F}" type="datetimeFigureOut">
              <a:rPr lang="en-US" smtClean="0"/>
              <a:t>8/21/2023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483D2A8-F382-327B-EF40-D7FE3056B3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7943274-25DF-37EB-3293-44FFD3D09C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C9248E-D0F0-4C7B-93D3-9A5C991861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82613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081B2F-DDE6-8787-A7CD-FC8A3F8038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AE2B71B-4582-D239-E257-49B1DE10D27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07A280D-1F59-88CC-00B5-E9916DFC755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9BE6DEB-9643-827E-C3DE-DDC8B44D44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5F241A-5EFD-4C4C-AEE9-8E3600A6513F}" type="datetimeFigureOut">
              <a:rPr lang="en-US" smtClean="0"/>
              <a:t>8/21/2023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9357E36-6734-DF44-483A-D2BA1F76F6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48EC0EF-734C-D7B6-E6E4-D3B0B92F70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C9248E-D0F0-4C7B-93D3-9A5C991861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11310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A6C3EF4-60A0-A44B-0D50-EDE66F448D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9A64204-5F9A-5E9F-4110-0450DBE4714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92FD464-F7BB-BC82-40F3-C9D6E12E741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5F241A-5EFD-4C4C-AEE9-8E3600A6513F}" type="datetimeFigureOut">
              <a:rPr lang="en-US" smtClean="0"/>
              <a:t>8/21/2023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6E7AEB9-27C6-062D-5307-EAC756F3CA1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68F1E50-380A-E429-4B02-81C421C2141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C9248E-D0F0-4C7B-93D3-9A5C991861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87988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Chart&#10;&#10;Description automatically generated">
            <a:extLst>
              <a:ext uri="{FF2B5EF4-FFF2-40B4-BE49-F238E27FC236}">
                <a16:creationId xmlns:a16="http://schemas.microsoft.com/office/drawing/2014/main" id="{21C99566-C834-9B29-9C38-F58AC016652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28" y="0"/>
            <a:ext cx="3505912" cy="27432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1159D834-5F3A-EFED-1383-AFE1F106BCAD}"/>
              </a:ext>
            </a:extLst>
          </p:cNvPr>
          <p:cNvSpPr txBox="1"/>
          <p:nvPr/>
        </p:nvSpPr>
        <p:spPr>
          <a:xfrm>
            <a:off x="6215865" y="616449"/>
            <a:ext cx="568976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CL_0 is not applying recycling crush energy to any modules</a:t>
            </a:r>
          </a:p>
          <a:p>
            <a:r>
              <a:rPr lang="en-US" dirty="0"/>
              <a:t>Good</a:t>
            </a:r>
          </a:p>
          <a:p>
            <a:endParaRPr lang="en-US" dirty="0"/>
          </a:p>
        </p:txBody>
      </p:sp>
      <p:pic>
        <p:nvPicPr>
          <p:cNvPr id="8" name="Picture 7" descr="Chart, histogram&#10;&#10;Description automatically generated">
            <a:extLst>
              <a:ext uri="{FF2B5EF4-FFF2-40B4-BE49-F238E27FC236}">
                <a16:creationId xmlns:a16="http://schemas.microsoft.com/office/drawing/2014/main" id="{77681C7D-1888-5D00-C03F-DD4A7D54E89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28" y="2818870"/>
            <a:ext cx="3505912" cy="274320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C8A8F138-35BA-8430-9334-95212AD9E442}"/>
              </a:ext>
            </a:extLst>
          </p:cNvPr>
          <p:cNvSpPr txBox="1"/>
          <p:nvPr/>
        </p:nvSpPr>
        <p:spPr>
          <a:xfrm>
            <a:off x="3850640" y="3616960"/>
            <a:ext cx="31684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CL_O is no recycling glass at </a:t>
            </a:r>
            <a:r>
              <a:rPr lang="en-US" dirty="0" err="1"/>
              <a:t>EoL</a:t>
            </a:r>
            <a:endParaRPr lang="en-US" dirty="0"/>
          </a:p>
          <a:p>
            <a:r>
              <a:rPr lang="en-US" dirty="0"/>
              <a:t>Good</a:t>
            </a:r>
          </a:p>
        </p:txBody>
      </p:sp>
    </p:spTree>
    <p:extLst>
      <p:ext uri="{BB962C8B-B14F-4D97-AF65-F5344CB8AC3E}">
        <p14:creationId xmlns:p14="http://schemas.microsoft.com/office/powerpoint/2010/main" val="91248585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hart, line chart&#10;&#10;Description automatically generated">
            <a:extLst>
              <a:ext uri="{FF2B5EF4-FFF2-40B4-BE49-F238E27FC236}">
                <a16:creationId xmlns:a16="http://schemas.microsoft.com/office/drawing/2014/main" id="{97EE4ACE-2582-FA87-8843-B7B093AEA8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084074" cy="391364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17D820E0-68CF-395A-2443-1E52BE1DC762}"/>
              </a:ext>
            </a:extLst>
          </p:cNvPr>
          <p:cNvSpPr txBox="1"/>
          <p:nvPr/>
        </p:nvSpPr>
        <p:spPr>
          <a:xfrm>
            <a:off x="5720080" y="1046480"/>
            <a:ext cx="526464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CL_0 IS recycling </a:t>
            </a:r>
            <a:r>
              <a:rPr lang="en-US" dirty="0" err="1"/>
              <a:t>MFGing</a:t>
            </a:r>
            <a:r>
              <a:rPr lang="en-US" dirty="0"/>
              <a:t> Scrap!! Demanding 1e13 </a:t>
            </a:r>
            <a:r>
              <a:rPr lang="en-US" dirty="0" err="1"/>
              <a:t>Wh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2617471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Chart, line chart&#10;&#10;Description automatically generated">
            <a:extLst>
              <a:ext uri="{FF2B5EF4-FFF2-40B4-BE49-F238E27FC236}">
                <a16:creationId xmlns:a16="http://schemas.microsoft.com/office/drawing/2014/main" id="{EE84A35D-D438-4FEA-AEF1-F56C2943ECD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3993023" cy="3200400"/>
          </a:xfrm>
          <a:prstGeom prst="rect">
            <a:avLst/>
          </a:prstGeom>
        </p:spPr>
      </p:pic>
      <p:pic>
        <p:nvPicPr>
          <p:cNvPr id="7" name="Picture 6" descr="Chart, line chart, histogram&#10;&#10;Description automatically generated">
            <a:extLst>
              <a:ext uri="{FF2B5EF4-FFF2-40B4-BE49-F238E27FC236}">
                <a16:creationId xmlns:a16="http://schemas.microsoft.com/office/drawing/2014/main" id="{77C81F6B-374B-D83E-584C-0296325E9B6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200400"/>
            <a:ext cx="4090231" cy="3200400"/>
          </a:xfrm>
          <a:prstGeom prst="rect">
            <a:avLst/>
          </a:prstGeom>
        </p:spPr>
      </p:pic>
      <p:pic>
        <p:nvPicPr>
          <p:cNvPr id="9" name="Picture 8" descr="Chart, line chart&#10;&#10;Description automatically generated">
            <a:extLst>
              <a:ext uri="{FF2B5EF4-FFF2-40B4-BE49-F238E27FC236}">
                <a16:creationId xmlns:a16="http://schemas.microsoft.com/office/drawing/2014/main" id="{D4B93960-33DD-990F-1F14-42A43F8E322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88684" y="20320"/>
            <a:ext cx="4157529" cy="3200400"/>
          </a:xfrm>
          <a:prstGeom prst="rect">
            <a:avLst/>
          </a:prstGeom>
        </p:spPr>
      </p:pic>
      <p:pic>
        <p:nvPicPr>
          <p:cNvPr id="11" name="Picture 10" descr="Chart, histogram&#10;&#10;Description automatically generated">
            <a:extLst>
              <a:ext uri="{FF2B5EF4-FFF2-40B4-BE49-F238E27FC236}">
                <a16:creationId xmlns:a16="http://schemas.microsoft.com/office/drawing/2014/main" id="{6BAD2B16-0F0B-2C26-BE12-87B94F52BC3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88684" y="3200400"/>
            <a:ext cx="4090231" cy="3200400"/>
          </a:xfrm>
          <a:prstGeom prst="rect">
            <a:avLst/>
          </a:prstGeom>
        </p:spPr>
      </p:pic>
      <p:sp>
        <p:nvSpPr>
          <p:cNvPr id="12" name="Oval 11">
            <a:extLst>
              <a:ext uri="{FF2B5EF4-FFF2-40B4-BE49-F238E27FC236}">
                <a16:creationId xmlns:a16="http://schemas.microsoft.com/office/drawing/2014/main" id="{F0FE82D5-F66D-5A26-70D7-EAD851D968C7}"/>
              </a:ext>
            </a:extLst>
          </p:cNvPr>
          <p:cNvSpPr/>
          <p:nvPr/>
        </p:nvSpPr>
        <p:spPr>
          <a:xfrm>
            <a:off x="-66726" y="-121920"/>
            <a:ext cx="944880" cy="467360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9BA2CC2E-BAB9-17E5-046B-DB6BA1A9246D}"/>
              </a:ext>
            </a:extLst>
          </p:cNvPr>
          <p:cNvSpPr/>
          <p:nvPr/>
        </p:nvSpPr>
        <p:spPr>
          <a:xfrm>
            <a:off x="4488684" y="-121920"/>
            <a:ext cx="944880" cy="467360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097989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image">
            <a:extLst>
              <a:ext uri="{FF2B5EF4-FFF2-40B4-BE49-F238E27FC236}">
                <a16:creationId xmlns:a16="http://schemas.microsoft.com/office/drawing/2014/main" id="{976DE3ED-A60E-986D-5CFB-9287563549C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8318" y="635953"/>
            <a:ext cx="9610725" cy="1704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7FF510D3-69AD-5481-6D11-B080462C7933}"/>
              </a:ext>
            </a:extLst>
          </p:cNvPr>
          <p:cNvSpPr/>
          <p:nvPr/>
        </p:nvSpPr>
        <p:spPr>
          <a:xfrm>
            <a:off x="1849120" y="1686560"/>
            <a:ext cx="347472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A37CE81-16F5-04E8-6041-E9982886F21E}"/>
              </a:ext>
            </a:extLst>
          </p:cNvPr>
          <p:cNvSpPr txBox="1"/>
          <p:nvPr/>
        </p:nvSpPr>
        <p:spPr>
          <a:xfrm>
            <a:off x="2895600" y="4145280"/>
            <a:ext cx="927100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I was maxing out path to </a:t>
            </a:r>
            <a:r>
              <a:rPr lang="en-US" dirty="0" err="1"/>
              <a:t>mfgin</a:t>
            </a:r>
            <a:r>
              <a:rPr lang="en-US" dirty="0"/>
              <a:t> scrap recycling without controlling the path at the </a:t>
            </a:r>
            <a:r>
              <a:rPr lang="en-US" dirty="0" err="1"/>
              <a:t>specificied</a:t>
            </a:r>
            <a:r>
              <a:rPr lang="en-US" dirty="0"/>
              <a:t> rate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7066991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Chart, bar chart&#10;&#10;Description automatically generated">
            <a:extLst>
              <a:ext uri="{FF2B5EF4-FFF2-40B4-BE49-F238E27FC236}">
                <a16:creationId xmlns:a16="http://schemas.microsoft.com/office/drawing/2014/main" id="{274409E2-AB3F-AA8B-0EA9-6B189D51F91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0786" y="992120"/>
            <a:ext cx="5614427" cy="3959360"/>
          </a:xfrm>
          <a:prstGeom prst="rect">
            <a:avLst/>
          </a:prstGeom>
        </p:spPr>
      </p:pic>
      <p:sp>
        <p:nvSpPr>
          <p:cNvPr id="6" name="Rectangle 1">
            <a:extLst>
              <a:ext uri="{FF2B5EF4-FFF2-40B4-BE49-F238E27FC236}">
                <a16:creationId xmlns:a16="http://schemas.microsoft.com/office/drawing/2014/main" id="{2394559D-51A8-7582-BEF8-84317481ECB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10640" y="5414706"/>
            <a:ext cx="2316480" cy="11695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 Unicode MS"/>
              </a:rPr>
              <a:t>PV_ICE 1.467115e+17 circ_high 1.734309e+17 circ_mid 1.897816e+17 circ_low 1.441579e+17 Name: 2100, dtype: float64</a:t>
            </a:r>
            <a:endParaRPr kumimoji="0" lang="en-US" altLang="en-US" sz="32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8" name="Picture 7" descr="Chart, bar chart&#10;&#10;Description automatically generated">
            <a:extLst>
              <a:ext uri="{FF2B5EF4-FFF2-40B4-BE49-F238E27FC236}">
                <a16:creationId xmlns:a16="http://schemas.microsoft.com/office/drawing/2014/main" id="{85C100B3-6D0B-9CCA-66E4-A2133D5BE8A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9184" y="992120"/>
            <a:ext cx="5614427" cy="3959360"/>
          </a:xfrm>
          <a:prstGeom prst="rect">
            <a:avLst/>
          </a:prstGeom>
        </p:spPr>
      </p:pic>
      <p:sp>
        <p:nvSpPr>
          <p:cNvPr id="9" name="Rectangle 2">
            <a:extLst>
              <a:ext uri="{FF2B5EF4-FFF2-40B4-BE49-F238E27FC236}">
                <a16:creationId xmlns:a16="http://schemas.microsoft.com/office/drawing/2014/main" id="{C51AE47B-9B82-4E85-C270-D4697E9D9FC4}"/>
              </a:ext>
            </a:extLst>
          </p:cNvPr>
          <p:cNvSpPr>
            <a:spLocks noChangeArrowheads="1"/>
          </p:cNvSpPr>
          <p:nvPr/>
        </p:nvSpPr>
        <p:spPr bwMode="auto">
          <a:xfrm>
            <a:off x="7731760" y="5522427"/>
            <a:ext cx="2570480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 Unicode MS"/>
              </a:rPr>
              <a:t>PV_ICE 1.467115e+17 circ_high 1.244406e+17 circ_mid 1.407912e+17 circ_low 1.466881e+17</a:t>
            </a:r>
            <a:r>
              <a:rPr kumimoji="0" lang="en-US" altLang="en-US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rPr>
              <a:t> </a:t>
            </a:r>
            <a:endParaRPr kumimoji="0" lang="en-US" altLang="en-US" sz="32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523F098-DD48-837D-743D-B9F1BCF807B1}"/>
              </a:ext>
            </a:extLst>
          </p:cNvPr>
          <p:cNvSpPr txBox="1"/>
          <p:nvPr/>
        </p:nvSpPr>
        <p:spPr>
          <a:xfrm>
            <a:off x="7318229" y="622788"/>
            <a:ext cx="39563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Removed </a:t>
            </a:r>
            <a:r>
              <a:rPr lang="en-US" dirty="0" err="1">
                <a:solidFill>
                  <a:srgbClr val="FF0000"/>
                </a:solidFill>
              </a:rPr>
              <a:t>MFGing</a:t>
            </a:r>
            <a:r>
              <a:rPr lang="en-US" dirty="0">
                <a:solidFill>
                  <a:srgbClr val="FF0000"/>
                </a:solidFill>
              </a:rPr>
              <a:t> scrap from sensitivity:</a:t>
            </a:r>
          </a:p>
        </p:txBody>
      </p: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98F6BAB1-CBA1-0B30-997A-36B9114DEA85}"/>
              </a:ext>
            </a:extLst>
          </p:cNvPr>
          <p:cNvCxnSpPr/>
          <p:nvPr/>
        </p:nvCxnSpPr>
        <p:spPr>
          <a:xfrm flipH="1">
            <a:off x="9753600" y="5638800"/>
            <a:ext cx="1259840" cy="0"/>
          </a:xfrm>
          <a:prstGeom prst="straightConnector1">
            <a:avLst/>
          </a:prstGeom>
          <a:ln w="76200"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17184BA7-307A-6BF3-7DBD-80620B467FC3}"/>
              </a:ext>
            </a:extLst>
          </p:cNvPr>
          <p:cNvCxnSpPr/>
          <p:nvPr/>
        </p:nvCxnSpPr>
        <p:spPr>
          <a:xfrm flipH="1">
            <a:off x="9753600" y="6329680"/>
            <a:ext cx="1259840" cy="0"/>
          </a:xfrm>
          <a:prstGeom prst="straightConnector1">
            <a:avLst/>
          </a:prstGeom>
          <a:ln w="76200"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id="{7AB98ABD-70E5-82CA-167D-25E59F090946}"/>
              </a:ext>
            </a:extLst>
          </p:cNvPr>
          <p:cNvSpPr txBox="1"/>
          <p:nvPr/>
        </p:nvSpPr>
        <p:spPr>
          <a:xfrm>
            <a:off x="11112588" y="5522429"/>
            <a:ext cx="3352800" cy="954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PV ICE is higher than </a:t>
            </a:r>
            <a:r>
              <a:rPr lang="en-US" dirty="0" err="1"/>
              <a:t>circ_low</a:t>
            </a:r>
            <a:r>
              <a:rPr lang="en-US" dirty="0"/>
              <a:t>. This is expected because baseline has non-zero </a:t>
            </a:r>
            <a:r>
              <a:rPr lang="en-US" dirty="0" err="1"/>
              <a:t>EoL</a:t>
            </a:r>
            <a:r>
              <a:rPr lang="en-US" dirty="0"/>
              <a:t> recycle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530B342D-EAFA-6695-A96B-32B1068E22A1}"/>
              </a:ext>
            </a:extLst>
          </p:cNvPr>
          <p:cNvSpPr txBox="1"/>
          <p:nvPr/>
        </p:nvSpPr>
        <p:spPr>
          <a:xfrm>
            <a:off x="1310640" y="518160"/>
            <a:ext cx="34152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Accidentally maxing out </a:t>
            </a:r>
            <a:r>
              <a:rPr lang="en-US" dirty="0" err="1">
                <a:solidFill>
                  <a:srgbClr val="FF0000"/>
                </a:solidFill>
              </a:rPr>
              <a:t>MFGscrap</a:t>
            </a:r>
            <a:endParaRPr 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18438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FE7A7CC0-86FA-C0F5-C5D2-ADB3669E4652}"/>
              </a:ext>
            </a:extLst>
          </p:cNvPr>
          <p:cNvSpPr txBox="1"/>
          <p:nvPr/>
        </p:nvSpPr>
        <p:spPr>
          <a:xfrm>
            <a:off x="213503" y="41041"/>
            <a:ext cx="835145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So I do change the </a:t>
            </a:r>
            <a:r>
              <a:rPr lang="en-US" dirty="0" err="1"/>
              <a:t>mfging</a:t>
            </a:r>
            <a:r>
              <a:rPr lang="en-US" dirty="0"/>
              <a:t> scrap recycling in the extreme circular to max</a:t>
            </a:r>
          </a:p>
          <a:p>
            <a:r>
              <a:rPr lang="en-US" dirty="0"/>
              <a:t>Therefore, for the sensitivity, it </a:t>
            </a:r>
            <a:r>
              <a:rPr lang="en-US" dirty="0" err="1"/>
              <a:t>mightmaek</a:t>
            </a:r>
            <a:r>
              <a:rPr lang="en-US" dirty="0"/>
              <a:t> most sense to also change </a:t>
            </a:r>
            <a:r>
              <a:rPr lang="en-US" dirty="0" err="1"/>
              <a:t>mfging</a:t>
            </a:r>
            <a:r>
              <a:rPr lang="en-US" dirty="0"/>
              <a:t> scrap</a:t>
            </a:r>
          </a:p>
          <a:p>
            <a:r>
              <a:rPr lang="en-US" dirty="0"/>
              <a:t>Need to add a line that controls path into </a:t>
            </a:r>
            <a:r>
              <a:rPr lang="en-US" dirty="0" err="1"/>
              <a:t>mfgin</a:t>
            </a:r>
            <a:r>
              <a:rPr lang="en-US" dirty="0"/>
              <a:t> scrap recycling at the same rate rates[r]</a:t>
            </a:r>
          </a:p>
        </p:txBody>
      </p:sp>
      <p:pic>
        <p:nvPicPr>
          <p:cNvPr id="5" name="Picture 4" descr="Chart, bar chart&#10;&#10;Description automatically generated">
            <a:extLst>
              <a:ext uri="{FF2B5EF4-FFF2-40B4-BE49-F238E27FC236}">
                <a16:creationId xmlns:a16="http://schemas.microsoft.com/office/drawing/2014/main" id="{25576B0E-1E9A-B424-4CE6-360E6D6086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613" y="1819397"/>
            <a:ext cx="5614427" cy="3959360"/>
          </a:xfrm>
          <a:prstGeom prst="rect">
            <a:avLst/>
          </a:prstGeom>
        </p:spPr>
      </p:pic>
      <p:sp>
        <p:nvSpPr>
          <p:cNvPr id="6" name="Rectangle 2">
            <a:extLst>
              <a:ext uri="{FF2B5EF4-FFF2-40B4-BE49-F238E27FC236}">
                <a16:creationId xmlns:a16="http://schemas.microsoft.com/office/drawing/2014/main" id="{F5ADA820-034B-DAD0-37F3-1905E165533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41189" y="5778757"/>
            <a:ext cx="2570480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 Unicode MS"/>
              </a:rPr>
              <a:t>PV_ICE 1.467115e+17 circ_high 1.244406e+17 circ_mid 1.407912e+17 circ_low 1.466881e+17</a:t>
            </a:r>
            <a:r>
              <a:rPr kumimoji="0" lang="en-US" altLang="en-US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rPr>
              <a:t> </a:t>
            </a:r>
            <a:endParaRPr kumimoji="0" lang="en-US" altLang="en-US" sz="32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EB63321-DDFA-BABD-8DAA-D8D87CF0BBCA}"/>
              </a:ext>
            </a:extLst>
          </p:cNvPr>
          <p:cNvSpPr txBox="1"/>
          <p:nvPr/>
        </p:nvSpPr>
        <p:spPr>
          <a:xfrm>
            <a:off x="927658" y="1450065"/>
            <a:ext cx="39563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Removed </a:t>
            </a:r>
            <a:r>
              <a:rPr lang="en-US" dirty="0" err="1">
                <a:solidFill>
                  <a:srgbClr val="FF0000"/>
                </a:solidFill>
              </a:rPr>
              <a:t>MFGing</a:t>
            </a:r>
            <a:r>
              <a:rPr lang="en-US" dirty="0">
                <a:solidFill>
                  <a:srgbClr val="FF0000"/>
                </a:solidFill>
              </a:rPr>
              <a:t> scrap from sensitivity: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844984E-1908-44E3-6E9E-959A75237589}"/>
              </a:ext>
            </a:extLst>
          </p:cNvPr>
          <p:cNvSpPr txBox="1"/>
          <p:nvPr/>
        </p:nvSpPr>
        <p:spPr>
          <a:xfrm>
            <a:off x="7213600" y="1534160"/>
            <a:ext cx="48217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Actively control </a:t>
            </a:r>
            <a:r>
              <a:rPr lang="en-US" dirty="0" err="1"/>
              <a:t>MFGing</a:t>
            </a:r>
            <a:r>
              <a:rPr lang="en-US" dirty="0"/>
              <a:t> scrap at same rate as </a:t>
            </a:r>
            <a:r>
              <a:rPr lang="en-US" dirty="0" err="1"/>
              <a:t>EoL</a:t>
            </a:r>
            <a:endParaRPr lang="en-US" dirty="0"/>
          </a:p>
        </p:txBody>
      </p:sp>
      <p:pic>
        <p:nvPicPr>
          <p:cNvPr id="10" name="Picture 9" descr="Chart, bar chart&#10;&#10;Description automatically generated">
            <a:extLst>
              <a:ext uri="{FF2B5EF4-FFF2-40B4-BE49-F238E27FC236}">
                <a16:creationId xmlns:a16="http://schemas.microsoft.com/office/drawing/2014/main" id="{A4182D27-AB49-8EAE-4533-EB677FD93DE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77573" y="1903492"/>
            <a:ext cx="5614427" cy="3959360"/>
          </a:xfrm>
          <a:prstGeom prst="rect">
            <a:avLst/>
          </a:prstGeom>
        </p:spPr>
      </p:pic>
      <p:sp>
        <p:nvSpPr>
          <p:cNvPr id="11" name="Rectangle 1">
            <a:extLst>
              <a:ext uri="{FF2B5EF4-FFF2-40B4-BE49-F238E27FC236}">
                <a16:creationId xmlns:a16="http://schemas.microsoft.com/office/drawing/2014/main" id="{BA7DCAB9-8E7B-D87A-6FE8-A0822927BC32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87728" y="5798457"/>
            <a:ext cx="2570480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 Unicode MS"/>
              </a:rPr>
              <a:t>PV_ICE 1.467115e+17 </a:t>
            </a:r>
            <a:r>
              <a:rPr kumimoji="0" lang="en-US" altLang="en-US" sz="14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 Unicode MS"/>
              </a:rPr>
              <a:t>circ_high</a:t>
            </a:r>
            <a: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 Unicode MS"/>
              </a:rPr>
              <a:t> 1.734309e+17 </a:t>
            </a:r>
            <a:r>
              <a:rPr kumimoji="0" lang="en-US" altLang="en-US" sz="14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 Unicode MS"/>
              </a:rPr>
              <a:t>circ_mid</a:t>
            </a:r>
            <a: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 Unicode MS"/>
              </a:rPr>
              <a:t> 1.511411e+17 </a:t>
            </a:r>
            <a:r>
              <a:rPr kumimoji="0" lang="en-US" altLang="en-US" sz="14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 Unicode MS"/>
              </a:rPr>
              <a:t>circ_low</a:t>
            </a:r>
            <a: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 Unicode MS"/>
              </a:rPr>
              <a:t> 1.441579e+17</a:t>
            </a:r>
            <a:r>
              <a:rPr kumimoji="0" lang="en-US" altLang="en-US" sz="11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 </a:t>
            </a:r>
            <a:endParaRPr kumimoji="0" lang="en-US" altLang="en-US" sz="3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0EC180E7-8CFE-F408-9976-19BFEEC82B6A}"/>
              </a:ext>
            </a:extLst>
          </p:cNvPr>
          <p:cNvCxnSpPr>
            <a:cxnSpLocks/>
          </p:cNvCxnSpPr>
          <p:nvPr/>
        </p:nvCxnSpPr>
        <p:spPr>
          <a:xfrm>
            <a:off x="3374265" y="6168980"/>
            <a:ext cx="4964979" cy="0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B2765345-C127-A1BC-9885-A8A0E388C6FC}"/>
              </a:ext>
            </a:extLst>
          </p:cNvPr>
          <p:cNvCxnSpPr/>
          <p:nvPr/>
        </p:nvCxnSpPr>
        <p:spPr>
          <a:xfrm>
            <a:off x="9311425" y="2305318"/>
            <a:ext cx="2137893" cy="59242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F35CB8F0-8AF3-9925-B951-8C0B225E81F2}"/>
              </a:ext>
            </a:extLst>
          </p:cNvPr>
          <p:cNvCxnSpPr>
            <a:cxnSpLocks/>
          </p:cNvCxnSpPr>
          <p:nvPr/>
        </p:nvCxnSpPr>
        <p:spPr>
          <a:xfrm flipV="1">
            <a:off x="2846231" y="2215166"/>
            <a:ext cx="2202287" cy="528034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>
            <a:extLst>
              <a:ext uri="{FF2B5EF4-FFF2-40B4-BE49-F238E27FC236}">
                <a16:creationId xmlns:a16="http://schemas.microsoft.com/office/drawing/2014/main" id="{243E9736-42BE-CFCC-6E49-6163E371FED0}"/>
              </a:ext>
            </a:extLst>
          </p:cNvPr>
          <p:cNvSpPr txBox="1"/>
          <p:nvPr/>
        </p:nvSpPr>
        <p:spPr>
          <a:xfrm>
            <a:off x="4174307" y="6148089"/>
            <a:ext cx="385078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For some reason adding </a:t>
            </a:r>
            <a:r>
              <a:rPr lang="en-US" dirty="0" err="1"/>
              <a:t>mfging</a:t>
            </a:r>
            <a:r>
              <a:rPr lang="en-US" dirty="0"/>
              <a:t> scrap flipped the trend, massively increased energy demands</a:t>
            </a:r>
          </a:p>
        </p:txBody>
      </p:sp>
    </p:spTree>
    <p:extLst>
      <p:ext uri="{BB962C8B-B14F-4D97-AF65-F5344CB8AC3E}">
        <p14:creationId xmlns:p14="http://schemas.microsoft.com/office/powerpoint/2010/main" val="256054078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AAD778F3-1647-9ACB-7893-8E9EA08CAA59}"/>
              </a:ext>
            </a:extLst>
          </p:cNvPr>
          <p:cNvSpPr txBox="1"/>
          <p:nvPr/>
        </p:nvSpPr>
        <p:spPr>
          <a:xfrm>
            <a:off x="0" y="5309249"/>
            <a:ext cx="136652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dirty="0" err="1"/>
              <a:t>demat</a:t>
            </a:r>
            <a:r>
              <a:rPr lang="en-US" sz="1400" dirty="0"/>
              <a:t>['</a:t>
            </a:r>
            <a:r>
              <a:rPr lang="en-US" sz="1400" dirty="0" err="1"/>
              <a:t>mat_MFGScrap_LQ</a:t>
            </a:r>
            <a:r>
              <a:rPr lang="en-US" sz="1400" dirty="0"/>
              <a:t>'] = </a:t>
            </a:r>
            <a:r>
              <a:rPr lang="en-US" sz="1400" dirty="0">
                <a:highlight>
                  <a:srgbClr val="FFFF00"/>
                </a:highlight>
              </a:rPr>
              <a:t>dm['</a:t>
            </a:r>
            <a:r>
              <a:rPr lang="en-US" sz="1400" dirty="0" err="1">
                <a:highlight>
                  <a:srgbClr val="FFFF00"/>
                </a:highlight>
              </a:rPr>
              <a:t>mat_MFG_Scrap_Sentto_Recycling</a:t>
            </a:r>
            <a:r>
              <a:rPr lang="en-US" sz="1400" dirty="0">
                <a:highlight>
                  <a:srgbClr val="FFFF00"/>
                </a:highlight>
              </a:rPr>
              <a:t>']</a:t>
            </a:r>
            <a:r>
              <a:rPr lang="en-US" sz="1400" dirty="0"/>
              <a:t>*</a:t>
            </a:r>
            <a:r>
              <a:rPr lang="en-US" sz="1400" dirty="0" err="1">
                <a:highlight>
                  <a:srgbClr val="00FF00"/>
                </a:highlight>
              </a:rPr>
              <a:t>matEnergy</a:t>
            </a:r>
            <a:r>
              <a:rPr lang="en-US" sz="1400" dirty="0">
                <a:highlight>
                  <a:srgbClr val="00FF00"/>
                </a:highlight>
              </a:rPr>
              <a:t>['</a:t>
            </a:r>
            <a:r>
              <a:rPr lang="en-US" sz="1400" dirty="0" err="1">
                <a:highlight>
                  <a:srgbClr val="00FF00"/>
                </a:highlight>
              </a:rPr>
              <a:t>e_mat_MFGScrap_LQ</a:t>
            </a:r>
            <a:r>
              <a:rPr lang="en-US" sz="1400" dirty="0">
                <a:highlight>
                  <a:srgbClr val="00FF00"/>
                </a:highlight>
              </a:rPr>
              <a:t>'] </a:t>
            </a:r>
            <a:r>
              <a:rPr lang="en-US" sz="1400" dirty="0">
                <a:solidFill>
                  <a:srgbClr val="FF0000"/>
                </a:solidFill>
              </a:rPr>
              <a:t>#OQ only - everything that goes into </a:t>
            </a:r>
            <a:r>
              <a:rPr lang="en-US" sz="1400" dirty="0" err="1">
                <a:solidFill>
                  <a:srgbClr val="FF0000"/>
                </a:solidFill>
              </a:rPr>
              <a:t>mfgscrap</a:t>
            </a:r>
            <a:r>
              <a:rPr lang="en-US" sz="1400" dirty="0">
                <a:solidFill>
                  <a:srgbClr val="FF0000"/>
                </a:solidFill>
              </a:rPr>
              <a:t> recycle</a:t>
            </a:r>
          </a:p>
          <a:p>
            <a:r>
              <a:rPr lang="en-US" sz="1400" dirty="0" err="1"/>
              <a:t>demat</a:t>
            </a:r>
            <a:r>
              <a:rPr lang="en-US" sz="1400" dirty="0"/>
              <a:t>['</a:t>
            </a:r>
            <a:r>
              <a:rPr lang="en-US" sz="1400" dirty="0" err="1"/>
              <a:t>mat_MFGScrap_HQ</a:t>
            </a:r>
            <a:r>
              <a:rPr lang="en-US" sz="1400" dirty="0"/>
              <a:t>'] = </a:t>
            </a:r>
            <a:r>
              <a:rPr lang="en-US" sz="1400" dirty="0">
                <a:highlight>
                  <a:srgbClr val="FFFF00"/>
                </a:highlight>
              </a:rPr>
              <a:t>dm['</a:t>
            </a:r>
            <a:r>
              <a:rPr lang="en-US" sz="1400" dirty="0" err="1">
                <a:highlight>
                  <a:srgbClr val="FFFF00"/>
                </a:highlight>
              </a:rPr>
              <a:t>mat_MFG_Recycled_into_HQ</a:t>
            </a:r>
            <a:r>
              <a:rPr lang="en-US" sz="1400" dirty="0">
                <a:highlight>
                  <a:srgbClr val="FFFF00"/>
                </a:highlight>
              </a:rPr>
              <a:t>']</a:t>
            </a:r>
            <a:r>
              <a:rPr lang="en-US" sz="1400" dirty="0"/>
              <a:t>*(</a:t>
            </a:r>
            <a:r>
              <a:rPr lang="en-US" sz="1400" dirty="0" err="1">
                <a:highlight>
                  <a:srgbClr val="00FF00"/>
                </a:highlight>
              </a:rPr>
              <a:t>matEnergy</a:t>
            </a:r>
            <a:r>
              <a:rPr lang="en-US" sz="1400" dirty="0">
                <a:highlight>
                  <a:srgbClr val="00FF00"/>
                </a:highlight>
              </a:rPr>
              <a:t>['</a:t>
            </a:r>
            <a:r>
              <a:rPr lang="en-US" sz="1400" dirty="0" err="1">
                <a:highlight>
                  <a:srgbClr val="00FF00"/>
                </a:highlight>
              </a:rPr>
              <a:t>e_mat_MFGScrap_HQ</a:t>
            </a:r>
            <a:r>
              <a:rPr lang="en-US" sz="1400" dirty="0">
                <a:highlight>
                  <a:srgbClr val="00FF00"/>
                </a:highlight>
              </a:rPr>
              <a:t>']+</a:t>
            </a:r>
            <a:r>
              <a:rPr lang="en-US" sz="1400" dirty="0" err="1">
                <a:highlight>
                  <a:srgbClr val="00FF00"/>
                </a:highlight>
              </a:rPr>
              <a:t>matEnergy</a:t>
            </a:r>
            <a:r>
              <a:rPr lang="en-US" sz="1400" dirty="0">
                <a:highlight>
                  <a:srgbClr val="00FF00"/>
                </a:highlight>
              </a:rPr>
              <a:t>['</a:t>
            </a:r>
            <a:r>
              <a:rPr lang="en-US" sz="1400" dirty="0" err="1">
                <a:highlight>
                  <a:srgbClr val="00FF00"/>
                </a:highlight>
              </a:rPr>
              <a:t>e_mat_MFGScrap_LQ</a:t>
            </a:r>
            <a:r>
              <a:rPr lang="en-US" sz="1400" dirty="0">
                <a:highlight>
                  <a:srgbClr val="00FF00"/>
                </a:highlight>
              </a:rPr>
              <a:t>'</a:t>
            </a:r>
            <a:r>
              <a:rPr lang="en-US" sz="1400" dirty="0"/>
              <a:t>]) </a:t>
            </a:r>
            <a:r>
              <a:rPr lang="en-US" sz="1400" dirty="0">
                <a:solidFill>
                  <a:srgbClr val="FF0000"/>
                </a:solidFill>
              </a:rPr>
              <a:t>#fraction sent to HQ separate from OQ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A6ED189-EBB8-4309-752D-581587F386E9}"/>
              </a:ext>
            </a:extLst>
          </p:cNvPr>
          <p:cNvSpPr txBox="1"/>
          <p:nvPr/>
        </p:nvSpPr>
        <p:spPr>
          <a:xfrm>
            <a:off x="0" y="269855"/>
            <a:ext cx="12192000" cy="35394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dirty="0">
                <a:highlight>
                  <a:srgbClr val="FFFF00"/>
                </a:highlight>
              </a:rPr>
              <a:t>dm['</a:t>
            </a:r>
            <a:r>
              <a:rPr lang="en-US" sz="1400" dirty="0" err="1">
                <a:highlight>
                  <a:srgbClr val="FFFF00"/>
                </a:highlight>
              </a:rPr>
              <a:t>mat_MFG_Scrap_Sentto_Recycling</a:t>
            </a:r>
            <a:r>
              <a:rPr lang="en-US" sz="1400" dirty="0">
                <a:highlight>
                  <a:srgbClr val="FFFF00"/>
                </a:highlight>
              </a:rPr>
              <a:t>'] </a:t>
            </a:r>
            <a:r>
              <a:rPr lang="en-US" sz="1400" dirty="0"/>
              <a:t>= dm['</a:t>
            </a:r>
            <a:r>
              <a:rPr lang="en-US" sz="1400" dirty="0" err="1"/>
              <a:t>mat_MFG_Scrap</a:t>
            </a:r>
            <a:r>
              <a:rPr lang="en-US" sz="1400" dirty="0"/>
              <a:t>'] * dm['</a:t>
            </a:r>
            <a:r>
              <a:rPr lang="en-US" sz="1400" dirty="0" err="1"/>
              <a:t>mat_MFG_scrap_Recycled</a:t>
            </a:r>
            <a:r>
              <a:rPr lang="en-US" sz="1400" dirty="0"/>
              <a:t>'] * 0.01 </a:t>
            </a:r>
            <a:r>
              <a:rPr lang="en-US" sz="1400" dirty="0">
                <a:solidFill>
                  <a:srgbClr val="FF0000"/>
                </a:solidFill>
              </a:rPr>
              <a:t>#control path to recycle </a:t>
            </a:r>
            <a:r>
              <a:rPr lang="en-US" sz="1400" dirty="0" err="1">
                <a:solidFill>
                  <a:srgbClr val="FF0000"/>
                </a:solidFill>
              </a:rPr>
              <a:t>mfgscrap</a:t>
            </a:r>
            <a:r>
              <a:rPr lang="en-US" sz="1400" dirty="0">
                <a:solidFill>
                  <a:srgbClr val="FF0000"/>
                </a:solidFill>
              </a:rPr>
              <a:t>, everything that enters recycling (yield + </a:t>
            </a:r>
            <a:r>
              <a:rPr lang="en-US" sz="1400" dirty="0" err="1">
                <a:solidFill>
                  <a:srgbClr val="FF0000"/>
                </a:solidFill>
              </a:rPr>
              <a:t>unyield</a:t>
            </a:r>
            <a:r>
              <a:rPr lang="en-US" sz="1400" dirty="0">
                <a:solidFill>
                  <a:srgbClr val="FF0000"/>
                </a:solidFill>
              </a:rPr>
              <a:t>, LQ + HQ)</a:t>
            </a:r>
          </a:p>
          <a:p>
            <a:endParaRPr lang="en-US" sz="1400" dirty="0"/>
          </a:p>
          <a:p>
            <a:r>
              <a:rPr lang="en-US" sz="1400" dirty="0"/>
              <a:t>dm['</a:t>
            </a:r>
            <a:r>
              <a:rPr lang="en-US" sz="1400" dirty="0" err="1"/>
              <a:t>mat_MFG_Scrap_Recycled_Successfully</a:t>
            </a:r>
            <a:r>
              <a:rPr lang="en-US" sz="1400" dirty="0"/>
              <a:t>'] = (dm['</a:t>
            </a:r>
            <a:r>
              <a:rPr lang="en-US" sz="1400" dirty="0" err="1"/>
              <a:t>mat_MFG_Scrap_Sentto_Recycling</a:t>
            </a:r>
            <a:r>
              <a:rPr lang="en-US" sz="1400" dirty="0"/>
              <a:t>'] *dm['</a:t>
            </a:r>
            <a:r>
              <a:rPr lang="en-US" sz="1400" dirty="0" err="1"/>
              <a:t>mat_MFG_scrap_Recycling_eff</a:t>
            </a:r>
            <a:r>
              <a:rPr lang="en-US" sz="1400" dirty="0"/>
              <a:t>'] * 0.01) </a:t>
            </a:r>
            <a:r>
              <a:rPr lang="en-US" sz="1400" dirty="0">
                <a:solidFill>
                  <a:srgbClr val="FF0000"/>
                </a:solidFill>
              </a:rPr>
              <a:t>#yield of </a:t>
            </a:r>
            <a:r>
              <a:rPr lang="en-US" sz="1400" dirty="0" err="1">
                <a:solidFill>
                  <a:srgbClr val="FF0000"/>
                </a:solidFill>
              </a:rPr>
              <a:t>mfgscrap</a:t>
            </a:r>
            <a:r>
              <a:rPr lang="en-US" sz="1400" dirty="0">
                <a:solidFill>
                  <a:srgbClr val="FF0000"/>
                </a:solidFill>
              </a:rPr>
              <a:t> recycle</a:t>
            </a:r>
          </a:p>
          <a:p>
            <a:endParaRPr lang="en-US" sz="1400" dirty="0"/>
          </a:p>
          <a:p>
            <a:r>
              <a:rPr lang="en-US" sz="1400" dirty="0"/>
              <a:t>dm['</a:t>
            </a:r>
            <a:r>
              <a:rPr lang="en-US" sz="1400" dirty="0" err="1"/>
              <a:t>mat_MFG_Scrap_Recycled_Losses_Landfilled</a:t>
            </a:r>
            <a:r>
              <a:rPr lang="en-US" sz="1400" dirty="0"/>
              <a:t>'] = (dm['</a:t>
            </a:r>
            <a:r>
              <a:rPr lang="en-US" sz="1400" dirty="0" err="1"/>
              <a:t>mat_MFG_Scrap_Sentto_Recycling</a:t>
            </a:r>
            <a:r>
              <a:rPr lang="en-US" sz="1400" dirty="0"/>
              <a:t>’] - dm['</a:t>
            </a:r>
            <a:r>
              <a:rPr lang="en-US" sz="1400" dirty="0" err="1"/>
              <a:t>mat_MFG_Scrap_Recycled_Successfully</a:t>
            </a:r>
            <a:r>
              <a:rPr lang="en-US" sz="1400" dirty="0"/>
              <a:t>’]) </a:t>
            </a:r>
            <a:r>
              <a:rPr lang="en-US" sz="1400" dirty="0">
                <a:solidFill>
                  <a:srgbClr val="FF0000"/>
                </a:solidFill>
              </a:rPr>
              <a:t>#unyield</a:t>
            </a:r>
          </a:p>
          <a:p>
            <a:endParaRPr lang="en-US" sz="1400" dirty="0"/>
          </a:p>
          <a:p>
            <a:r>
              <a:rPr lang="en-US" sz="1400" dirty="0">
                <a:highlight>
                  <a:srgbClr val="FFFF00"/>
                </a:highlight>
              </a:rPr>
              <a:t>dm['</a:t>
            </a:r>
            <a:r>
              <a:rPr lang="en-US" sz="1400" dirty="0" err="1">
                <a:highlight>
                  <a:srgbClr val="FFFF00"/>
                </a:highlight>
              </a:rPr>
              <a:t>mat_MFG_Recycled_into_HQ</a:t>
            </a:r>
            <a:r>
              <a:rPr lang="en-US" sz="1400" dirty="0">
                <a:highlight>
                  <a:srgbClr val="FFFF00"/>
                </a:highlight>
              </a:rPr>
              <a:t>'] </a:t>
            </a:r>
            <a:r>
              <a:rPr lang="en-US" sz="1400" dirty="0"/>
              <a:t>= (dm['</a:t>
            </a:r>
            <a:r>
              <a:rPr lang="en-US" sz="1400" dirty="0" err="1"/>
              <a:t>mat_MFG_Scrap_Recycled_Successfully</a:t>
            </a:r>
            <a:r>
              <a:rPr lang="en-US" sz="1400" dirty="0"/>
              <a:t>'] *dm['</a:t>
            </a:r>
            <a:r>
              <a:rPr lang="en-US" sz="1400" dirty="0" err="1"/>
              <a:t>mat_MFG_scrap_Recycled_into_HQ</a:t>
            </a:r>
            <a:r>
              <a:rPr lang="en-US" sz="1400" dirty="0"/>
              <a:t>'] * 0.01) </a:t>
            </a:r>
            <a:r>
              <a:rPr lang="en-US" sz="1400" dirty="0">
                <a:solidFill>
                  <a:srgbClr val="FF0000"/>
                </a:solidFill>
              </a:rPr>
              <a:t>#% of LQ sent to additional HQ</a:t>
            </a:r>
          </a:p>
          <a:p>
            <a:endParaRPr lang="en-US" sz="1400" dirty="0"/>
          </a:p>
          <a:p>
            <a:r>
              <a:rPr lang="en-US" sz="1400" dirty="0"/>
              <a:t>dm['</a:t>
            </a:r>
            <a:r>
              <a:rPr lang="en-US" sz="1400" dirty="0" err="1"/>
              <a:t>mat_MFG_Recycled_into_OQ</a:t>
            </a:r>
            <a:r>
              <a:rPr lang="en-US" sz="1400" dirty="0"/>
              <a:t>'] = dm['</a:t>
            </a:r>
            <a:r>
              <a:rPr lang="en-US" sz="1400" dirty="0" err="1"/>
              <a:t>mat_MFG_Scrap_Recycled_Successfully</a:t>
            </a:r>
            <a:r>
              <a:rPr lang="en-US" sz="1400" dirty="0"/>
              <a:t>'] - dm['</a:t>
            </a:r>
            <a:r>
              <a:rPr lang="en-US" sz="1400" dirty="0" err="1"/>
              <a:t>mat_MFG_Recycled_into_HQ</a:t>
            </a:r>
            <a:r>
              <a:rPr lang="en-US" sz="1400" dirty="0"/>
              <a:t>’] </a:t>
            </a:r>
            <a:r>
              <a:rPr lang="en-US" sz="1400" dirty="0">
                <a:solidFill>
                  <a:srgbClr val="FF0000"/>
                </a:solidFill>
              </a:rPr>
              <a:t>#stays as LQ</a:t>
            </a:r>
          </a:p>
          <a:p>
            <a:endParaRPr lang="en-US" sz="1400" dirty="0"/>
          </a:p>
          <a:p>
            <a:r>
              <a:rPr lang="en-US" sz="1400" dirty="0"/>
              <a:t>dm['</a:t>
            </a:r>
            <a:r>
              <a:rPr lang="en-US" sz="1400" dirty="0" err="1"/>
              <a:t>mat_MFG_Recycled_HQ_into_MFG</a:t>
            </a:r>
            <a:r>
              <a:rPr lang="en-US" sz="1400" dirty="0"/>
              <a:t>'] = (dm['</a:t>
            </a:r>
            <a:r>
              <a:rPr lang="en-US" sz="1400" dirty="0" err="1"/>
              <a:t>mat_MFG_Recycled_into_HQ</a:t>
            </a:r>
            <a:r>
              <a:rPr lang="en-US" sz="1400" dirty="0"/>
              <a:t>'] *dm['mat_MFG_scrap_Recycled_into_HQ_Reused4MFG'] * 0.01) </a:t>
            </a:r>
            <a:r>
              <a:rPr lang="en-US" sz="1400" dirty="0">
                <a:solidFill>
                  <a:srgbClr val="FF0000"/>
                </a:solidFill>
              </a:rPr>
              <a:t>#% of HQ that offsets virgin</a:t>
            </a:r>
          </a:p>
          <a:p>
            <a:endParaRPr lang="en-US" sz="1400" dirty="0"/>
          </a:p>
          <a:p>
            <a:r>
              <a:rPr lang="en-US" sz="1400" dirty="0"/>
              <a:t>dm['</a:t>
            </a:r>
            <a:r>
              <a:rPr lang="en-US" sz="1400" dirty="0" err="1"/>
              <a:t>mat_MFG_Recycled_HQ_into_OU</a:t>
            </a:r>
            <a:r>
              <a:rPr lang="en-US" sz="1400" dirty="0"/>
              <a:t>'] = dm['</a:t>
            </a:r>
            <a:r>
              <a:rPr lang="en-US" sz="1400" dirty="0" err="1"/>
              <a:t>mat_MFG_Recycled_into_HQ</a:t>
            </a:r>
            <a:r>
              <a:rPr lang="en-US" sz="1400" dirty="0"/>
              <a:t>'] - dm['</a:t>
            </a:r>
            <a:r>
              <a:rPr lang="en-US" sz="1400" dirty="0" err="1"/>
              <a:t>mat_MFG_Recycled_HQ_into_MFG</a:t>
            </a:r>
            <a:r>
              <a:rPr lang="en-US" sz="1400" dirty="0"/>
              <a:t>']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C9B83D0B-D9D8-6192-6149-F2959F66FEE1}"/>
              </a:ext>
            </a:extLst>
          </p:cNvPr>
          <p:cNvSpPr/>
          <p:nvPr/>
        </p:nvSpPr>
        <p:spPr>
          <a:xfrm>
            <a:off x="7599284" y="5575176"/>
            <a:ext cx="2663301" cy="239537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5648171-EF2D-8FCD-1075-7948B8115D38}"/>
              </a:ext>
            </a:extLst>
          </p:cNvPr>
          <p:cNvSpPr txBox="1"/>
          <p:nvPr/>
        </p:nvSpPr>
        <p:spPr>
          <a:xfrm>
            <a:off x="4136994" y="5810355"/>
            <a:ext cx="47975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I think this double counts the LQ recycling energy</a:t>
            </a:r>
          </a:p>
        </p:txBody>
      </p:sp>
    </p:spTree>
    <p:extLst>
      <p:ext uri="{BB962C8B-B14F-4D97-AF65-F5344CB8AC3E}">
        <p14:creationId xmlns:p14="http://schemas.microsoft.com/office/powerpoint/2010/main" val="83405789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151E681E-6BDB-B2D1-B4D6-9C3B80DD878C}"/>
              </a:ext>
            </a:extLst>
          </p:cNvPr>
          <p:cNvSpPr txBox="1"/>
          <p:nvPr/>
        </p:nvSpPr>
        <p:spPr>
          <a:xfrm>
            <a:off x="400594" y="104503"/>
            <a:ext cx="6705425" cy="258532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Check double counting LQ recycling energy with extreme simple case:</a:t>
            </a:r>
          </a:p>
          <a:p>
            <a:r>
              <a:rPr lang="en-US" dirty="0"/>
              <a:t>Module of only glass, deploy same annually</a:t>
            </a:r>
          </a:p>
          <a:p>
            <a:r>
              <a:rPr lang="en-US" dirty="0" err="1"/>
              <a:t>scens</a:t>
            </a:r>
            <a:r>
              <a:rPr lang="en-US" dirty="0"/>
              <a:t>:</a:t>
            </a:r>
          </a:p>
          <a:p>
            <a:pPr marL="285750" indent="-285750">
              <a:buFontTx/>
              <a:buChar char="-"/>
            </a:pPr>
            <a:r>
              <a:rPr lang="en-US" dirty="0"/>
              <a:t>No </a:t>
            </a:r>
            <a:r>
              <a:rPr lang="en-US" dirty="0" err="1"/>
              <a:t>mfgscrap</a:t>
            </a:r>
            <a:r>
              <a:rPr lang="en-US" dirty="0"/>
              <a:t> recycling</a:t>
            </a:r>
          </a:p>
          <a:p>
            <a:pPr marL="285750" indent="-285750">
              <a:buFontTx/>
              <a:buChar char="-"/>
            </a:pPr>
            <a:r>
              <a:rPr lang="en-US" dirty="0"/>
              <a:t>Only LQ </a:t>
            </a:r>
            <a:r>
              <a:rPr lang="en-US" dirty="0" err="1"/>
              <a:t>mfgscrap</a:t>
            </a:r>
            <a:r>
              <a:rPr lang="en-US" dirty="0"/>
              <a:t> recycling</a:t>
            </a:r>
          </a:p>
          <a:p>
            <a:pPr marL="285750" indent="-285750">
              <a:buFontTx/>
              <a:buChar char="-"/>
            </a:pPr>
            <a:r>
              <a:rPr lang="en-US" dirty="0"/>
              <a:t>Only HQ_4MFG </a:t>
            </a:r>
            <a:r>
              <a:rPr lang="en-US" dirty="0" err="1"/>
              <a:t>mfgscrap</a:t>
            </a:r>
            <a:r>
              <a:rPr lang="en-US" dirty="0"/>
              <a:t> recycling</a:t>
            </a:r>
          </a:p>
          <a:p>
            <a:pPr marL="285750" indent="-285750">
              <a:buFontTx/>
              <a:buChar char="-"/>
            </a:pPr>
            <a:r>
              <a:rPr lang="en-US" dirty="0"/>
              <a:t>Only HQ_OU </a:t>
            </a:r>
            <a:r>
              <a:rPr lang="en-US" dirty="0" err="1"/>
              <a:t>mfgscrap</a:t>
            </a:r>
            <a:r>
              <a:rPr lang="en-US" dirty="0"/>
              <a:t> recycling</a:t>
            </a:r>
          </a:p>
          <a:p>
            <a:pPr marL="285750" indent="-285750">
              <a:buFontTx/>
              <a:buChar char="-"/>
            </a:pPr>
            <a:endParaRPr lang="en-US" dirty="0"/>
          </a:p>
          <a:p>
            <a:endParaRPr lang="en-US" dirty="0"/>
          </a:p>
        </p:txBody>
      </p:sp>
      <p:pic>
        <p:nvPicPr>
          <p:cNvPr id="10" name="Picture 9" descr="Chart, line chart&#10;&#10;Description automatically generated">
            <a:extLst>
              <a:ext uri="{FF2B5EF4-FFF2-40B4-BE49-F238E27FC236}">
                <a16:creationId xmlns:a16="http://schemas.microsoft.com/office/drawing/2014/main" id="{A9821C09-366F-39EF-6E51-A9760F90736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594" y="2814458"/>
            <a:ext cx="5129794" cy="3776479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D9C43D98-5199-4305-536A-5C929552F255}"/>
              </a:ext>
            </a:extLst>
          </p:cNvPr>
          <p:cNvSpPr txBox="1"/>
          <p:nvPr/>
        </p:nvSpPr>
        <p:spPr>
          <a:xfrm>
            <a:off x="995680" y="3855719"/>
            <a:ext cx="162603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Note: CL offsets on the first year. I guess this is fine.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234D9B85-CDB6-3BC4-0DD2-D2711CC6C780}"/>
              </a:ext>
            </a:extLst>
          </p:cNvPr>
          <p:cNvSpPr txBox="1"/>
          <p:nvPr/>
        </p:nvSpPr>
        <p:spPr>
          <a:xfrm>
            <a:off x="2743201" y="3948052"/>
            <a:ext cx="278718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Confirm that only CL is offsetting material demand</a:t>
            </a:r>
          </a:p>
          <a:p>
            <a:r>
              <a:rPr lang="en-US" dirty="0"/>
              <a:t>Good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BE80C976-B003-C31A-E25E-5CC9525146D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48269" y="3439987"/>
            <a:ext cx="6705426" cy="2525420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E5041011-4964-1375-1254-4480EAB5FAF5}"/>
              </a:ext>
            </a:extLst>
          </p:cNvPr>
          <p:cNvSpPr txBox="1"/>
          <p:nvPr/>
        </p:nvSpPr>
        <p:spPr>
          <a:xfrm>
            <a:off x="6258560" y="2987040"/>
            <a:ext cx="50075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Confirm, both HQ have HQ energy, the others don’t</a:t>
            </a:r>
          </a:p>
          <a:p>
            <a:r>
              <a:rPr lang="en-US" dirty="0"/>
              <a:t>Good</a:t>
            </a: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24F34CC0-9B22-D427-65C7-C81B01BB893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79822" y="655004"/>
            <a:ext cx="6173873" cy="2304533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59E3DBFD-FF28-F351-9567-D5D0FFA1AF85}"/>
              </a:ext>
            </a:extLst>
          </p:cNvPr>
          <p:cNvSpPr txBox="1"/>
          <p:nvPr/>
        </p:nvSpPr>
        <p:spPr>
          <a:xfrm>
            <a:off x="7630160" y="365760"/>
            <a:ext cx="545893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Confirm all </a:t>
            </a:r>
            <a:r>
              <a:rPr lang="en-US" dirty="0" err="1"/>
              <a:t>mfgscrap</a:t>
            </a:r>
            <a:r>
              <a:rPr lang="en-US" dirty="0"/>
              <a:t> scenarios have LQ energy demands</a:t>
            </a:r>
          </a:p>
          <a:p>
            <a:r>
              <a:rPr lang="en-US" dirty="0"/>
              <a:t>Good.</a:t>
            </a:r>
          </a:p>
        </p:txBody>
      </p:sp>
    </p:spTree>
    <p:extLst>
      <p:ext uri="{BB962C8B-B14F-4D97-AF65-F5344CB8AC3E}">
        <p14:creationId xmlns:p14="http://schemas.microsoft.com/office/powerpoint/2010/main" val="10327303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776734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412</TotalTime>
  <Words>778</Words>
  <Application>Microsoft Office PowerPoint</Application>
  <PresentationFormat>Widescreen</PresentationFormat>
  <Paragraphs>49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4" baseType="lpstr">
      <vt:lpstr>Arial</vt:lpstr>
      <vt:lpstr>Arial Unicode MS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Mirletz, Heather</dc:creator>
  <cp:lastModifiedBy>Mirletz, Heather</cp:lastModifiedBy>
  <cp:revision>1</cp:revision>
  <dcterms:created xsi:type="dcterms:W3CDTF">2023-08-21T15:23:53Z</dcterms:created>
  <dcterms:modified xsi:type="dcterms:W3CDTF">2023-08-21T22:16:00Z</dcterms:modified>
</cp:coreProperties>
</file>