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7"/>
  </p:notesMasterIdLst>
  <p:sldIdLst>
    <p:sldId id="558" r:id="rId2"/>
    <p:sldId id="559" r:id="rId3"/>
    <p:sldId id="560" r:id="rId4"/>
    <p:sldId id="561" r:id="rId5"/>
    <p:sldId id="562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256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138"/>
    <p:restoredTop sz="72460"/>
  </p:normalViewPr>
  <p:slideViewPr>
    <p:cSldViewPr snapToGrid="0" snapToObjects="1">
      <p:cViewPr varScale="1">
        <p:scale>
          <a:sx n="91" d="100"/>
          <a:sy n="91" d="100"/>
        </p:scale>
        <p:origin x="137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3BBAF1-7120-4B42-BECE-DA62C9C86B16}" type="datetimeFigureOut">
              <a:rPr lang="en-US" smtClean="0"/>
              <a:t>9/24/19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3CA05F-4BEE-EA48-B9F2-134100A00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1865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CA05F-4BEE-EA48-B9F2-134100A0057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162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CA05F-4BEE-EA48-B9F2-134100A0057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365096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3CA05F-4BEE-EA48-B9F2-134100A0057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31287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066A1A-120E-FE4E-894E-5942572A281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A405801-9B32-DA43-811B-96A877801E7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6E211-C488-A243-923D-B5C7B80D5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89A6D4-59B1-DB45-8595-24F40BEE57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0BF034-7DD2-9E4A-B87E-36089DB47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45205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2785E1-E547-914E-9CA9-2CC4C5A4C4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7535649-091B-384B-873E-A156EE6C1E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71AA32-1C00-1F4C-A12A-41E41363B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63EA10-50C0-134C-95C2-4063C76A0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19E9D2-436E-AB41-933C-308D713E1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65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CCA634-3FF2-6846-9C21-EEA223C887F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18BF32-8218-FC43-BE03-C2D7272F807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4D3058-A83E-4749-ABF3-4438176DA4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C5F145-398B-BD4E-A26A-19CF4CC81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79ED86-A23E-5144-B947-AFB0E0D10E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0088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2D8E89-BAF2-8F44-8B1A-00E881092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F6A15DE-10C8-E340-B072-F2FC3E3DC6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681936-4635-C840-906A-5CC81F36BC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A749E2-434D-F643-9E17-B782ACDECC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C51AA0-B78A-394A-B319-768A52C48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30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902713-E0A2-894B-AF71-C6F987A2E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78A1B8-1FB5-8F42-B234-FDA263DA93E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7C1BA2-ECA4-5E40-B07A-78DC93270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278A60-BEB1-C143-B297-D340C48BD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05478F2-E19E-7543-A4FC-F823E052A5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724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90234-B6F4-B04A-A9F5-333D84F731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4183F5-A4D0-E245-A8EA-3EC793C261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8631D-5678-B447-87B4-AC7449B170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A440D08-C374-F544-B869-38A7A131A9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984FB-3DD3-F34E-9C72-2DB75EDE82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891FD7-B372-0B4B-BF40-CAC94B93B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945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C0E50-6C0D-BF4D-A4ED-898E0E774C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86F79E-DBCB-A94B-BEC6-21C1354C18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3555448-37D3-8945-A096-3E56635BE9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F57C429-F09C-E647-804A-1A943866A4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A16AB63-9A30-1043-8A2D-B0F771DF744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DE58800-087B-154B-9D32-DCED266BB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A18EC7E-86AB-C14A-AF58-0D9FF1BE5B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40F69AC-1554-9C4A-9A0A-A7C74F3A0F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0671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3F5C52-7223-3E48-9B7F-7DA64E8972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828ACE-E4E2-0C4D-8A77-AA2C8624B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3231426-58CD-284A-B9AD-F157C2A4C5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A2D408-D3BB-2843-AA01-B788BCA0D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95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849B05A-FD7A-C54C-B374-B66127C3DB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B858C37-8956-2F4B-88C9-E0B5DA7593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D5DBD4-D46D-D949-AA47-09C21E096E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7188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D5E468-D793-7947-9C42-713F7CA565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159C52E-F06F-2B45-98F5-11D605D599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15CFBB-F48A-1E41-B10C-D2F8FAE59C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1B7CB7-067E-0442-A567-86F481265C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FEF251C-E038-0542-BB75-14487D065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43EEC2-26D2-DF45-9834-7C4E99307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9072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FDA570-3BD6-0746-B768-8D1770EC26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45F347-9BEC-F140-8E84-D19A084C9EA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6C00AD5-E155-254A-8760-517DACF18D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9E8CAF3-5558-4841-AB81-01BA8D242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2ED25C2-329D-D345-BB5E-D90F5C222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C34B30C-0593-2F45-B10B-C15B21C7C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7166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EA0F23E-92FD-BD4C-8982-4E4D4EA15D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E888C7-CF59-B74B-B17C-63B48DCB08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E3218-54F0-514E-9592-2768E4A8DBE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5CBDD-4300-E144-AC20-CA4A7D8D5351}" type="datetimeFigureOut">
              <a:rPr lang="en-US" smtClean="0"/>
              <a:t>9/24/19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5BFFB5-73C5-4348-AED1-E819FD28F19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811733-0B0B-7745-961F-612B7411772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5E14ED-5C89-DE44-A3A5-25799E9DFA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938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>
            <a:extLst>
              <a:ext uri="{FF2B5EF4-FFF2-40B4-BE49-F238E27FC236}">
                <a16:creationId xmlns:a16="http://schemas.microsoft.com/office/drawing/2014/main" id="{3320F274-9F5D-CF44-AE54-FF20CCC8E716}"/>
              </a:ext>
            </a:extLst>
          </p:cNvPr>
          <p:cNvSpPr txBox="1"/>
          <p:nvPr/>
        </p:nvSpPr>
        <p:spPr>
          <a:xfrm>
            <a:off x="675757" y="1991136"/>
            <a:ext cx="2550767" cy="408623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 Name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D5CAD63-3CD4-5C4A-967B-6CDB7A4AB80D}"/>
              </a:ext>
            </a:extLst>
          </p:cNvPr>
          <p:cNvSpPr txBox="1"/>
          <p:nvPr/>
        </p:nvSpPr>
        <p:spPr>
          <a:xfrm>
            <a:off x="671258" y="3004428"/>
            <a:ext cx="2550767" cy="408623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Geocoding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6199AD26-791F-8F40-8366-795713616B01}"/>
              </a:ext>
            </a:extLst>
          </p:cNvPr>
          <p:cNvCxnSpPr>
            <a:stCxn id="61" idx="2"/>
            <a:endCxn id="62" idx="0"/>
          </p:cNvCxnSpPr>
          <p:nvPr/>
        </p:nvCxnSpPr>
        <p:spPr>
          <a:xfrm flipH="1">
            <a:off x="1946642" y="2399759"/>
            <a:ext cx="4499" cy="604669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F1616DE2-957F-F74A-93CF-3C2DFD5A5055}"/>
              </a:ext>
            </a:extLst>
          </p:cNvPr>
          <p:cNvSpPr txBox="1"/>
          <p:nvPr/>
        </p:nvSpPr>
        <p:spPr>
          <a:xfrm>
            <a:off x="586282" y="3928794"/>
            <a:ext cx="2729715" cy="408623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Satellite and Street Images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F9ADEA7E-9D1D-BA41-9E30-47B9F3D5060D}"/>
              </a:ext>
            </a:extLst>
          </p:cNvPr>
          <p:cNvCxnSpPr>
            <a:cxnSpLocks/>
            <a:stCxn id="62" idx="2"/>
            <a:endCxn id="64" idx="0"/>
          </p:cNvCxnSpPr>
          <p:nvPr/>
        </p:nvCxnSpPr>
        <p:spPr>
          <a:xfrm>
            <a:off x="1946642" y="3413051"/>
            <a:ext cx="4498" cy="51574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65">
            <a:extLst>
              <a:ext uri="{FF2B5EF4-FFF2-40B4-BE49-F238E27FC236}">
                <a16:creationId xmlns:a16="http://schemas.microsoft.com/office/drawing/2014/main" id="{40E1CD62-A485-F545-96BD-3644C2DAE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6282" y="4351841"/>
            <a:ext cx="1255579" cy="959286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50BAB40F-DB2D-8647-98FA-D6B32CDB3B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9698" y="4349868"/>
            <a:ext cx="1466690" cy="961259"/>
          </a:xfrm>
          <a:prstGeom prst="rect">
            <a:avLst/>
          </a:prstGeom>
        </p:spPr>
      </p:pic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B9C5259-3CE0-6644-8A0E-3CFF625F8B88}"/>
              </a:ext>
            </a:extLst>
          </p:cNvPr>
          <p:cNvCxnSpPr>
            <a:cxnSpLocks/>
            <a:stCxn id="64" idx="3"/>
            <a:endCxn id="69" idx="1"/>
          </p:cNvCxnSpPr>
          <p:nvPr/>
        </p:nvCxnSpPr>
        <p:spPr>
          <a:xfrm flipV="1">
            <a:off x="3315997" y="2151694"/>
            <a:ext cx="810316" cy="1981412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E8436429-DEDE-4349-AA9C-9F027603CD6F}"/>
              </a:ext>
            </a:extLst>
          </p:cNvPr>
          <p:cNvSpPr txBox="1"/>
          <p:nvPr/>
        </p:nvSpPr>
        <p:spPr>
          <a:xfrm>
            <a:off x="4126313" y="1947382"/>
            <a:ext cx="2729715" cy="408623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15F15C0-90A1-CD46-99E8-8F7FC2A91BA3}"/>
              </a:ext>
            </a:extLst>
          </p:cNvPr>
          <p:cNvSpPr txBox="1"/>
          <p:nvPr/>
        </p:nvSpPr>
        <p:spPr>
          <a:xfrm>
            <a:off x="4126310" y="2817533"/>
            <a:ext cx="2729715" cy="408623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BIM For Individual </a:t>
            </a:r>
            <a:r>
              <a:rPr lang="en-US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Bldgs</a:t>
            </a:r>
            <a:endParaRPr lang="en-US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E906BDF9-310E-1E4F-94E4-D9F3D00034E2}"/>
              </a:ext>
            </a:extLst>
          </p:cNvPr>
          <p:cNvCxnSpPr>
            <a:cxnSpLocks/>
            <a:stCxn id="69" idx="2"/>
            <a:endCxn id="70" idx="0"/>
          </p:cNvCxnSpPr>
          <p:nvPr/>
        </p:nvCxnSpPr>
        <p:spPr>
          <a:xfrm flipH="1">
            <a:off x="5491168" y="2356005"/>
            <a:ext cx="3" cy="4615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9AD55BF5-5308-6C4D-8F77-9FB69B1ACA47}"/>
              </a:ext>
            </a:extLst>
          </p:cNvPr>
          <p:cNvCxnSpPr>
            <a:cxnSpLocks/>
            <a:stCxn id="70" idx="2"/>
            <a:endCxn id="73" idx="0"/>
          </p:cNvCxnSpPr>
          <p:nvPr/>
        </p:nvCxnSpPr>
        <p:spPr>
          <a:xfrm>
            <a:off x="5491168" y="3226156"/>
            <a:ext cx="0" cy="48226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FBFC90A6-234F-F647-A484-E05EE007F90E}"/>
              </a:ext>
            </a:extLst>
          </p:cNvPr>
          <p:cNvSpPr txBox="1"/>
          <p:nvPr/>
        </p:nvSpPr>
        <p:spPr>
          <a:xfrm>
            <a:off x="4126310" y="3708423"/>
            <a:ext cx="2729715" cy="71508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Spatial Uncertainty Quantification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F8A64C4-CC25-0F43-B17B-6D83640F3DEB}"/>
              </a:ext>
            </a:extLst>
          </p:cNvPr>
          <p:cNvSpPr txBox="1"/>
          <p:nvPr/>
        </p:nvSpPr>
        <p:spPr>
          <a:xfrm>
            <a:off x="4126309" y="4626185"/>
            <a:ext cx="2729715" cy="715089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Regional-scale Building Inventory Database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E00AF58-9569-1B49-869E-219E2CA2C8D3}"/>
              </a:ext>
            </a:extLst>
          </p:cNvPr>
          <p:cNvCxnSpPr>
            <a:cxnSpLocks/>
            <a:stCxn id="73" idx="2"/>
            <a:endCxn id="74" idx="0"/>
          </p:cNvCxnSpPr>
          <p:nvPr/>
        </p:nvCxnSpPr>
        <p:spPr>
          <a:xfrm flipH="1">
            <a:off x="5491167" y="4423512"/>
            <a:ext cx="1" cy="20267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75">
            <a:extLst>
              <a:ext uri="{FF2B5EF4-FFF2-40B4-BE49-F238E27FC236}">
                <a16:creationId xmlns:a16="http://schemas.microsoft.com/office/drawing/2014/main" id="{1BB930C4-8E7A-ED40-AF42-80ACAD27C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3199" y="1947382"/>
            <a:ext cx="4064834" cy="3393892"/>
          </a:xfrm>
          <a:prstGeom prst="rect">
            <a:avLst/>
          </a:prstGeom>
        </p:spPr>
      </p:pic>
      <p:cxnSp>
        <p:nvCxnSpPr>
          <p:cNvPr id="78" name="Curved Connector 77">
            <a:extLst>
              <a:ext uri="{FF2B5EF4-FFF2-40B4-BE49-F238E27FC236}">
                <a16:creationId xmlns:a16="http://schemas.microsoft.com/office/drawing/2014/main" id="{02821A5C-9173-FA48-BF3C-3882EB59AFB0}"/>
              </a:ext>
            </a:extLst>
          </p:cNvPr>
          <p:cNvCxnSpPr>
            <a:stCxn id="74" idx="3"/>
            <a:endCxn id="76" idx="1"/>
          </p:cNvCxnSpPr>
          <p:nvPr/>
        </p:nvCxnSpPr>
        <p:spPr>
          <a:xfrm flipV="1">
            <a:off x="6856024" y="3644328"/>
            <a:ext cx="597175" cy="1339402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99E51D4-9294-F84E-BBDD-2011DD74E616}"/>
              </a:ext>
            </a:extLst>
          </p:cNvPr>
          <p:cNvSpPr/>
          <p:nvPr/>
        </p:nvSpPr>
        <p:spPr>
          <a:xfrm>
            <a:off x="8574757" y="5339435"/>
            <a:ext cx="19297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Building Inventory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27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>
            <a:extLst>
              <a:ext uri="{FF2B5EF4-FFF2-40B4-BE49-F238E27FC236}">
                <a16:creationId xmlns:a16="http://schemas.microsoft.com/office/drawing/2014/main" id="{3320F274-9F5D-CF44-AE54-FF20CCC8E716}"/>
              </a:ext>
            </a:extLst>
          </p:cNvPr>
          <p:cNvSpPr txBox="1"/>
          <p:nvPr/>
        </p:nvSpPr>
        <p:spPr>
          <a:xfrm>
            <a:off x="675757" y="1991136"/>
            <a:ext cx="2550767" cy="408623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City Name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3D5CAD63-3CD4-5C4A-967B-6CDB7A4AB80D}"/>
              </a:ext>
            </a:extLst>
          </p:cNvPr>
          <p:cNvSpPr txBox="1"/>
          <p:nvPr/>
        </p:nvSpPr>
        <p:spPr>
          <a:xfrm>
            <a:off x="671258" y="2680864"/>
            <a:ext cx="2550767" cy="408623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Metadata collection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6199AD26-791F-8F40-8366-795713616B01}"/>
              </a:ext>
            </a:extLst>
          </p:cNvPr>
          <p:cNvCxnSpPr>
            <a:stCxn id="61" idx="2"/>
            <a:endCxn id="62" idx="0"/>
          </p:cNvCxnSpPr>
          <p:nvPr/>
        </p:nvCxnSpPr>
        <p:spPr>
          <a:xfrm flipH="1">
            <a:off x="1946642" y="2399759"/>
            <a:ext cx="4499" cy="28110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F1616DE2-957F-F74A-93CF-3C2DFD5A5055}"/>
              </a:ext>
            </a:extLst>
          </p:cNvPr>
          <p:cNvSpPr txBox="1"/>
          <p:nvPr/>
        </p:nvSpPr>
        <p:spPr>
          <a:xfrm>
            <a:off x="671257" y="3918736"/>
            <a:ext cx="2550767" cy="408623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Satellite / Street Images</a:t>
            </a:r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F9ADEA7E-9D1D-BA41-9E30-47B9F3D5060D}"/>
              </a:ext>
            </a:extLst>
          </p:cNvPr>
          <p:cNvCxnSpPr>
            <a:cxnSpLocks/>
            <a:stCxn id="20" idx="2"/>
            <a:endCxn id="64" idx="0"/>
          </p:cNvCxnSpPr>
          <p:nvPr/>
        </p:nvCxnSpPr>
        <p:spPr>
          <a:xfrm>
            <a:off x="1946641" y="3708423"/>
            <a:ext cx="0" cy="2103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6" name="Picture 65">
            <a:extLst>
              <a:ext uri="{FF2B5EF4-FFF2-40B4-BE49-F238E27FC236}">
                <a16:creationId xmlns:a16="http://schemas.microsoft.com/office/drawing/2014/main" id="{40E1CD62-A485-F545-96BD-3644C2DAEA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1256" y="4432051"/>
            <a:ext cx="1170605" cy="894364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50BAB40F-DB2D-8647-98FA-D6B32CDB3BA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59698" y="4430079"/>
            <a:ext cx="1364622" cy="894364"/>
          </a:xfrm>
          <a:prstGeom prst="rect">
            <a:avLst/>
          </a:prstGeom>
        </p:spPr>
      </p:pic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EB9C5259-3CE0-6644-8A0E-3CFF625F8B88}"/>
              </a:ext>
            </a:extLst>
          </p:cNvPr>
          <p:cNvCxnSpPr>
            <a:cxnSpLocks/>
            <a:stCxn id="64" idx="3"/>
            <a:endCxn id="69" idx="1"/>
          </p:cNvCxnSpPr>
          <p:nvPr/>
        </p:nvCxnSpPr>
        <p:spPr>
          <a:xfrm flipV="1">
            <a:off x="3222024" y="2151694"/>
            <a:ext cx="904289" cy="1971354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>
            <a:extLst>
              <a:ext uri="{FF2B5EF4-FFF2-40B4-BE49-F238E27FC236}">
                <a16:creationId xmlns:a16="http://schemas.microsoft.com/office/drawing/2014/main" id="{E8436429-DEDE-4349-AA9C-9F027603CD6F}"/>
              </a:ext>
            </a:extLst>
          </p:cNvPr>
          <p:cNvSpPr txBox="1"/>
          <p:nvPr/>
        </p:nvSpPr>
        <p:spPr>
          <a:xfrm>
            <a:off x="4126313" y="1947382"/>
            <a:ext cx="2729715" cy="408623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CNN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315F15C0-90A1-CD46-99E8-8F7FC2A91BA3}"/>
              </a:ext>
            </a:extLst>
          </p:cNvPr>
          <p:cNvSpPr txBox="1"/>
          <p:nvPr/>
        </p:nvSpPr>
        <p:spPr>
          <a:xfrm>
            <a:off x="4126310" y="2801491"/>
            <a:ext cx="2729715" cy="408623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BIM For Individual Bldgs.</a:t>
            </a:r>
          </a:p>
        </p:txBody>
      </p: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E906BDF9-310E-1E4F-94E4-D9F3D00034E2}"/>
              </a:ext>
            </a:extLst>
          </p:cNvPr>
          <p:cNvCxnSpPr>
            <a:cxnSpLocks/>
            <a:stCxn id="69" idx="2"/>
            <a:endCxn id="70" idx="0"/>
          </p:cNvCxnSpPr>
          <p:nvPr/>
        </p:nvCxnSpPr>
        <p:spPr>
          <a:xfrm flipH="1">
            <a:off x="5491168" y="2356005"/>
            <a:ext cx="3" cy="445486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Arrow Connector 71">
            <a:extLst>
              <a:ext uri="{FF2B5EF4-FFF2-40B4-BE49-F238E27FC236}">
                <a16:creationId xmlns:a16="http://schemas.microsoft.com/office/drawing/2014/main" id="{9AD55BF5-5308-6C4D-8F77-9FB69B1ACA47}"/>
              </a:ext>
            </a:extLst>
          </p:cNvPr>
          <p:cNvCxnSpPr>
            <a:cxnSpLocks/>
            <a:stCxn id="70" idx="2"/>
            <a:endCxn id="73" idx="0"/>
          </p:cNvCxnSpPr>
          <p:nvPr/>
        </p:nvCxnSpPr>
        <p:spPr>
          <a:xfrm>
            <a:off x="5491168" y="3210114"/>
            <a:ext cx="0" cy="402057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FBFC90A6-234F-F647-A484-E05EE007F90E}"/>
              </a:ext>
            </a:extLst>
          </p:cNvPr>
          <p:cNvSpPr txBox="1"/>
          <p:nvPr/>
        </p:nvSpPr>
        <p:spPr>
          <a:xfrm>
            <a:off x="4126310" y="3612171"/>
            <a:ext cx="2729715" cy="715089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Spatial Uncertainty Quantification</a:t>
            </a: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EF8A64C4-CC25-0F43-B17B-6D83640F3DEB}"/>
              </a:ext>
            </a:extLst>
          </p:cNvPr>
          <p:cNvSpPr txBox="1"/>
          <p:nvPr/>
        </p:nvSpPr>
        <p:spPr>
          <a:xfrm>
            <a:off x="4126309" y="4626185"/>
            <a:ext cx="2729715" cy="715089"/>
          </a:xfrm>
          <a:prstGeom prst="round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Regional-scale Building Inventory Database</a:t>
            </a:r>
          </a:p>
        </p:txBody>
      </p: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AE00AF58-9569-1B49-869E-219E2CA2C8D3}"/>
              </a:ext>
            </a:extLst>
          </p:cNvPr>
          <p:cNvCxnSpPr>
            <a:cxnSpLocks/>
            <a:stCxn id="73" idx="2"/>
            <a:endCxn id="74" idx="0"/>
          </p:cNvCxnSpPr>
          <p:nvPr/>
        </p:nvCxnSpPr>
        <p:spPr>
          <a:xfrm flipH="1">
            <a:off x="5491167" y="4327260"/>
            <a:ext cx="1" cy="298925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6" name="Picture 75">
            <a:extLst>
              <a:ext uri="{FF2B5EF4-FFF2-40B4-BE49-F238E27FC236}">
                <a16:creationId xmlns:a16="http://schemas.microsoft.com/office/drawing/2014/main" id="{1BB930C4-8E7A-ED40-AF42-80ACAD27C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53199" y="1947382"/>
            <a:ext cx="4064834" cy="3393892"/>
          </a:xfrm>
          <a:prstGeom prst="rect">
            <a:avLst/>
          </a:prstGeom>
        </p:spPr>
      </p:pic>
      <p:cxnSp>
        <p:nvCxnSpPr>
          <p:cNvPr id="78" name="Curved Connector 77">
            <a:extLst>
              <a:ext uri="{FF2B5EF4-FFF2-40B4-BE49-F238E27FC236}">
                <a16:creationId xmlns:a16="http://schemas.microsoft.com/office/drawing/2014/main" id="{02821A5C-9173-FA48-BF3C-3882EB59AFB0}"/>
              </a:ext>
            </a:extLst>
          </p:cNvPr>
          <p:cNvCxnSpPr>
            <a:stCxn id="74" idx="3"/>
            <a:endCxn id="76" idx="1"/>
          </p:cNvCxnSpPr>
          <p:nvPr/>
        </p:nvCxnSpPr>
        <p:spPr>
          <a:xfrm flipV="1">
            <a:off x="6856024" y="3644328"/>
            <a:ext cx="597175" cy="1339402"/>
          </a:xfrm>
          <a:prstGeom prst="curvedConnector3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A99E51D4-9294-F84E-BBDD-2011DD74E616}"/>
              </a:ext>
            </a:extLst>
          </p:cNvPr>
          <p:cNvSpPr/>
          <p:nvPr/>
        </p:nvSpPr>
        <p:spPr>
          <a:xfrm>
            <a:off x="8574757" y="5836737"/>
            <a:ext cx="19297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Building Inventory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5FC8A6D-179B-C749-BACC-EA813653D1F3}"/>
              </a:ext>
            </a:extLst>
          </p:cNvPr>
          <p:cNvSpPr txBox="1"/>
          <p:nvPr/>
        </p:nvSpPr>
        <p:spPr>
          <a:xfrm>
            <a:off x="671257" y="3299800"/>
            <a:ext cx="2550767" cy="408623"/>
          </a:xfrm>
          <a:prstGeom prst="roundRect">
            <a:avLst/>
          </a:prstGeom>
          <a:solidFill>
            <a:schemeClr val="tx1">
              <a:lumMod val="50000"/>
              <a:lumOff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Geocoding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5F219FF-9BDD-CE46-B38E-F912F4F71023}"/>
              </a:ext>
            </a:extLst>
          </p:cNvPr>
          <p:cNvCxnSpPr>
            <a:cxnSpLocks/>
            <a:stCxn id="62" idx="2"/>
            <a:endCxn id="20" idx="0"/>
          </p:cNvCxnSpPr>
          <p:nvPr/>
        </p:nvCxnSpPr>
        <p:spPr>
          <a:xfrm flipH="1">
            <a:off x="1946641" y="3089487"/>
            <a:ext cx="1" cy="21031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2274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EF198538-12D3-5C4A-9635-BDF722124FE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686" r="30607"/>
          <a:stretch/>
        </p:blipFill>
        <p:spPr>
          <a:xfrm>
            <a:off x="-247135" y="1567183"/>
            <a:ext cx="2063579" cy="3029530"/>
          </a:xfrm>
          <a:prstGeom prst="rect">
            <a:avLst/>
          </a:prstGeom>
          <a:scene3d>
            <a:camera prst="isometricRightUp">
              <a:rot lat="2100000" lon="18900000" rev="120000"/>
            </a:camera>
            <a:lightRig rig="threePt" dir="t"/>
          </a:scene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1C3674C0-3332-854E-A8E8-4D3F305E12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369475"/>
            <a:ext cx="12192000" cy="411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6705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7A07AB7-A8C3-054B-9D86-896EA11A4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045" y="592601"/>
            <a:ext cx="5310554" cy="5974373"/>
          </a:xfrm>
          <a:prstGeom prst="rect">
            <a:avLst/>
          </a:prstGeom>
        </p:spPr>
      </p:pic>
      <p:sp>
        <p:nvSpPr>
          <p:cNvPr id="4" name="Freeform 3">
            <a:extLst>
              <a:ext uri="{FF2B5EF4-FFF2-40B4-BE49-F238E27FC236}">
                <a16:creationId xmlns:a16="http://schemas.microsoft.com/office/drawing/2014/main" id="{45777426-B549-734B-AF55-547419F7373F}"/>
              </a:ext>
            </a:extLst>
          </p:cNvPr>
          <p:cNvSpPr/>
          <p:nvPr/>
        </p:nvSpPr>
        <p:spPr>
          <a:xfrm>
            <a:off x="3699803" y="787791"/>
            <a:ext cx="4220308" cy="5247249"/>
          </a:xfrm>
          <a:custGeom>
            <a:avLst/>
            <a:gdLst>
              <a:gd name="connsiteX0" fmla="*/ 1336431 w 4220308"/>
              <a:gd name="connsiteY0" fmla="*/ 1575581 h 5247249"/>
              <a:gd name="connsiteX1" fmla="*/ 2278966 w 4220308"/>
              <a:gd name="connsiteY1" fmla="*/ 787791 h 5247249"/>
              <a:gd name="connsiteX2" fmla="*/ 3123028 w 4220308"/>
              <a:gd name="connsiteY2" fmla="*/ 0 h 5247249"/>
              <a:gd name="connsiteX3" fmla="*/ 3123028 w 4220308"/>
              <a:gd name="connsiteY3" fmla="*/ 4867421 h 5247249"/>
              <a:gd name="connsiteX4" fmla="*/ 3123028 w 4220308"/>
              <a:gd name="connsiteY4" fmla="*/ 5247249 h 5247249"/>
              <a:gd name="connsiteX5" fmla="*/ 70339 w 4220308"/>
              <a:gd name="connsiteY5" fmla="*/ 5247249 h 5247249"/>
              <a:gd name="connsiteX6" fmla="*/ 4220308 w 4220308"/>
              <a:gd name="connsiteY6" fmla="*/ 5247249 h 5247249"/>
              <a:gd name="connsiteX7" fmla="*/ 3123028 w 4220308"/>
              <a:gd name="connsiteY7" fmla="*/ 5247249 h 5247249"/>
              <a:gd name="connsiteX8" fmla="*/ 3123028 w 4220308"/>
              <a:gd name="connsiteY8" fmla="*/ 4909624 h 5247249"/>
              <a:gd name="connsiteX9" fmla="*/ 0 w 4220308"/>
              <a:gd name="connsiteY9" fmla="*/ 4656406 h 5247249"/>
              <a:gd name="connsiteX10" fmla="*/ 661182 w 4220308"/>
              <a:gd name="connsiteY10" fmla="*/ 3334043 h 5247249"/>
              <a:gd name="connsiteX11" fmla="*/ 1026942 w 4220308"/>
              <a:gd name="connsiteY11" fmla="*/ 2433711 h 5247249"/>
              <a:gd name="connsiteX12" fmla="*/ 1280160 w 4220308"/>
              <a:gd name="connsiteY12" fmla="*/ 1674055 h 5247249"/>
              <a:gd name="connsiteX13" fmla="*/ 1336431 w 4220308"/>
              <a:gd name="connsiteY13" fmla="*/ 1575581 h 524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220308" h="5247249">
                <a:moveTo>
                  <a:pt x="1336431" y="1575581"/>
                </a:moveTo>
                <a:lnTo>
                  <a:pt x="2278966" y="787791"/>
                </a:lnTo>
                <a:lnTo>
                  <a:pt x="3123028" y="0"/>
                </a:lnTo>
                <a:lnTo>
                  <a:pt x="3123028" y="4867421"/>
                </a:lnTo>
                <a:lnTo>
                  <a:pt x="3123028" y="5247249"/>
                </a:lnTo>
                <a:lnTo>
                  <a:pt x="70339" y="5247249"/>
                </a:lnTo>
                <a:lnTo>
                  <a:pt x="4220308" y="5247249"/>
                </a:lnTo>
                <a:lnTo>
                  <a:pt x="3123028" y="5247249"/>
                </a:lnTo>
                <a:lnTo>
                  <a:pt x="3123028" y="4909624"/>
                </a:lnTo>
                <a:lnTo>
                  <a:pt x="0" y="4656406"/>
                </a:lnTo>
                <a:lnTo>
                  <a:pt x="661182" y="3334043"/>
                </a:lnTo>
                <a:lnTo>
                  <a:pt x="1026942" y="2433711"/>
                </a:lnTo>
                <a:lnTo>
                  <a:pt x="1280160" y="1674055"/>
                </a:lnTo>
                <a:lnTo>
                  <a:pt x="1336431" y="1575581"/>
                </a:lnTo>
                <a:close/>
              </a:path>
            </a:pathLst>
          </a:cu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B3091494-7C71-4748-A887-4975FA416D29}"/>
              </a:ext>
            </a:extLst>
          </p:cNvPr>
          <p:cNvSpPr/>
          <p:nvPr/>
        </p:nvSpPr>
        <p:spPr>
          <a:xfrm>
            <a:off x="4712677" y="2883877"/>
            <a:ext cx="1069145" cy="351692"/>
          </a:xfrm>
          <a:custGeom>
            <a:avLst/>
            <a:gdLst>
              <a:gd name="connsiteX0" fmla="*/ 0 w 1069145"/>
              <a:gd name="connsiteY0" fmla="*/ 351692 h 351692"/>
              <a:gd name="connsiteX1" fmla="*/ 590843 w 1069145"/>
              <a:gd name="connsiteY1" fmla="*/ 211015 h 351692"/>
              <a:gd name="connsiteX2" fmla="*/ 1069145 w 1069145"/>
              <a:gd name="connsiteY2" fmla="*/ 0 h 351692"/>
              <a:gd name="connsiteX3" fmla="*/ 1069145 w 1069145"/>
              <a:gd name="connsiteY3" fmla="*/ 0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9145" h="351692">
                <a:moveTo>
                  <a:pt x="0" y="351692"/>
                </a:moveTo>
                <a:cubicBezTo>
                  <a:pt x="206326" y="310661"/>
                  <a:pt x="412652" y="269630"/>
                  <a:pt x="590843" y="211015"/>
                </a:cubicBezTo>
                <a:cubicBezTo>
                  <a:pt x="769034" y="152400"/>
                  <a:pt x="1069145" y="0"/>
                  <a:pt x="1069145" y="0"/>
                </a:cubicBezTo>
                <a:lnTo>
                  <a:pt x="1069145" y="0"/>
                </a:ln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56E73E11-A1FC-FD40-9CF8-FF9BA08DBD2C}"/>
              </a:ext>
            </a:extLst>
          </p:cNvPr>
          <p:cNvSpPr/>
          <p:nvPr/>
        </p:nvSpPr>
        <p:spPr>
          <a:xfrm>
            <a:off x="4389120" y="3235570"/>
            <a:ext cx="2391508" cy="745588"/>
          </a:xfrm>
          <a:custGeom>
            <a:avLst/>
            <a:gdLst>
              <a:gd name="connsiteX0" fmla="*/ 0 w 2236763"/>
              <a:gd name="connsiteY0" fmla="*/ 675249 h 675249"/>
              <a:gd name="connsiteX1" fmla="*/ 1111348 w 2236763"/>
              <a:gd name="connsiteY1" fmla="*/ 422030 h 675249"/>
              <a:gd name="connsiteX2" fmla="*/ 2236763 w 2236763"/>
              <a:gd name="connsiteY2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6763" h="675249">
                <a:moveTo>
                  <a:pt x="0" y="675249"/>
                </a:moveTo>
                <a:cubicBezTo>
                  <a:pt x="369277" y="604910"/>
                  <a:pt x="738554" y="534571"/>
                  <a:pt x="1111348" y="422030"/>
                </a:cubicBezTo>
                <a:cubicBezTo>
                  <a:pt x="1484142" y="309488"/>
                  <a:pt x="1860452" y="154744"/>
                  <a:pt x="2236763" y="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C2C0AA27-466E-8743-95C6-7885D6FD5A77}"/>
              </a:ext>
            </a:extLst>
          </p:cNvPr>
          <p:cNvSpPr/>
          <p:nvPr/>
        </p:nvSpPr>
        <p:spPr>
          <a:xfrm>
            <a:off x="4037428" y="4121834"/>
            <a:ext cx="2743200" cy="675249"/>
          </a:xfrm>
          <a:custGeom>
            <a:avLst/>
            <a:gdLst>
              <a:gd name="connsiteX0" fmla="*/ 0 w 2616590"/>
              <a:gd name="connsiteY0" fmla="*/ 647114 h 647114"/>
              <a:gd name="connsiteX1" fmla="*/ 1322363 w 2616590"/>
              <a:gd name="connsiteY1" fmla="*/ 393896 h 647114"/>
              <a:gd name="connsiteX2" fmla="*/ 2616590 w 2616590"/>
              <a:gd name="connsiteY2" fmla="*/ 0 h 64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16590" h="647114">
                <a:moveTo>
                  <a:pt x="0" y="647114"/>
                </a:moveTo>
                <a:cubicBezTo>
                  <a:pt x="443132" y="574431"/>
                  <a:pt x="886265" y="501748"/>
                  <a:pt x="1322363" y="393896"/>
                </a:cubicBezTo>
                <a:cubicBezTo>
                  <a:pt x="1758461" y="286044"/>
                  <a:pt x="2187525" y="143022"/>
                  <a:pt x="2616590" y="0"/>
                </a:cubicBezTo>
              </a:path>
            </a:pathLst>
          </a:custGeom>
          <a:noFill/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B717BC2-E6C6-0249-BF32-4EBFA91CC834}"/>
              </a:ext>
            </a:extLst>
          </p:cNvPr>
          <p:cNvCxnSpPr>
            <a:endCxn id="22" idx="2"/>
          </p:cNvCxnSpPr>
          <p:nvPr/>
        </p:nvCxnSpPr>
        <p:spPr>
          <a:xfrm>
            <a:off x="4712677" y="2236763"/>
            <a:ext cx="2067951" cy="998807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5612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3">
            <a:extLst>
              <a:ext uri="{FF2B5EF4-FFF2-40B4-BE49-F238E27FC236}">
                <a16:creationId xmlns:a16="http://schemas.microsoft.com/office/drawing/2014/main" id="{45777426-B549-734B-AF55-547419F7373F}"/>
              </a:ext>
            </a:extLst>
          </p:cNvPr>
          <p:cNvSpPr/>
          <p:nvPr/>
        </p:nvSpPr>
        <p:spPr>
          <a:xfrm>
            <a:off x="3699803" y="787791"/>
            <a:ext cx="4220308" cy="5247249"/>
          </a:xfrm>
          <a:custGeom>
            <a:avLst/>
            <a:gdLst>
              <a:gd name="connsiteX0" fmla="*/ 1336431 w 4220308"/>
              <a:gd name="connsiteY0" fmla="*/ 1575581 h 5247249"/>
              <a:gd name="connsiteX1" fmla="*/ 2278966 w 4220308"/>
              <a:gd name="connsiteY1" fmla="*/ 787791 h 5247249"/>
              <a:gd name="connsiteX2" fmla="*/ 3123028 w 4220308"/>
              <a:gd name="connsiteY2" fmla="*/ 0 h 5247249"/>
              <a:gd name="connsiteX3" fmla="*/ 3123028 w 4220308"/>
              <a:gd name="connsiteY3" fmla="*/ 4867421 h 5247249"/>
              <a:gd name="connsiteX4" fmla="*/ 3123028 w 4220308"/>
              <a:gd name="connsiteY4" fmla="*/ 5247249 h 5247249"/>
              <a:gd name="connsiteX5" fmla="*/ 70339 w 4220308"/>
              <a:gd name="connsiteY5" fmla="*/ 5247249 h 5247249"/>
              <a:gd name="connsiteX6" fmla="*/ 4220308 w 4220308"/>
              <a:gd name="connsiteY6" fmla="*/ 5247249 h 5247249"/>
              <a:gd name="connsiteX7" fmla="*/ 3123028 w 4220308"/>
              <a:gd name="connsiteY7" fmla="*/ 5247249 h 5247249"/>
              <a:gd name="connsiteX8" fmla="*/ 3123028 w 4220308"/>
              <a:gd name="connsiteY8" fmla="*/ 4909624 h 5247249"/>
              <a:gd name="connsiteX9" fmla="*/ 0 w 4220308"/>
              <a:gd name="connsiteY9" fmla="*/ 4656406 h 5247249"/>
              <a:gd name="connsiteX10" fmla="*/ 661182 w 4220308"/>
              <a:gd name="connsiteY10" fmla="*/ 3334043 h 5247249"/>
              <a:gd name="connsiteX11" fmla="*/ 1026942 w 4220308"/>
              <a:gd name="connsiteY11" fmla="*/ 2433711 h 5247249"/>
              <a:gd name="connsiteX12" fmla="*/ 1280160 w 4220308"/>
              <a:gd name="connsiteY12" fmla="*/ 1674055 h 5247249"/>
              <a:gd name="connsiteX13" fmla="*/ 1336431 w 4220308"/>
              <a:gd name="connsiteY13" fmla="*/ 1575581 h 5247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220308" h="5247249">
                <a:moveTo>
                  <a:pt x="1336431" y="1575581"/>
                </a:moveTo>
                <a:lnTo>
                  <a:pt x="2278966" y="787791"/>
                </a:lnTo>
                <a:lnTo>
                  <a:pt x="3123028" y="0"/>
                </a:lnTo>
                <a:lnTo>
                  <a:pt x="3123028" y="4867421"/>
                </a:lnTo>
                <a:lnTo>
                  <a:pt x="3123028" y="5247249"/>
                </a:lnTo>
                <a:lnTo>
                  <a:pt x="70339" y="5247249"/>
                </a:lnTo>
                <a:lnTo>
                  <a:pt x="4220308" y="5247249"/>
                </a:lnTo>
                <a:lnTo>
                  <a:pt x="3123028" y="5247249"/>
                </a:lnTo>
                <a:lnTo>
                  <a:pt x="3123028" y="4909624"/>
                </a:lnTo>
                <a:lnTo>
                  <a:pt x="0" y="4656406"/>
                </a:lnTo>
                <a:lnTo>
                  <a:pt x="661182" y="3334043"/>
                </a:lnTo>
                <a:lnTo>
                  <a:pt x="1026942" y="2433711"/>
                </a:lnTo>
                <a:lnTo>
                  <a:pt x="1280160" y="1674055"/>
                </a:lnTo>
                <a:lnTo>
                  <a:pt x="1336431" y="1575581"/>
                </a:lnTo>
                <a:close/>
              </a:path>
            </a:pathLst>
          </a:custGeom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Freeform 20">
            <a:extLst>
              <a:ext uri="{FF2B5EF4-FFF2-40B4-BE49-F238E27FC236}">
                <a16:creationId xmlns:a16="http://schemas.microsoft.com/office/drawing/2014/main" id="{B3091494-7C71-4748-A887-4975FA416D29}"/>
              </a:ext>
            </a:extLst>
          </p:cNvPr>
          <p:cNvSpPr/>
          <p:nvPr/>
        </p:nvSpPr>
        <p:spPr>
          <a:xfrm>
            <a:off x="4712677" y="2883877"/>
            <a:ext cx="1280159" cy="351692"/>
          </a:xfrm>
          <a:custGeom>
            <a:avLst/>
            <a:gdLst>
              <a:gd name="connsiteX0" fmla="*/ 0 w 1069145"/>
              <a:gd name="connsiteY0" fmla="*/ 351692 h 351692"/>
              <a:gd name="connsiteX1" fmla="*/ 590843 w 1069145"/>
              <a:gd name="connsiteY1" fmla="*/ 211015 h 351692"/>
              <a:gd name="connsiteX2" fmla="*/ 1069145 w 1069145"/>
              <a:gd name="connsiteY2" fmla="*/ 0 h 351692"/>
              <a:gd name="connsiteX3" fmla="*/ 1069145 w 1069145"/>
              <a:gd name="connsiteY3" fmla="*/ 0 h 3516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9145" h="351692">
                <a:moveTo>
                  <a:pt x="0" y="351692"/>
                </a:moveTo>
                <a:cubicBezTo>
                  <a:pt x="206326" y="310661"/>
                  <a:pt x="412652" y="269630"/>
                  <a:pt x="590843" y="211015"/>
                </a:cubicBezTo>
                <a:cubicBezTo>
                  <a:pt x="769034" y="152400"/>
                  <a:pt x="1069145" y="0"/>
                  <a:pt x="1069145" y="0"/>
                </a:cubicBezTo>
                <a:lnTo>
                  <a:pt x="1069145" y="0"/>
                </a:lnTo>
              </a:path>
            </a:pathLst>
          </a:custGeom>
          <a:solidFill>
            <a:srgbClr val="92D05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Freeform 21">
            <a:extLst>
              <a:ext uri="{FF2B5EF4-FFF2-40B4-BE49-F238E27FC236}">
                <a16:creationId xmlns:a16="http://schemas.microsoft.com/office/drawing/2014/main" id="{56E73E11-A1FC-FD40-9CF8-FF9BA08DBD2C}"/>
              </a:ext>
            </a:extLst>
          </p:cNvPr>
          <p:cNvSpPr/>
          <p:nvPr/>
        </p:nvSpPr>
        <p:spPr>
          <a:xfrm>
            <a:off x="4389120" y="3235570"/>
            <a:ext cx="2391508" cy="745588"/>
          </a:xfrm>
          <a:custGeom>
            <a:avLst/>
            <a:gdLst>
              <a:gd name="connsiteX0" fmla="*/ 0 w 2236763"/>
              <a:gd name="connsiteY0" fmla="*/ 675249 h 675249"/>
              <a:gd name="connsiteX1" fmla="*/ 1111348 w 2236763"/>
              <a:gd name="connsiteY1" fmla="*/ 422030 h 675249"/>
              <a:gd name="connsiteX2" fmla="*/ 2236763 w 2236763"/>
              <a:gd name="connsiteY2" fmla="*/ 0 h 6752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236763" h="675249">
                <a:moveTo>
                  <a:pt x="0" y="675249"/>
                </a:moveTo>
                <a:cubicBezTo>
                  <a:pt x="369277" y="604910"/>
                  <a:pt x="738554" y="534571"/>
                  <a:pt x="1111348" y="422030"/>
                </a:cubicBezTo>
                <a:cubicBezTo>
                  <a:pt x="1484142" y="309488"/>
                  <a:pt x="1860452" y="154744"/>
                  <a:pt x="2236763" y="0"/>
                </a:cubicBezTo>
              </a:path>
            </a:pathLst>
          </a:custGeom>
          <a:solidFill>
            <a:srgbClr val="FF00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Freeform 22">
            <a:extLst>
              <a:ext uri="{FF2B5EF4-FFF2-40B4-BE49-F238E27FC236}">
                <a16:creationId xmlns:a16="http://schemas.microsoft.com/office/drawing/2014/main" id="{C2C0AA27-466E-8743-95C6-7885D6FD5A77}"/>
              </a:ext>
            </a:extLst>
          </p:cNvPr>
          <p:cNvSpPr/>
          <p:nvPr/>
        </p:nvSpPr>
        <p:spPr>
          <a:xfrm>
            <a:off x="4037428" y="4121834"/>
            <a:ext cx="2743200" cy="675249"/>
          </a:xfrm>
          <a:custGeom>
            <a:avLst/>
            <a:gdLst>
              <a:gd name="connsiteX0" fmla="*/ 0 w 2616590"/>
              <a:gd name="connsiteY0" fmla="*/ 647114 h 647114"/>
              <a:gd name="connsiteX1" fmla="*/ 1322363 w 2616590"/>
              <a:gd name="connsiteY1" fmla="*/ 393896 h 647114"/>
              <a:gd name="connsiteX2" fmla="*/ 2616590 w 2616590"/>
              <a:gd name="connsiteY2" fmla="*/ 0 h 647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616590" h="647114">
                <a:moveTo>
                  <a:pt x="0" y="647114"/>
                </a:moveTo>
                <a:cubicBezTo>
                  <a:pt x="443132" y="574431"/>
                  <a:pt x="886265" y="501748"/>
                  <a:pt x="1322363" y="393896"/>
                </a:cubicBezTo>
                <a:cubicBezTo>
                  <a:pt x="1758461" y="286044"/>
                  <a:pt x="2187525" y="143022"/>
                  <a:pt x="2616590" y="0"/>
                </a:cubicBezTo>
              </a:path>
            </a:pathLst>
          </a:custGeom>
          <a:solidFill>
            <a:srgbClr val="FFFF00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FB717BC2-E6C6-0249-BF32-4EBFA91CC834}"/>
              </a:ext>
            </a:extLst>
          </p:cNvPr>
          <p:cNvCxnSpPr>
            <a:cxnSpLocks/>
            <a:stCxn id="4" idx="0"/>
            <a:endCxn id="22" idx="2"/>
          </p:cNvCxnSpPr>
          <p:nvPr/>
        </p:nvCxnSpPr>
        <p:spPr>
          <a:xfrm>
            <a:off x="5036234" y="2363372"/>
            <a:ext cx="1744394" cy="872198"/>
          </a:xfrm>
          <a:prstGeom prst="line">
            <a:avLst/>
          </a:prstGeom>
          <a:ln w="76200">
            <a:solidFill>
              <a:srgbClr val="32569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36FB2D9-C249-284A-B0D4-BC5F7FD9135B}"/>
              </a:ext>
            </a:extLst>
          </p:cNvPr>
          <p:cNvSpPr/>
          <p:nvPr/>
        </p:nvSpPr>
        <p:spPr>
          <a:xfrm rot="5400000">
            <a:off x="4705642" y="2623527"/>
            <a:ext cx="524724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8000" dirty="0">
                <a:latin typeface="Arial" panose="020B0604020202020204" pitchFamily="34" charset="0"/>
                <a:ea typeface="Baskerville" panose="02020502070401020303" pitchFamily="18" charset="0"/>
                <a:cs typeface="Arial" panose="020B0604020202020204" pitchFamily="34" charset="0"/>
              </a:rPr>
              <a:t>BRAILS</a:t>
            </a:r>
            <a:endParaRPr lang="en-US" sz="8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67789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7778</TotalTime>
  <Words>49</Words>
  <Application>Microsoft Macintosh PowerPoint</Application>
  <PresentationFormat>Widescreen</PresentationFormat>
  <Paragraphs>21</Paragraphs>
  <Slides>5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Arial</vt:lpstr>
      <vt:lpstr>Baskerville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High-Performance Scientific Computing Platform  for Large-scale Natural Disaster Modeling   </dc:title>
  <dc:creator>Chaofeng Wang</dc:creator>
  <cp:lastModifiedBy>Chaofeng Wang</cp:lastModifiedBy>
  <cp:revision>671</cp:revision>
  <dcterms:created xsi:type="dcterms:W3CDTF">2019-06-20T11:28:48Z</dcterms:created>
  <dcterms:modified xsi:type="dcterms:W3CDTF">2019-09-24T18:02:25Z</dcterms:modified>
</cp:coreProperties>
</file>