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notesMasterIdLst>
    <p:notesMasterId r:id="rId15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notesMaster" Target="notesMasters/notesMaster1.xml"/><Relationship Id="rId16" Type="http://schemas.openxmlformats.org/officeDocument/2006/relationships/presProps" Target="presProps.xml"/><Relationship Id="rId17" Type="http://schemas.openxmlformats.org/officeDocument/2006/relationships/viewProps" Target="viewProps.xml"/><Relationship Id="rId18" Type="http://schemas.openxmlformats.org/officeDocument/2006/relationships/theme" Target="theme/theme1.xml"/><Relationship Id="rId1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image" Target="../media/image-1-2.png"/><Relationship Id="rId3" Type="http://schemas.openxmlformats.org/officeDocument/2006/relationships/image" Target="../media/image-1-3.pn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-1.png"/><Relationship Id="rId2" Type="http://schemas.openxmlformats.org/officeDocument/2006/relationships/image" Target="../media/image-10-2.png"/><Relationship Id="rId3" Type="http://schemas.openxmlformats.org/officeDocument/2006/relationships/image" Target="../media/image-10-3.png"/><Relationship Id="rId4" Type="http://schemas.openxmlformats.org/officeDocument/2006/relationships/image" Target="../media/image-10-4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1-1.png"/><Relationship Id="rId2" Type="http://schemas.openxmlformats.org/officeDocument/2006/relationships/image" Target="../media/image-11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3-1.png"/><Relationship Id="rId2" Type="http://schemas.openxmlformats.org/officeDocument/2006/relationships/image" Target="../media/image-13-2.png"/><Relationship Id="rId3" Type="http://schemas.openxmlformats.org/officeDocument/2006/relationships/image" Target="../media/image-13-3.pn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image" Target="../media/image-2-2.png"/><Relationship Id="rId3" Type="http://schemas.openxmlformats.org/officeDocument/2006/relationships/image" Target="../media/image-2-3.png"/><Relationship Id="rId4" Type="http://schemas.openxmlformats.org/officeDocument/2006/relationships/image" Target="../media/image-2-4.png"/><Relationship Id="rId5" Type="http://schemas.openxmlformats.org/officeDocument/2006/relationships/image" Target="../media/image-2-5.png"/><Relationship Id="rId6" Type="http://schemas.openxmlformats.org/officeDocument/2006/relationships/image" Target="../media/image-2-6.png"/><Relationship Id="rId7" Type="http://schemas.openxmlformats.org/officeDocument/2006/relationships/image" Target="../media/image-2-7.png"/><Relationship Id="rId8" Type="http://schemas.openxmlformats.org/officeDocument/2006/relationships/image" Target="../media/image-2-8.png"/><Relationship Id="rId9" Type="http://schemas.openxmlformats.org/officeDocument/2006/relationships/image" Target="../media/image-2-9.png"/><Relationship Id="rId10" Type="http://schemas.openxmlformats.org/officeDocument/2006/relationships/slideLayout" Target="../slideLayouts/slideLayout1.xml"/><Relationship Id="rId11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image" Target="../media/image-4-2.png"/><Relationship Id="rId3" Type="http://schemas.openxmlformats.org/officeDocument/2006/relationships/image" Target="../media/image-4-3.png"/><Relationship Id="rId4" Type="http://schemas.openxmlformats.org/officeDocument/2006/relationships/image" Target="../media/image-4-4.png"/><Relationship Id="rId5" Type="http://schemas.openxmlformats.org/officeDocument/2006/relationships/image" Target="../media/image-4-5.png"/><Relationship Id="rId6" Type="http://schemas.openxmlformats.org/officeDocument/2006/relationships/image" Target="../media/image-4-6.png"/><Relationship Id="rId7" Type="http://schemas.openxmlformats.org/officeDocument/2006/relationships/image" Target="../media/image-4-7.png"/><Relationship Id="rId8" Type="http://schemas.openxmlformats.org/officeDocument/2006/relationships/image" Target="../media/image-4-8.png"/><Relationship Id="rId9" Type="http://schemas.openxmlformats.org/officeDocument/2006/relationships/image" Target="../media/image-4-9.png"/><Relationship Id="rId10" Type="http://schemas.openxmlformats.org/officeDocument/2006/relationships/image" Target="../media/image-4-10.png"/><Relationship Id="rId11" Type="http://schemas.openxmlformats.org/officeDocument/2006/relationships/image" Target="../media/image-4-11.png"/><Relationship Id="rId12" Type="http://schemas.openxmlformats.org/officeDocument/2006/relationships/image" Target="../media/image-4-12.png"/><Relationship Id="rId13" Type="http://schemas.openxmlformats.org/officeDocument/2006/relationships/image" Target="../media/image-4-13.png"/><Relationship Id="rId14" Type="http://schemas.openxmlformats.org/officeDocument/2006/relationships/image" Target="../media/image-4-14.png"/><Relationship Id="rId15" Type="http://schemas.openxmlformats.org/officeDocument/2006/relationships/image" Target="../media/image-4-15.png"/><Relationship Id="rId16" Type="http://schemas.openxmlformats.org/officeDocument/2006/relationships/image" Target="../media/image-4-16.png"/><Relationship Id="rId17" Type="http://schemas.openxmlformats.org/officeDocument/2006/relationships/image" Target="../media/image-4-17.png"/><Relationship Id="rId18" Type="http://schemas.openxmlformats.org/officeDocument/2006/relationships/image" Target="../media/image-4-18.png"/><Relationship Id="rId19" Type="http://schemas.openxmlformats.org/officeDocument/2006/relationships/image" Target="../media/image-4-19.png"/><Relationship Id="rId20" Type="http://schemas.openxmlformats.org/officeDocument/2006/relationships/image" Target="../media/image-4-20.png"/><Relationship Id="rId21" Type="http://schemas.openxmlformats.org/officeDocument/2006/relationships/image" Target="../media/image-4-21.png"/><Relationship Id="rId22" Type="http://schemas.openxmlformats.org/officeDocument/2006/relationships/image" Target="../media/image-4-22.png"/><Relationship Id="rId23" Type="http://schemas.openxmlformats.org/officeDocument/2006/relationships/image" Target="../media/image-4-23.png"/><Relationship Id="rId24" Type="http://schemas.openxmlformats.org/officeDocument/2006/relationships/image" Target="../media/image-4-24.png"/><Relationship Id="rId25" Type="http://schemas.openxmlformats.org/officeDocument/2006/relationships/slideLayout" Target="../slideLayouts/slideLayout1.xml"/><Relationship Id="rId26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-1.png"/><Relationship Id="rId2" Type="http://schemas.openxmlformats.org/officeDocument/2006/relationships/image" Target="../media/image-5-2.png"/><Relationship Id="rId3" Type="http://schemas.openxmlformats.org/officeDocument/2006/relationships/image" Target="../media/image-5-3.pn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-1.png"/><Relationship Id="rId2" Type="http://schemas.openxmlformats.org/officeDocument/2006/relationships/image" Target="../media/image-6-2.png"/><Relationship Id="rId3" Type="http://schemas.openxmlformats.org/officeDocument/2006/relationships/image" Target="../media/image-6-3.pn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7-1.png"/><Relationship Id="rId2" Type="http://schemas.openxmlformats.org/officeDocument/2006/relationships/image" Target="../media/image-7-2.png"/><Relationship Id="rId3" Type="http://schemas.openxmlformats.org/officeDocument/2006/relationships/image" Target="../media/image-7-3.pn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8-1.png"/><Relationship Id="rId2" Type="http://schemas.openxmlformats.org/officeDocument/2006/relationships/image" Target="../media/image-8-2.png"/><Relationship Id="rId3" Type="http://schemas.openxmlformats.org/officeDocument/2006/relationships/image" Target="../media/image-8-3.png"/><Relationship Id="rId4" Type="http://schemas.openxmlformats.org/officeDocument/2006/relationships/image" Target="../media/image-8-4.png"/><Relationship Id="rId5" Type="http://schemas.openxmlformats.org/officeDocument/2006/relationships/image" Target="../media/image-8-5.png"/><Relationship Id="rId6" Type="http://schemas.openxmlformats.org/officeDocument/2006/relationships/image" Target="../media/image-8-6.png"/><Relationship Id="rId7" Type="http://schemas.openxmlformats.org/officeDocument/2006/relationships/image" Target="../media/image-8-7.png"/><Relationship Id="rId8" Type="http://schemas.openxmlformats.org/officeDocument/2006/relationships/image" Target="../media/image-8-8.png"/><Relationship Id="rId9" Type="http://schemas.openxmlformats.org/officeDocument/2006/relationships/slideLayout" Target="../slideLayouts/slideLayout1.xml"/><Relationship Id="rId10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9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16223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8778240" y="-2011680"/>
            <a:ext cx="5486400" cy="5486400"/>
          </a:xfrm>
          <a:prstGeom prst="ellipse">
            <a:avLst/>
          </a:prstGeom>
          <a:solidFill>
            <a:srgbClr val="0E9488">
              <a:alpha val="12000"/>
            </a:srgbClr>
          </a:solidFill>
          <a:ln/>
        </p:spPr>
      </p:sp>
      <p:sp>
        <p:nvSpPr>
          <p:cNvPr id="3" name="Shape 1"/>
          <p:cNvSpPr/>
          <p:nvPr/>
        </p:nvSpPr>
        <p:spPr>
          <a:xfrm>
            <a:off x="-2194560" y="3931920"/>
            <a:ext cx="5029200" cy="5029200"/>
          </a:xfrm>
          <a:prstGeom prst="ellipse">
            <a:avLst/>
          </a:prstGeom>
          <a:solidFill>
            <a:srgbClr val="0E9488">
              <a:alpha val="8000"/>
            </a:srgbClr>
          </a:solidFill>
          <a:ln/>
        </p:spPr>
      </p:sp>
      <p:sp>
        <p:nvSpPr>
          <p:cNvPr id="4" name="Text 2"/>
          <p:cNvSpPr/>
          <p:nvPr/>
        </p:nvSpPr>
        <p:spPr>
          <a:xfrm>
            <a:off x="822960" y="1874520"/>
            <a:ext cx="73152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spc="600" kern="0" dirty="0">
                <a:solidFill>
                  <a:srgbClr val="0E948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SPECGUARD</a:t>
            </a:r>
            <a:endParaRPr lang="en-US" sz="1600" dirty="0"/>
          </a:p>
        </p:txBody>
      </p:sp>
      <p:sp>
        <p:nvSpPr>
          <p:cNvPr id="5" name="Text 3"/>
          <p:cNvSpPr/>
          <p:nvPr/>
        </p:nvSpPr>
        <p:spPr>
          <a:xfrm>
            <a:off x="822960" y="2331720"/>
            <a:ext cx="9875520" cy="1828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05000"/>
              </a:lnSpc>
              <a:buNone/>
            </a:pPr>
            <a:r>
              <a:rPr lang="en-US" sz="44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Keeping every spec, every agent,</a:t>
            </a:r>
            <a:endParaRPr lang="en-US" sz="4400" dirty="0"/>
          </a:p>
          <a:p>
            <a:pPr indent="0" marL="0">
              <a:lnSpc>
                <a:spcPct val="105000"/>
              </a:lnSpc>
              <a:buNone/>
            </a:pPr>
            <a:r>
              <a:rPr lang="en-US" sz="44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and every teammate on the same page.</a:t>
            </a:r>
            <a:endParaRPr lang="en-US" sz="4400" dirty="0"/>
          </a:p>
        </p:txBody>
      </p:sp>
      <p:sp>
        <p:nvSpPr>
          <p:cNvPr id="6" name="Text 4"/>
          <p:cNvSpPr/>
          <p:nvPr/>
        </p:nvSpPr>
        <p:spPr>
          <a:xfrm>
            <a:off x="822960" y="4160520"/>
            <a:ext cx="786384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15000"/>
              </a:lnSpc>
              <a:buNone/>
            </a:pPr>
            <a:r>
              <a:rPr lang="en-US" sz="1600" dirty="0">
                <a:solidFill>
                  <a:srgbClr val="D7E3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governance layer for spec-driven development — built for teams where humans and AI coding agents (Claude, Kilo, Cursor) share the same project specs.</a:t>
            </a:r>
            <a:endParaRPr lang="en-US" sz="1600" dirty="0"/>
          </a:p>
        </p:txBody>
      </p:sp>
      <p:pic>
        <p:nvPicPr>
          <p:cNvPr id="7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2960" y="5806440"/>
            <a:ext cx="310896" cy="310896"/>
          </a:xfrm>
          <a:prstGeom prst="rect">
            <a:avLst/>
          </a:prstGeom>
        </p:spPr>
      </p:pic>
      <p:sp>
        <p:nvSpPr>
          <p:cNvPr id="8" name="Text 5"/>
          <p:cNvSpPr/>
          <p:nvPr/>
        </p:nvSpPr>
        <p:spPr>
          <a:xfrm>
            <a:off x="1243584" y="5760720"/>
            <a:ext cx="27432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Protects spec files</a:t>
            </a:r>
            <a:endParaRPr lang="en-US" sz="1300" dirty="0"/>
          </a:p>
        </p:txBody>
      </p:sp>
      <p:pic>
        <p:nvPicPr>
          <p:cNvPr id="9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9080" y="5806440"/>
            <a:ext cx="310896" cy="310896"/>
          </a:xfrm>
          <a:prstGeom prst="rect">
            <a:avLst/>
          </a:prstGeom>
        </p:spPr>
      </p:pic>
      <p:sp>
        <p:nvSpPr>
          <p:cNvPr id="10" name="Text 6"/>
          <p:cNvSpPr/>
          <p:nvPr/>
        </p:nvSpPr>
        <p:spPr>
          <a:xfrm>
            <a:off x="4489704" y="5760720"/>
            <a:ext cx="27432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Keeps agents on-scope</a:t>
            </a:r>
            <a:endParaRPr lang="en-US" sz="1300" dirty="0"/>
          </a:p>
        </p:txBody>
      </p:sp>
      <p:pic>
        <p:nvPicPr>
          <p:cNvPr id="11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5200" y="5806440"/>
            <a:ext cx="310896" cy="310896"/>
          </a:xfrm>
          <a:prstGeom prst="rect">
            <a:avLst/>
          </a:prstGeom>
        </p:spPr>
      </p:pic>
      <p:sp>
        <p:nvSpPr>
          <p:cNvPr id="12" name="Text 7"/>
          <p:cNvSpPr/>
          <p:nvPr/>
        </p:nvSpPr>
        <p:spPr>
          <a:xfrm>
            <a:off x="7735824" y="5760720"/>
            <a:ext cx="27432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Role-based approvals</a:t>
            </a:r>
            <a:endParaRPr lang="en-US" sz="13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411480"/>
            <a:ext cx="73152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spc="400" kern="0" dirty="0">
                <a:solidFill>
                  <a:srgbClr val="0E948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 your existing tools</a:t>
            </a:r>
            <a:endParaRPr lang="en-US" sz="1400" dirty="0"/>
          </a:p>
        </p:txBody>
      </p:sp>
      <p:sp>
        <p:nvSpPr>
          <p:cNvPr id="3" name="Text 1"/>
          <p:cNvSpPr/>
          <p:nvPr/>
        </p:nvSpPr>
        <p:spPr>
          <a:xfrm>
            <a:off x="640080" y="777240"/>
            <a:ext cx="1097280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1E293B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No dashboard. No new login. Ever.</a:t>
            </a:r>
            <a:endParaRPr lang="en-US" sz="3000" dirty="0"/>
          </a:p>
        </p:txBody>
      </p:sp>
      <p:sp>
        <p:nvSpPr>
          <p:cNvPr id="4" name="Text 2"/>
          <p:cNvSpPr/>
          <p:nvPr/>
        </p:nvSpPr>
        <p:spPr>
          <a:xfrm>
            <a:off x="640080" y="1554480"/>
            <a:ext cx="109728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SpecGuard speaks through the GitHub/GitLab Checks API — the same mechanism that shows lint, test, and coverage results. It's just another check, except this one understands meaning.</a:t>
            </a:r>
            <a:endParaRPr lang="en-US" sz="1500" dirty="0"/>
          </a:p>
        </p:txBody>
      </p:sp>
      <p:sp>
        <p:nvSpPr>
          <p:cNvPr id="5" name="Shape 3"/>
          <p:cNvSpPr/>
          <p:nvPr/>
        </p:nvSpPr>
        <p:spPr>
          <a:xfrm>
            <a:off x="640080" y="2377440"/>
            <a:ext cx="2651760" cy="3566160"/>
          </a:xfrm>
          <a:prstGeom prst="roundRect">
            <a:avLst>
              <a:gd name="adj" fmla="val 4138"/>
            </a:avLst>
          </a:prstGeom>
          <a:solidFill>
            <a:srgbClr val="EAF1FB"/>
          </a:solidFill>
          <a:ln/>
          <a:effectLst>
            <a:outerShdw sx="100000" sy="100000" kx="0" ky="0" algn="bl" rotWithShape="0" blurRad="101600" dist="38100" dir="5400000">
              <a:srgbClr val="1B2A4A">
                <a:alpha val="12000"/>
              </a:srgbClr>
            </a:outerShdw>
          </a:effectLst>
        </p:spPr>
      </p:sp>
      <p:sp>
        <p:nvSpPr>
          <p:cNvPr id="6" name="Shape 4"/>
          <p:cNvSpPr/>
          <p:nvPr/>
        </p:nvSpPr>
        <p:spPr>
          <a:xfrm>
            <a:off x="868680" y="2651760"/>
            <a:ext cx="731520" cy="731520"/>
          </a:xfrm>
          <a:prstGeom prst="ellipse">
            <a:avLst/>
          </a:prstGeom>
          <a:solidFill>
            <a:srgbClr val="FFFFFF"/>
          </a:solidFill>
          <a:ln/>
          <a:effectLst>
            <a:outerShdw sx="100000" sy="100000" kx="0" ky="0" algn="bl" rotWithShape="0" blurRad="101600" dist="38100" dir="5400000">
              <a:srgbClr val="1B2A4A">
                <a:alpha val="12000"/>
              </a:srgbClr>
            </a:outerShdw>
          </a:effectLst>
        </p:spPr>
      </p:sp>
      <p:pic>
        <p:nvPicPr>
          <p:cNvPr id="7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4984" y="2798064"/>
            <a:ext cx="438912" cy="438912"/>
          </a:xfrm>
          <a:prstGeom prst="rect">
            <a:avLst/>
          </a:prstGeom>
        </p:spPr>
      </p:pic>
      <p:sp>
        <p:nvSpPr>
          <p:cNvPr id="8" name="Text 5"/>
          <p:cNvSpPr/>
          <p:nvPr/>
        </p:nvSpPr>
        <p:spPr>
          <a:xfrm>
            <a:off x="868680" y="3566160"/>
            <a:ext cx="219456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E293B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Claude Code / Kilo</a:t>
            </a:r>
            <a:endParaRPr lang="en-US" sz="1600" dirty="0"/>
          </a:p>
        </p:txBody>
      </p:sp>
      <p:sp>
        <p:nvSpPr>
          <p:cNvPr id="9" name="Text 6"/>
          <p:cNvSpPr/>
          <p:nvPr/>
        </p:nvSpPr>
        <p:spPr>
          <a:xfrm>
            <a:off x="868680" y="3977640"/>
            <a:ext cx="21945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E948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MCP tool calls</a:t>
            </a:r>
            <a:endParaRPr lang="en-US" sz="1200" dirty="0"/>
          </a:p>
        </p:txBody>
      </p:sp>
      <p:sp>
        <p:nvSpPr>
          <p:cNvPr id="10" name="Text 7"/>
          <p:cNvSpPr/>
          <p:nvPr/>
        </p:nvSpPr>
        <p:spPr>
          <a:xfrm>
            <a:off x="868680" y="4343400"/>
            <a:ext cx="2194560" cy="1463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0000"/>
              </a:lnSpc>
              <a:buNone/>
            </a:pPr>
            <a:r>
              <a:rPr lang="en-US" sz="12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lock_scope, validate_change, get_scope, check_permission</a:t>
            </a:r>
            <a:endParaRPr lang="en-US" sz="1200" dirty="0"/>
          </a:p>
        </p:txBody>
      </p:sp>
      <p:sp>
        <p:nvSpPr>
          <p:cNvPr id="11" name="Shape 8"/>
          <p:cNvSpPr/>
          <p:nvPr/>
        </p:nvSpPr>
        <p:spPr>
          <a:xfrm>
            <a:off x="3538728" y="2377440"/>
            <a:ext cx="2651760" cy="3566160"/>
          </a:xfrm>
          <a:prstGeom prst="roundRect">
            <a:avLst>
              <a:gd name="adj" fmla="val 4138"/>
            </a:avLst>
          </a:prstGeom>
          <a:solidFill>
            <a:srgbClr val="EAF1FB"/>
          </a:solidFill>
          <a:ln/>
          <a:effectLst>
            <a:outerShdw sx="100000" sy="100000" kx="0" ky="0" algn="bl" rotWithShape="0" blurRad="101600" dist="38100" dir="5400000">
              <a:srgbClr val="1B2A4A">
                <a:alpha val="12000"/>
              </a:srgbClr>
            </a:outerShdw>
          </a:effectLst>
        </p:spPr>
      </p:sp>
      <p:sp>
        <p:nvSpPr>
          <p:cNvPr id="12" name="Shape 9"/>
          <p:cNvSpPr/>
          <p:nvPr/>
        </p:nvSpPr>
        <p:spPr>
          <a:xfrm>
            <a:off x="3767328" y="2651760"/>
            <a:ext cx="731520" cy="731520"/>
          </a:xfrm>
          <a:prstGeom prst="ellipse">
            <a:avLst/>
          </a:prstGeom>
          <a:solidFill>
            <a:srgbClr val="FFFFFF"/>
          </a:solidFill>
          <a:ln/>
          <a:effectLst>
            <a:outerShdw sx="100000" sy="100000" kx="0" ky="0" algn="bl" rotWithShape="0" blurRad="101600" dist="38100" dir="5400000">
              <a:srgbClr val="1B2A4A">
                <a:alpha val="12000"/>
              </a:srgbClr>
            </a:outerShdw>
          </a:effectLst>
        </p:spPr>
      </p:sp>
      <p:pic>
        <p:nvPicPr>
          <p:cNvPr id="13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3632" y="2798064"/>
            <a:ext cx="438912" cy="438912"/>
          </a:xfrm>
          <a:prstGeom prst="rect">
            <a:avLst/>
          </a:prstGeom>
        </p:spPr>
      </p:pic>
      <p:sp>
        <p:nvSpPr>
          <p:cNvPr id="14" name="Text 10"/>
          <p:cNvSpPr/>
          <p:nvPr/>
        </p:nvSpPr>
        <p:spPr>
          <a:xfrm>
            <a:off x="3767328" y="3566160"/>
            <a:ext cx="219456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E293B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Terminal</a:t>
            </a:r>
            <a:endParaRPr lang="en-US" sz="1600" dirty="0"/>
          </a:p>
        </p:txBody>
      </p:sp>
      <p:sp>
        <p:nvSpPr>
          <p:cNvPr id="15" name="Text 11"/>
          <p:cNvSpPr/>
          <p:nvPr/>
        </p:nvSpPr>
        <p:spPr>
          <a:xfrm>
            <a:off x="3767328" y="3977640"/>
            <a:ext cx="21945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E948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git + CLI</a:t>
            </a:r>
            <a:endParaRPr lang="en-US" sz="1200" dirty="0"/>
          </a:p>
        </p:txBody>
      </p:sp>
      <p:sp>
        <p:nvSpPr>
          <p:cNvPr id="16" name="Text 12"/>
          <p:cNvSpPr/>
          <p:nvPr/>
        </p:nvSpPr>
        <p:spPr>
          <a:xfrm>
            <a:off x="3767328" y="4343400"/>
            <a:ext cx="2194560" cy="1463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0000"/>
              </a:lnSpc>
              <a:buNone/>
            </a:pPr>
            <a:r>
              <a:rPr lang="en-US" sz="12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Pre-commit hook warnings, specguard check / approve commands</a:t>
            </a:r>
            <a:endParaRPr lang="en-US" sz="1200" dirty="0"/>
          </a:p>
        </p:txBody>
      </p:sp>
      <p:sp>
        <p:nvSpPr>
          <p:cNvPr id="17" name="Shape 13"/>
          <p:cNvSpPr/>
          <p:nvPr/>
        </p:nvSpPr>
        <p:spPr>
          <a:xfrm>
            <a:off x="6437376" y="2377440"/>
            <a:ext cx="2651760" cy="3566160"/>
          </a:xfrm>
          <a:prstGeom prst="roundRect">
            <a:avLst>
              <a:gd name="adj" fmla="val 4138"/>
            </a:avLst>
          </a:prstGeom>
          <a:solidFill>
            <a:srgbClr val="EAF1FB"/>
          </a:solidFill>
          <a:ln/>
          <a:effectLst>
            <a:outerShdw sx="100000" sy="100000" kx="0" ky="0" algn="bl" rotWithShape="0" blurRad="101600" dist="38100" dir="5400000">
              <a:srgbClr val="1B2A4A">
                <a:alpha val="12000"/>
              </a:srgbClr>
            </a:outerShdw>
          </a:effectLst>
        </p:spPr>
      </p:sp>
      <p:sp>
        <p:nvSpPr>
          <p:cNvPr id="18" name="Shape 14"/>
          <p:cNvSpPr/>
          <p:nvPr/>
        </p:nvSpPr>
        <p:spPr>
          <a:xfrm>
            <a:off x="6665976" y="2651760"/>
            <a:ext cx="731520" cy="731520"/>
          </a:xfrm>
          <a:prstGeom prst="ellipse">
            <a:avLst/>
          </a:prstGeom>
          <a:solidFill>
            <a:srgbClr val="FFFFFF"/>
          </a:solidFill>
          <a:ln/>
          <a:effectLst>
            <a:outerShdw sx="100000" sy="100000" kx="0" ky="0" algn="bl" rotWithShape="0" blurRad="101600" dist="38100" dir="5400000">
              <a:srgbClr val="1B2A4A">
                <a:alpha val="12000"/>
              </a:srgbClr>
            </a:outerShdw>
          </a:effectLst>
        </p:spPr>
      </p:sp>
      <p:pic>
        <p:nvPicPr>
          <p:cNvPr id="19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2280" y="2798064"/>
            <a:ext cx="438912" cy="438912"/>
          </a:xfrm>
          <a:prstGeom prst="rect">
            <a:avLst/>
          </a:prstGeom>
        </p:spPr>
      </p:pic>
      <p:sp>
        <p:nvSpPr>
          <p:cNvPr id="20" name="Text 15"/>
          <p:cNvSpPr/>
          <p:nvPr/>
        </p:nvSpPr>
        <p:spPr>
          <a:xfrm>
            <a:off x="6665976" y="3566160"/>
            <a:ext cx="219456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E293B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GitHub / GitLab</a:t>
            </a:r>
            <a:endParaRPr lang="en-US" sz="1600" dirty="0"/>
          </a:p>
        </p:txBody>
      </p:sp>
      <p:sp>
        <p:nvSpPr>
          <p:cNvPr id="21" name="Text 16"/>
          <p:cNvSpPr/>
          <p:nvPr/>
        </p:nvSpPr>
        <p:spPr>
          <a:xfrm>
            <a:off x="6665976" y="3977640"/>
            <a:ext cx="21945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E948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 / MR checks</a:t>
            </a:r>
            <a:endParaRPr lang="en-US" sz="1200" dirty="0"/>
          </a:p>
        </p:txBody>
      </p:sp>
      <p:sp>
        <p:nvSpPr>
          <p:cNvPr id="22" name="Text 17"/>
          <p:cNvSpPr/>
          <p:nvPr/>
        </p:nvSpPr>
        <p:spPr>
          <a:xfrm>
            <a:off x="6665976" y="4343400"/>
            <a:ext cx="2194560" cy="1463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0000"/>
              </a:lnSpc>
              <a:buNone/>
            </a:pPr>
            <a:r>
              <a:rPr lang="en-US" sz="12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Required status check, native review approvals, comment commands</a:t>
            </a:r>
            <a:endParaRPr lang="en-US" sz="1200" dirty="0"/>
          </a:p>
        </p:txBody>
      </p:sp>
      <p:sp>
        <p:nvSpPr>
          <p:cNvPr id="23" name="Shape 18"/>
          <p:cNvSpPr/>
          <p:nvPr/>
        </p:nvSpPr>
        <p:spPr>
          <a:xfrm>
            <a:off x="9336024" y="2377440"/>
            <a:ext cx="2651760" cy="3566160"/>
          </a:xfrm>
          <a:prstGeom prst="roundRect">
            <a:avLst>
              <a:gd name="adj" fmla="val 4138"/>
            </a:avLst>
          </a:prstGeom>
          <a:solidFill>
            <a:srgbClr val="EAF1FB"/>
          </a:solidFill>
          <a:ln/>
          <a:effectLst>
            <a:outerShdw sx="100000" sy="100000" kx="0" ky="0" algn="bl" rotWithShape="0" blurRad="101600" dist="38100" dir="5400000">
              <a:srgbClr val="1B2A4A">
                <a:alpha val="12000"/>
              </a:srgbClr>
            </a:outerShdw>
          </a:effectLst>
        </p:spPr>
      </p:sp>
      <p:sp>
        <p:nvSpPr>
          <p:cNvPr id="24" name="Shape 19"/>
          <p:cNvSpPr/>
          <p:nvPr/>
        </p:nvSpPr>
        <p:spPr>
          <a:xfrm>
            <a:off x="9564624" y="2651760"/>
            <a:ext cx="731520" cy="731520"/>
          </a:xfrm>
          <a:prstGeom prst="ellipse">
            <a:avLst/>
          </a:prstGeom>
          <a:solidFill>
            <a:srgbClr val="FFFFFF"/>
          </a:solidFill>
          <a:ln/>
          <a:effectLst>
            <a:outerShdw sx="100000" sy="100000" kx="0" ky="0" algn="bl" rotWithShape="0" blurRad="101600" dist="38100" dir="5400000">
              <a:srgbClr val="1B2A4A">
                <a:alpha val="12000"/>
              </a:srgbClr>
            </a:outerShdw>
          </a:effectLst>
        </p:spPr>
      </p:sp>
      <p:pic>
        <p:nvPicPr>
          <p:cNvPr id="25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10928" y="2798064"/>
            <a:ext cx="438912" cy="438912"/>
          </a:xfrm>
          <a:prstGeom prst="rect">
            <a:avLst/>
          </a:prstGeom>
        </p:spPr>
      </p:pic>
      <p:sp>
        <p:nvSpPr>
          <p:cNvPr id="26" name="Text 20"/>
          <p:cNvSpPr/>
          <p:nvPr/>
        </p:nvSpPr>
        <p:spPr>
          <a:xfrm>
            <a:off x="9564624" y="3566160"/>
            <a:ext cx="219456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E293B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Audit log</a:t>
            </a:r>
            <a:endParaRPr lang="en-US" sz="1600" dirty="0"/>
          </a:p>
        </p:txBody>
      </p:sp>
      <p:sp>
        <p:nvSpPr>
          <p:cNvPr id="27" name="Text 21"/>
          <p:cNvSpPr/>
          <p:nvPr/>
        </p:nvSpPr>
        <p:spPr>
          <a:xfrm>
            <a:off x="9564624" y="3977640"/>
            <a:ext cx="21945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E948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Compliance export</a:t>
            </a:r>
            <a:endParaRPr lang="en-US" sz="1200" dirty="0"/>
          </a:p>
        </p:txBody>
      </p:sp>
      <p:sp>
        <p:nvSpPr>
          <p:cNvPr id="28" name="Text 22"/>
          <p:cNvSpPr/>
          <p:nvPr/>
        </p:nvSpPr>
        <p:spPr>
          <a:xfrm>
            <a:off x="9564624" y="4343400"/>
            <a:ext cx="2194560" cy="1463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0000"/>
              </a:lnSpc>
              <a:buNone/>
            </a:pPr>
            <a:r>
              <a:rPr lang="en-US" sz="12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Every classification + approval, tied to platform identity &amp; timestamp</a:t>
            </a:r>
            <a:endParaRPr lang="en-US" sz="1200" dirty="0"/>
          </a:p>
        </p:txBody>
      </p:sp>
      <p:sp>
        <p:nvSpPr>
          <p:cNvPr id="29" name="Shape 23"/>
          <p:cNvSpPr/>
          <p:nvPr/>
        </p:nvSpPr>
        <p:spPr>
          <a:xfrm>
            <a:off x="640080" y="6172200"/>
            <a:ext cx="11521440" cy="548640"/>
          </a:xfrm>
          <a:prstGeom prst="roundRect">
            <a:avLst>
              <a:gd name="adj" fmla="val 16667"/>
            </a:avLst>
          </a:prstGeom>
          <a:solidFill>
            <a:srgbClr val="16223E"/>
          </a:solidFill>
          <a:ln/>
        </p:spPr>
      </p:sp>
      <p:sp>
        <p:nvSpPr>
          <p:cNvPr id="30" name="Text 24"/>
          <p:cNvSpPr/>
          <p:nvPr/>
        </p:nvSpPr>
        <p:spPr>
          <a:xfrm>
            <a:off x="640080" y="6172200"/>
            <a:ext cx="1152144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Same verdict, everywhere — the GitHub/GitLab UI you already use becomes the approval interface.</a:t>
            </a:r>
            <a:endParaRPr lang="en-US" sz="14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411480"/>
            <a:ext cx="73152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spc="400" kern="0" dirty="0">
                <a:solidFill>
                  <a:srgbClr val="0E948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Who it's for</a:t>
            </a:r>
            <a:endParaRPr lang="en-US" sz="1400" dirty="0"/>
          </a:p>
        </p:txBody>
      </p:sp>
      <p:sp>
        <p:nvSpPr>
          <p:cNvPr id="3" name="Text 1"/>
          <p:cNvSpPr/>
          <p:nvPr/>
        </p:nvSpPr>
        <p:spPr>
          <a:xfrm>
            <a:off x="640080" y="777240"/>
            <a:ext cx="1133856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700" b="1" dirty="0">
                <a:solidFill>
                  <a:srgbClr val="1E293B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From a solo developer to a 200-person org — same engine</a:t>
            </a:r>
            <a:endParaRPr lang="en-US" sz="2700" dirty="0"/>
          </a:p>
        </p:txBody>
      </p:sp>
      <p:sp>
        <p:nvSpPr>
          <p:cNvPr id="4" name="Shape 2"/>
          <p:cNvSpPr/>
          <p:nvPr/>
        </p:nvSpPr>
        <p:spPr>
          <a:xfrm>
            <a:off x="640080" y="1828800"/>
            <a:ext cx="5440680" cy="4526280"/>
          </a:xfrm>
          <a:prstGeom prst="roundRect">
            <a:avLst>
              <a:gd name="adj" fmla="val 2424"/>
            </a:avLst>
          </a:prstGeom>
          <a:solidFill>
            <a:srgbClr val="EAF1FB"/>
          </a:solidFill>
          <a:ln/>
          <a:effectLst>
            <a:outerShdw sx="100000" sy="100000" kx="0" ky="0" algn="bl" rotWithShape="0" blurRad="101600" dist="38100" dir="5400000">
              <a:srgbClr val="1B2A4A">
                <a:alpha val="12000"/>
              </a:srgbClr>
            </a:outerShdw>
          </a:effectLst>
        </p:spPr>
      </p:sp>
      <p:pic>
        <p:nvPicPr>
          <p:cNvPr id="5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400" y="2103120"/>
            <a:ext cx="502920" cy="502920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1554480" y="2103120"/>
            <a:ext cx="43434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900" b="1" dirty="0">
                <a:solidFill>
                  <a:srgbClr val="1E293B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Solo developer</a:t>
            </a:r>
            <a:endParaRPr lang="en-US" sz="1900" dirty="0"/>
          </a:p>
        </p:txBody>
      </p:sp>
      <p:sp>
        <p:nvSpPr>
          <p:cNvPr id="7" name="Text 4"/>
          <p:cNvSpPr/>
          <p:nvPr/>
        </p:nvSpPr>
        <p:spPr>
          <a:xfrm>
            <a:off x="914400" y="2697480"/>
            <a:ext cx="489204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guardrail against your own AI agents and your own drift. Terminal + your AI tool only.</a:t>
            </a:r>
            <a:endParaRPr lang="en-US" sz="1300" dirty="0"/>
          </a:p>
        </p:txBody>
      </p:sp>
      <p:sp>
        <p:nvSpPr>
          <p:cNvPr id="8" name="Shape 5"/>
          <p:cNvSpPr/>
          <p:nvPr/>
        </p:nvSpPr>
        <p:spPr>
          <a:xfrm>
            <a:off x="914400" y="3429000"/>
            <a:ext cx="365760" cy="365760"/>
          </a:xfrm>
          <a:prstGeom prst="ellipse">
            <a:avLst/>
          </a:prstGeom>
          <a:solidFill>
            <a:srgbClr val="0E9488"/>
          </a:solidFill>
          <a:ln/>
        </p:spPr>
      </p:sp>
      <p:sp>
        <p:nvSpPr>
          <p:cNvPr id="9" name="Text 6"/>
          <p:cNvSpPr/>
          <p:nvPr/>
        </p:nvSpPr>
        <p:spPr>
          <a:xfrm>
            <a:off x="914400" y="3429000"/>
            <a:ext cx="3657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</a:t>
            </a:r>
            <a:endParaRPr lang="en-US" sz="1400" dirty="0"/>
          </a:p>
        </p:txBody>
      </p:sp>
      <p:sp>
        <p:nvSpPr>
          <p:cNvPr id="10" name="Text 7"/>
          <p:cNvSpPr/>
          <p:nvPr/>
        </p:nvSpPr>
        <p:spPr>
          <a:xfrm>
            <a:off x="1417320" y="3383280"/>
            <a:ext cx="438912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05000"/>
              </a:lnSpc>
              <a:buNone/>
            </a:pPr>
            <a:r>
              <a:rPr lang="en-US" sz="13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specguard init — detects spec format, you become owner of everything</a:t>
            </a:r>
            <a:endParaRPr lang="en-US" sz="1300" dirty="0"/>
          </a:p>
        </p:txBody>
      </p:sp>
      <p:sp>
        <p:nvSpPr>
          <p:cNvPr id="11" name="Shape 8"/>
          <p:cNvSpPr/>
          <p:nvPr/>
        </p:nvSpPr>
        <p:spPr>
          <a:xfrm>
            <a:off x="914400" y="4142232"/>
            <a:ext cx="365760" cy="365760"/>
          </a:xfrm>
          <a:prstGeom prst="ellipse">
            <a:avLst/>
          </a:prstGeom>
          <a:solidFill>
            <a:srgbClr val="0E9488"/>
          </a:solidFill>
          <a:ln/>
        </p:spPr>
      </p:sp>
      <p:sp>
        <p:nvSpPr>
          <p:cNvPr id="12" name="Text 9"/>
          <p:cNvSpPr/>
          <p:nvPr/>
        </p:nvSpPr>
        <p:spPr>
          <a:xfrm>
            <a:off x="914400" y="4142232"/>
            <a:ext cx="3657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</a:t>
            </a:r>
            <a:endParaRPr lang="en-US" sz="1400" dirty="0"/>
          </a:p>
        </p:txBody>
      </p:sp>
      <p:sp>
        <p:nvSpPr>
          <p:cNvPr id="13" name="Text 10"/>
          <p:cNvSpPr/>
          <p:nvPr/>
        </p:nvSpPr>
        <p:spPr>
          <a:xfrm>
            <a:off x="1417320" y="4096512"/>
            <a:ext cx="438912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05000"/>
              </a:lnSpc>
              <a:buNone/>
            </a:pPr>
            <a:r>
              <a:rPr lang="en-US" sz="13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Agent gets redirected mid-draft if it strays from the locked goal</a:t>
            </a:r>
            <a:endParaRPr lang="en-US" sz="1300" dirty="0"/>
          </a:p>
        </p:txBody>
      </p:sp>
      <p:sp>
        <p:nvSpPr>
          <p:cNvPr id="14" name="Shape 11"/>
          <p:cNvSpPr/>
          <p:nvPr/>
        </p:nvSpPr>
        <p:spPr>
          <a:xfrm>
            <a:off x="914400" y="4855464"/>
            <a:ext cx="365760" cy="365760"/>
          </a:xfrm>
          <a:prstGeom prst="ellipse">
            <a:avLst/>
          </a:prstGeom>
          <a:solidFill>
            <a:srgbClr val="0E9488"/>
          </a:solidFill>
          <a:ln/>
        </p:spPr>
      </p:sp>
      <p:sp>
        <p:nvSpPr>
          <p:cNvPr id="15" name="Text 12"/>
          <p:cNvSpPr/>
          <p:nvPr/>
        </p:nvSpPr>
        <p:spPr>
          <a:xfrm>
            <a:off x="914400" y="4855464"/>
            <a:ext cx="3657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</a:t>
            </a:r>
            <a:endParaRPr lang="en-US" sz="1400" dirty="0"/>
          </a:p>
        </p:txBody>
      </p:sp>
      <p:sp>
        <p:nvSpPr>
          <p:cNvPr id="16" name="Text 13"/>
          <p:cNvSpPr/>
          <p:nvPr/>
        </p:nvSpPr>
        <p:spPr>
          <a:xfrm>
            <a:off x="1417320" y="4809744"/>
            <a:ext cx="438912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05000"/>
              </a:lnSpc>
              <a:buNone/>
            </a:pPr>
            <a:r>
              <a:rPr lang="en-US" sz="13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Commit hook shows a self-approve speed bump for scope changes</a:t>
            </a:r>
            <a:endParaRPr lang="en-US" sz="1300" dirty="0"/>
          </a:p>
        </p:txBody>
      </p:sp>
      <p:sp>
        <p:nvSpPr>
          <p:cNvPr id="17" name="Shape 14"/>
          <p:cNvSpPr/>
          <p:nvPr/>
        </p:nvSpPr>
        <p:spPr>
          <a:xfrm>
            <a:off x="914400" y="5568696"/>
            <a:ext cx="365760" cy="365760"/>
          </a:xfrm>
          <a:prstGeom prst="ellipse">
            <a:avLst/>
          </a:prstGeom>
          <a:solidFill>
            <a:srgbClr val="0E9488"/>
          </a:solidFill>
          <a:ln/>
        </p:spPr>
      </p:sp>
      <p:sp>
        <p:nvSpPr>
          <p:cNvPr id="18" name="Text 15"/>
          <p:cNvSpPr/>
          <p:nvPr/>
        </p:nvSpPr>
        <p:spPr>
          <a:xfrm>
            <a:off x="914400" y="5568696"/>
            <a:ext cx="3657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</a:t>
            </a:r>
            <a:endParaRPr lang="en-US" sz="1400" dirty="0"/>
          </a:p>
        </p:txBody>
      </p:sp>
      <p:sp>
        <p:nvSpPr>
          <p:cNvPr id="19" name="Text 16"/>
          <p:cNvSpPr/>
          <p:nvPr/>
        </p:nvSpPr>
        <p:spPr>
          <a:xfrm>
            <a:off x="1417320" y="5522976"/>
            <a:ext cx="438912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05000"/>
              </a:lnSpc>
              <a:buNone/>
            </a:pPr>
            <a:r>
              <a:rPr lang="en-US" sz="13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Optional CI check as a safety net for --no-verify commits</a:t>
            </a:r>
            <a:endParaRPr lang="en-US" sz="1300" dirty="0"/>
          </a:p>
        </p:txBody>
      </p:sp>
      <p:sp>
        <p:nvSpPr>
          <p:cNvPr id="20" name="Shape 17"/>
          <p:cNvSpPr/>
          <p:nvPr/>
        </p:nvSpPr>
        <p:spPr>
          <a:xfrm>
            <a:off x="6355080" y="1828800"/>
            <a:ext cx="5440680" cy="4526280"/>
          </a:xfrm>
          <a:prstGeom prst="roundRect">
            <a:avLst>
              <a:gd name="adj" fmla="val 2424"/>
            </a:avLst>
          </a:prstGeom>
          <a:solidFill>
            <a:srgbClr val="DCF4F1"/>
          </a:solidFill>
          <a:ln/>
          <a:effectLst>
            <a:outerShdw sx="100000" sy="100000" kx="0" ky="0" algn="bl" rotWithShape="0" blurRad="101600" dist="38100" dir="5400000">
              <a:srgbClr val="1B2A4A">
                <a:alpha val="12000"/>
              </a:srgbClr>
            </a:outerShdw>
          </a:effectLst>
        </p:spPr>
      </p:sp>
      <p:pic>
        <p:nvPicPr>
          <p:cNvPr id="21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29400" y="2103120"/>
            <a:ext cx="502920" cy="502920"/>
          </a:xfrm>
          <a:prstGeom prst="rect">
            <a:avLst/>
          </a:prstGeom>
        </p:spPr>
      </p:pic>
      <p:sp>
        <p:nvSpPr>
          <p:cNvPr id="22" name="Text 18"/>
          <p:cNvSpPr/>
          <p:nvPr/>
        </p:nvSpPr>
        <p:spPr>
          <a:xfrm>
            <a:off x="7269480" y="2103120"/>
            <a:ext cx="43434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900" b="1" dirty="0">
                <a:solidFill>
                  <a:srgbClr val="1E293B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Enterprise team</a:t>
            </a:r>
            <a:endParaRPr lang="en-US" sz="1900" dirty="0"/>
          </a:p>
        </p:txBody>
      </p:sp>
      <p:sp>
        <p:nvSpPr>
          <p:cNvPr id="23" name="Text 19"/>
          <p:cNvSpPr/>
          <p:nvPr/>
        </p:nvSpPr>
        <p:spPr>
          <a:xfrm>
            <a:off x="6629400" y="2697480"/>
            <a:ext cx="489204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Role hierarchy activates. The GitHub/GitLab PR becomes the enforcement and approval surface.</a:t>
            </a:r>
            <a:endParaRPr lang="en-US" sz="1300" dirty="0"/>
          </a:p>
        </p:txBody>
      </p:sp>
      <p:sp>
        <p:nvSpPr>
          <p:cNvPr id="24" name="Shape 20"/>
          <p:cNvSpPr/>
          <p:nvPr/>
        </p:nvSpPr>
        <p:spPr>
          <a:xfrm>
            <a:off x="6629400" y="3429000"/>
            <a:ext cx="365760" cy="365760"/>
          </a:xfrm>
          <a:prstGeom prst="ellipse">
            <a:avLst/>
          </a:prstGeom>
          <a:solidFill>
            <a:srgbClr val="16223E"/>
          </a:solidFill>
          <a:ln/>
        </p:spPr>
      </p:sp>
      <p:sp>
        <p:nvSpPr>
          <p:cNvPr id="25" name="Text 21"/>
          <p:cNvSpPr/>
          <p:nvPr/>
        </p:nvSpPr>
        <p:spPr>
          <a:xfrm>
            <a:off x="6629400" y="3429000"/>
            <a:ext cx="3657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</a:t>
            </a:r>
            <a:endParaRPr lang="en-US" sz="1400" dirty="0"/>
          </a:p>
        </p:txBody>
      </p:sp>
      <p:sp>
        <p:nvSpPr>
          <p:cNvPr id="26" name="Text 22"/>
          <p:cNvSpPr/>
          <p:nvPr/>
        </p:nvSpPr>
        <p:spPr>
          <a:xfrm>
            <a:off x="7132320" y="3383280"/>
            <a:ext cx="438912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05000"/>
              </a:lnSpc>
              <a:buNone/>
            </a:pPr>
            <a:r>
              <a:rPr lang="en-US" sz="13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Lead defines roles.yml; org installs the GitHub/GitLab App</a:t>
            </a:r>
            <a:endParaRPr lang="en-US" sz="1300" dirty="0"/>
          </a:p>
        </p:txBody>
      </p:sp>
      <p:sp>
        <p:nvSpPr>
          <p:cNvPr id="27" name="Shape 23"/>
          <p:cNvSpPr/>
          <p:nvPr/>
        </p:nvSpPr>
        <p:spPr>
          <a:xfrm>
            <a:off x="6629400" y="4023360"/>
            <a:ext cx="365760" cy="365760"/>
          </a:xfrm>
          <a:prstGeom prst="ellipse">
            <a:avLst/>
          </a:prstGeom>
          <a:solidFill>
            <a:srgbClr val="16223E"/>
          </a:solidFill>
          <a:ln/>
        </p:spPr>
      </p:sp>
      <p:sp>
        <p:nvSpPr>
          <p:cNvPr id="28" name="Text 24"/>
          <p:cNvSpPr/>
          <p:nvPr/>
        </p:nvSpPr>
        <p:spPr>
          <a:xfrm>
            <a:off x="6629400" y="4023360"/>
            <a:ext cx="3657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</a:t>
            </a:r>
            <a:endParaRPr lang="en-US" sz="1400" dirty="0"/>
          </a:p>
        </p:txBody>
      </p:sp>
      <p:sp>
        <p:nvSpPr>
          <p:cNvPr id="29" name="Text 25"/>
          <p:cNvSpPr/>
          <p:nvPr/>
        </p:nvSpPr>
        <p:spPr>
          <a:xfrm>
            <a:off x="7132320" y="3977640"/>
            <a:ext cx="438912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05000"/>
              </a:lnSpc>
              <a:buNone/>
            </a:pPr>
            <a:r>
              <a:rPr lang="en-US" sz="13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Branch protection requires the specguard check to pass</a:t>
            </a:r>
            <a:endParaRPr lang="en-US" sz="1300" dirty="0"/>
          </a:p>
        </p:txBody>
      </p:sp>
      <p:sp>
        <p:nvSpPr>
          <p:cNvPr id="30" name="Shape 26"/>
          <p:cNvSpPr/>
          <p:nvPr/>
        </p:nvSpPr>
        <p:spPr>
          <a:xfrm>
            <a:off x="6629400" y="4617720"/>
            <a:ext cx="365760" cy="365760"/>
          </a:xfrm>
          <a:prstGeom prst="ellipse">
            <a:avLst/>
          </a:prstGeom>
          <a:solidFill>
            <a:srgbClr val="16223E"/>
          </a:solidFill>
          <a:ln/>
        </p:spPr>
      </p:sp>
      <p:sp>
        <p:nvSpPr>
          <p:cNvPr id="31" name="Text 27"/>
          <p:cNvSpPr/>
          <p:nvPr/>
        </p:nvSpPr>
        <p:spPr>
          <a:xfrm>
            <a:off x="6629400" y="4617720"/>
            <a:ext cx="3657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</a:t>
            </a:r>
            <a:endParaRPr lang="en-US" sz="1400" dirty="0"/>
          </a:p>
        </p:txBody>
      </p:sp>
      <p:sp>
        <p:nvSpPr>
          <p:cNvPr id="32" name="Text 28"/>
          <p:cNvSpPr/>
          <p:nvPr/>
        </p:nvSpPr>
        <p:spPr>
          <a:xfrm>
            <a:off x="7132320" y="4572000"/>
            <a:ext cx="438912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05000"/>
              </a:lnSpc>
              <a:buNone/>
            </a:pPr>
            <a:r>
              <a:rPr lang="en-US" sz="13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Most changes are additive — pass quietly, no friction</a:t>
            </a:r>
            <a:endParaRPr lang="en-US" sz="1300" dirty="0"/>
          </a:p>
        </p:txBody>
      </p:sp>
      <p:sp>
        <p:nvSpPr>
          <p:cNvPr id="33" name="Shape 29"/>
          <p:cNvSpPr/>
          <p:nvPr/>
        </p:nvSpPr>
        <p:spPr>
          <a:xfrm>
            <a:off x="6629400" y="5212080"/>
            <a:ext cx="365760" cy="365760"/>
          </a:xfrm>
          <a:prstGeom prst="ellipse">
            <a:avLst/>
          </a:prstGeom>
          <a:solidFill>
            <a:srgbClr val="16223E"/>
          </a:solidFill>
          <a:ln/>
        </p:spPr>
      </p:sp>
      <p:sp>
        <p:nvSpPr>
          <p:cNvPr id="34" name="Text 30"/>
          <p:cNvSpPr/>
          <p:nvPr/>
        </p:nvSpPr>
        <p:spPr>
          <a:xfrm>
            <a:off x="6629400" y="5212080"/>
            <a:ext cx="3657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</a:t>
            </a:r>
            <a:endParaRPr lang="en-US" sz="1400" dirty="0"/>
          </a:p>
        </p:txBody>
      </p:sp>
      <p:sp>
        <p:nvSpPr>
          <p:cNvPr id="35" name="Text 31"/>
          <p:cNvSpPr/>
          <p:nvPr/>
        </p:nvSpPr>
        <p:spPr>
          <a:xfrm>
            <a:off x="7132320" y="5166360"/>
            <a:ext cx="438912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05000"/>
              </a:lnSpc>
              <a:buNone/>
            </a:pPr>
            <a:r>
              <a:rPr lang="en-US" sz="13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Scope changes block merge until the right role approves</a:t>
            </a:r>
            <a:endParaRPr lang="en-US" sz="1300" dirty="0"/>
          </a:p>
        </p:txBody>
      </p:sp>
      <p:sp>
        <p:nvSpPr>
          <p:cNvPr id="36" name="Shape 32"/>
          <p:cNvSpPr/>
          <p:nvPr/>
        </p:nvSpPr>
        <p:spPr>
          <a:xfrm>
            <a:off x="6629400" y="5806440"/>
            <a:ext cx="365760" cy="365760"/>
          </a:xfrm>
          <a:prstGeom prst="ellipse">
            <a:avLst/>
          </a:prstGeom>
          <a:solidFill>
            <a:srgbClr val="16223E"/>
          </a:solidFill>
          <a:ln/>
        </p:spPr>
      </p:sp>
      <p:sp>
        <p:nvSpPr>
          <p:cNvPr id="37" name="Text 33"/>
          <p:cNvSpPr/>
          <p:nvPr/>
        </p:nvSpPr>
        <p:spPr>
          <a:xfrm>
            <a:off x="6629400" y="5806440"/>
            <a:ext cx="3657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</a:t>
            </a:r>
            <a:endParaRPr lang="en-US" sz="1400" dirty="0"/>
          </a:p>
        </p:txBody>
      </p:sp>
      <p:sp>
        <p:nvSpPr>
          <p:cNvPr id="38" name="Text 34"/>
          <p:cNvSpPr/>
          <p:nvPr/>
        </p:nvSpPr>
        <p:spPr>
          <a:xfrm>
            <a:off x="7132320" y="5760720"/>
            <a:ext cx="438912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05000"/>
              </a:lnSpc>
              <a:buNone/>
            </a:pPr>
            <a:r>
              <a:rPr lang="en-US" sz="13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Full audit trail: who, what, classification, approver, when</a:t>
            </a:r>
            <a:endParaRPr lang="en-US" sz="13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411480"/>
            <a:ext cx="73152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spc="400" kern="0" dirty="0">
                <a:solidFill>
                  <a:srgbClr val="0E948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Roadmap</a:t>
            </a:r>
            <a:endParaRPr lang="en-US" sz="1400" dirty="0"/>
          </a:p>
        </p:txBody>
      </p:sp>
      <p:sp>
        <p:nvSpPr>
          <p:cNvPr id="3" name="Text 1"/>
          <p:cNvSpPr/>
          <p:nvPr/>
        </p:nvSpPr>
        <p:spPr>
          <a:xfrm>
            <a:off x="640080" y="777240"/>
            <a:ext cx="1097280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1E293B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Ship the smallest cutting piece first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640080" y="1874520"/>
            <a:ext cx="2670048" cy="4206240"/>
          </a:xfrm>
          <a:prstGeom prst="roundRect">
            <a:avLst>
              <a:gd name="adj" fmla="val 4110"/>
            </a:avLst>
          </a:prstGeom>
          <a:solidFill>
            <a:srgbClr val="0E9488"/>
          </a:solidFill>
          <a:ln/>
          <a:effectLst>
            <a:outerShdw sx="100000" sy="100000" kx="0" ky="0" algn="bl" rotWithShape="0" blurRad="101600" dist="38100" dir="5400000">
              <a:srgbClr val="1B2A4A">
                <a:alpha val="12000"/>
              </a:srgbClr>
            </a:outerShdw>
          </a:effectLst>
        </p:spPr>
      </p:sp>
      <p:sp>
        <p:nvSpPr>
          <p:cNvPr id="5" name="Shape 3"/>
          <p:cNvSpPr/>
          <p:nvPr/>
        </p:nvSpPr>
        <p:spPr>
          <a:xfrm>
            <a:off x="868680" y="2103120"/>
            <a:ext cx="548640" cy="548640"/>
          </a:xfrm>
          <a:prstGeom prst="ellipse">
            <a:avLst/>
          </a:prstGeom>
          <a:solidFill>
            <a:srgbClr val="FFFFFF"/>
          </a:solidFill>
          <a:ln/>
        </p:spPr>
      </p:sp>
      <p:sp>
        <p:nvSpPr>
          <p:cNvPr id="6" name="Text 4"/>
          <p:cNvSpPr/>
          <p:nvPr/>
        </p:nvSpPr>
        <p:spPr>
          <a:xfrm>
            <a:off x="868680" y="2103120"/>
            <a:ext cx="54864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0E948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P0</a:t>
            </a:r>
            <a:endParaRPr lang="en-US" sz="1600" dirty="0"/>
          </a:p>
        </p:txBody>
      </p:sp>
      <p:sp>
        <p:nvSpPr>
          <p:cNvPr id="7" name="Text 5"/>
          <p:cNvSpPr/>
          <p:nvPr/>
        </p:nvSpPr>
        <p:spPr>
          <a:xfrm>
            <a:off x="1508760" y="2121408"/>
            <a:ext cx="1664208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Thesis test</a:t>
            </a:r>
            <a:endParaRPr lang="en-US" sz="1600" dirty="0"/>
          </a:p>
        </p:txBody>
      </p:sp>
      <p:sp>
        <p:nvSpPr>
          <p:cNvPr id="8" name="Text 6"/>
          <p:cNvSpPr/>
          <p:nvPr/>
        </p:nvSpPr>
        <p:spPr>
          <a:xfrm>
            <a:off x="1508760" y="2468880"/>
            <a:ext cx="166420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i="1" dirty="0">
                <a:solidFill>
                  <a:srgbClr val="DCF4F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~2 weeks</a:t>
            </a:r>
            <a:endParaRPr lang="en-US" sz="1100" dirty="0"/>
          </a:p>
        </p:txBody>
      </p:sp>
      <p:sp>
        <p:nvSpPr>
          <p:cNvPr id="9" name="Shape 7"/>
          <p:cNvSpPr/>
          <p:nvPr/>
        </p:nvSpPr>
        <p:spPr>
          <a:xfrm>
            <a:off x="896112" y="2999232"/>
            <a:ext cx="109728" cy="109728"/>
          </a:xfrm>
          <a:prstGeom prst="ellipse">
            <a:avLst/>
          </a:prstGeom>
          <a:solidFill>
            <a:srgbClr val="FFFFFF"/>
          </a:solidFill>
          <a:ln/>
        </p:spPr>
      </p:sp>
      <p:sp>
        <p:nvSpPr>
          <p:cNvPr id="10" name="Text 8"/>
          <p:cNvSpPr/>
          <p:nvPr/>
        </p:nvSpPr>
        <p:spPr>
          <a:xfrm>
            <a:off x="1097280" y="2852928"/>
            <a:ext cx="1984248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05000"/>
              </a:lnSpc>
              <a:buNone/>
            </a:pPr>
            <a:r>
              <a:rPr lang="en-US" sz="11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Production validator core</a:t>
            </a:r>
            <a:endParaRPr lang="en-US" sz="1150" dirty="0"/>
          </a:p>
        </p:txBody>
      </p:sp>
      <p:sp>
        <p:nvSpPr>
          <p:cNvPr id="11" name="Shape 9"/>
          <p:cNvSpPr/>
          <p:nvPr/>
        </p:nvSpPr>
        <p:spPr>
          <a:xfrm>
            <a:off x="896112" y="3776472"/>
            <a:ext cx="109728" cy="109728"/>
          </a:xfrm>
          <a:prstGeom prst="ellipse">
            <a:avLst/>
          </a:prstGeom>
          <a:solidFill>
            <a:srgbClr val="FFFFFF"/>
          </a:solidFill>
          <a:ln/>
        </p:spPr>
      </p:sp>
      <p:sp>
        <p:nvSpPr>
          <p:cNvPr id="12" name="Text 10"/>
          <p:cNvSpPr/>
          <p:nvPr/>
        </p:nvSpPr>
        <p:spPr>
          <a:xfrm>
            <a:off x="1097280" y="3630168"/>
            <a:ext cx="1984248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05000"/>
              </a:lnSpc>
              <a:buNone/>
            </a:pPr>
            <a:r>
              <a:rPr lang="en-US" sz="11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GitHub Action: classify diffs, required check</a:t>
            </a:r>
            <a:endParaRPr lang="en-US" sz="1150" dirty="0"/>
          </a:p>
        </p:txBody>
      </p:sp>
      <p:sp>
        <p:nvSpPr>
          <p:cNvPr id="13" name="Shape 11"/>
          <p:cNvSpPr/>
          <p:nvPr/>
        </p:nvSpPr>
        <p:spPr>
          <a:xfrm>
            <a:off x="896112" y="4553712"/>
            <a:ext cx="109728" cy="109728"/>
          </a:xfrm>
          <a:prstGeom prst="ellipse">
            <a:avLst/>
          </a:prstGeom>
          <a:solidFill>
            <a:srgbClr val="FFFFFF"/>
          </a:solidFill>
          <a:ln/>
        </p:spPr>
      </p:sp>
      <p:sp>
        <p:nvSpPr>
          <p:cNvPr id="14" name="Text 12"/>
          <p:cNvSpPr/>
          <p:nvPr/>
        </p:nvSpPr>
        <p:spPr>
          <a:xfrm>
            <a:off x="1097280" y="4407408"/>
            <a:ext cx="1984248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05000"/>
              </a:lnSpc>
              <a:buNone/>
            </a:pPr>
            <a:r>
              <a:rPr lang="en-US" sz="11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Minimal roles.yml + plain mode</a:t>
            </a:r>
            <a:endParaRPr lang="en-US" sz="1150" dirty="0"/>
          </a:p>
        </p:txBody>
      </p:sp>
      <p:sp>
        <p:nvSpPr>
          <p:cNvPr id="15" name="Shape 13"/>
          <p:cNvSpPr/>
          <p:nvPr/>
        </p:nvSpPr>
        <p:spPr>
          <a:xfrm>
            <a:off x="896112" y="5330952"/>
            <a:ext cx="109728" cy="109728"/>
          </a:xfrm>
          <a:prstGeom prst="ellipse">
            <a:avLst/>
          </a:prstGeom>
          <a:solidFill>
            <a:srgbClr val="FFFFFF"/>
          </a:solidFill>
          <a:ln/>
        </p:spPr>
      </p:sp>
      <p:sp>
        <p:nvSpPr>
          <p:cNvPr id="16" name="Text 14"/>
          <p:cNvSpPr/>
          <p:nvPr/>
        </p:nvSpPr>
        <p:spPr>
          <a:xfrm>
            <a:off x="1097280" y="5184648"/>
            <a:ext cx="1984248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05000"/>
              </a:lnSpc>
              <a:buNone/>
            </a:pPr>
            <a:r>
              <a:rPr lang="en-US" sz="11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Publish OSS, post publicly</a:t>
            </a:r>
            <a:endParaRPr lang="en-US" sz="1150" dirty="0"/>
          </a:p>
        </p:txBody>
      </p:sp>
      <p:sp>
        <p:nvSpPr>
          <p:cNvPr id="17" name="Shape 15"/>
          <p:cNvSpPr/>
          <p:nvPr/>
        </p:nvSpPr>
        <p:spPr>
          <a:xfrm>
            <a:off x="3557016" y="1874520"/>
            <a:ext cx="2670048" cy="4206240"/>
          </a:xfrm>
          <a:prstGeom prst="roundRect">
            <a:avLst>
              <a:gd name="adj" fmla="val 4110"/>
            </a:avLst>
          </a:prstGeom>
          <a:solidFill>
            <a:srgbClr val="EAF1FB"/>
          </a:solidFill>
          <a:ln/>
          <a:effectLst>
            <a:outerShdw sx="100000" sy="100000" kx="0" ky="0" algn="bl" rotWithShape="0" blurRad="101600" dist="38100" dir="5400000">
              <a:srgbClr val="1B2A4A">
                <a:alpha val="12000"/>
              </a:srgbClr>
            </a:outerShdw>
          </a:effectLst>
        </p:spPr>
      </p:sp>
      <p:sp>
        <p:nvSpPr>
          <p:cNvPr id="18" name="Shape 16"/>
          <p:cNvSpPr/>
          <p:nvPr/>
        </p:nvSpPr>
        <p:spPr>
          <a:xfrm>
            <a:off x="3785616" y="2103120"/>
            <a:ext cx="548640" cy="548640"/>
          </a:xfrm>
          <a:prstGeom prst="ellipse">
            <a:avLst/>
          </a:prstGeom>
          <a:solidFill>
            <a:srgbClr val="FFFFFF"/>
          </a:solidFill>
          <a:ln/>
        </p:spPr>
      </p:sp>
      <p:sp>
        <p:nvSpPr>
          <p:cNvPr id="19" name="Text 17"/>
          <p:cNvSpPr/>
          <p:nvPr/>
        </p:nvSpPr>
        <p:spPr>
          <a:xfrm>
            <a:off x="3785616" y="2103120"/>
            <a:ext cx="54864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16223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P1</a:t>
            </a:r>
            <a:endParaRPr lang="en-US" sz="1600" dirty="0"/>
          </a:p>
        </p:txBody>
      </p:sp>
      <p:sp>
        <p:nvSpPr>
          <p:cNvPr id="20" name="Text 18"/>
          <p:cNvSpPr/>
          <p:nvPr/>
        </p:nvSpPr>
        <p:spPr>
          <a:xfrm>
            <a:off x="4425696" y="2121408"/>
            <a:ext cx="1664208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E293B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Local DX</a:t>
            </a:r>
            <a:endParaRPr lang="en-US" sz="1600" dirty="0"/>
          </a:p>
        </p:txBody>
      </p:sp>
      <p:sp>
        <p:nvSpPr>
          <p:cNvPr id="21" name="Text 19"/>
          <p:cNvSpPr/>
          <p:nvPr/>
        </p:nvSpPr>
        <p:spPr>
          <a:xfrm>
            <a:off x="4425696" y="2468880"/>
            <a:ext cx="166420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i="1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next</a:t>
            </a:r>
            <a:endParaRPr lang="en-US" sz="1100" dirty="0"/>
          </a:p>
        </p:txBody>
      </p:sp>
      <p:sp>
        <p:nvSpPr>
          <p:cNvPr id="22" name="Shape 20"/>
          <p:cNvSpPr/>
          <p:nvPr/>
        </p:nvSpPr>
        <p:spPr>
          <a:xfrm>
            <a:off x="3813048" y="2999232"/>
            <a:ext cx="109728" cy="109728"/>
          </a:xfrm>
          <a:prstGeom prst="ellipse">
            <a:avLst/>
          </a:prstGeom>
          <a:solidFill>
            <a:srgbClr val="0E9488"/>
          </a:solidFill>
          <a:ln/>
        </p:spPr>
      </p:sp>
      <p:sp>
        <p:nvSpPr>
          <p:cNvPr id="23" name="Text 21"/>
          <p:cNvSpPr/>
          <p:nvPr/>
        </p:nvSpPr>
        <p:spPr>
          <a:xfrm>
            <a:off x="4014216" y="2852928"/>
            <a:ext cx="1984248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05000"/>
              </a:lnSpc>
              <a:buNone/>
            </a:pPr>
            <a:r>
              <a:rPr lang="en-US" sz="115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CLI: init / lock / check / approve</a:t>
            </a:r>
            <a:endParaRPr lang="en-US" sz="1150" dirty="0"/>
          </a:p>
        </p:txBody>
      </p:sp>
      <p:sp>
        <p:nvSpPr>
          <p:cNvPr id="24" name="Shape 22"/>
          <p:cNvSpPr/>
          <p:nvPr/>
        </p:nvSpPr>
        <p:spPr>
          <a:xfrm>
            <a:off x="3813048" y="3776472"/>
            <a:ext cx="109728" cy="109728"/>
          </a:xfrm>
          <a:prstGeom prst="ellipse">
            <a:avLst/>
          </a:prstGeom>
          <a:solidFill>
            <a:srgbClr val="0E9488"/>
          </a:solidFill>
          <a:ln/>
        </p:spPr>
      </p:sp>
      <p:sp>
        <p:nvSpPr>
          <p:cNvPr id="25" name="Text 23"/>
          <p:cNvSpPr/>
          <p:nvPr/>
        </p:nvSpPr>
        <p:spPr>
          <a:xfrm>
            <a:off x="4014216" y="3630168"/>
            <a:ext cx="1984248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05000"/>
              </a:lnSpc>
              <a:buNone/>
            </a:pPr>
            <a:r>
              <a:rPr lang="en-US" sz="115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Pre-commit hook (warn or self-approve)</a:t>
            </a:r>
            <a:endParaRPr lang="en-US" sz="1150" dirty="0"/>
          </a:p>
        </p:txBody>
      </p:sp>
      <p:sp>
        <p:nvSpPr>
          <p:cNvPr id="26" name="Shape 24"/>
          <p:cNvSpPr/>
          <p:nvPr/>
        </p:nvSpPr>
        <p:spPr>
          <a:xfrm>
            <a:off x="3813048" y="4553712"/>
            <a:ext cx="109728" cy="109728"/>
          </a:xfrm>
          <a:prstGeom prst="ellipse">
            <a:avLst/>
          </a:prstGeom>
          <a:solidFill>
            <a:srgbClr val="0E9488"/>
          </a:solidFill>
          <a:ln/>
        </p:spPr>
      </p:sp>
      <p:sp>
        <p:nvSpPr>
          <p:cNvPr id="27" name="Text 25"/>
          <p:cNvSpPr/>
          <p:nvPr/>
        </p:nvSpPr>
        <p:spPr>
          <a:xfrm>
            <a:off x="4014216" y="4407408"/>
            <a:ext cx="1984248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05000"/>
              </a:lnSpc>
              <a:buNone/>
            </a:pPr>
            <a:r>
              <a:rPr lang="en-US" sz="115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MCP server → submit to MCP registry</a:t>
            </a:r>
            <a:endParaRPr lang="en-US" sz="1150" dirty="0"/>
          </a:p>
        </p:txBody>
      </p:sp>
      <p:sp>
        <p:nvSpPr>
          <p:cNvPr id="28" name="Shape 26"/>
          <p:cNvSpPr/>
          <p:nvPr/>
        </p:nvSpPr>
        <p:spPr>
          <a:xfrm>
            <a:off x="6473952" y="1874520"/>
            <a:ext cx="2670048" cy="4206240"/>
          </a:xfrm>
          <a:prstGeom prst="roundRect">
            <a:avLst>
              <a:gd name="adj" fmla="val 4110"/>
            </a:avLst>
          </a:prstGeom>
          <a:solidFill>
            <a:srgbClr val="EAF1FB"/>
          </a:solidFill>
          <a:ln/>
          <a:effectLst>
            <a:outerShdw sx="100000" sy="100000" kx="0" ky="0" algn="bl" rotWithShape="0" blurRad="101600" dist="38100" dir="5400000">
              <a:srgbClr val="1B2A4A">
                <a:alpha val="12000"/>
              </a:srgbClr>
            </a:outerShdw>
          </a:effectLst>
        </p:spPr>
      </p:sp>
      <p:sp>
        <p:nvSpPr>
          <p:cNvPr id="29" name="Shape 27"/>
          <p:cNvSpPr/>
          <p:nvPr/>
        </p:nvSpPr>
        <p:spPr>
          <a:xfrm>
            <a:off x="6702552" y="2103120"/>
            <a:ext cx="548640" cy="548640"/>
          </a:xfrm>
          <a:prstGeom prst="ellipse">
            <a:avLst/>
          </a:prstGeom>
          <a:solidFill>
            <a:srgbClr val="FFFFFF"/>
          </a:solidFill>
          <a:ln/>
        </p:spPr>
      </p:sp>
      <p:sp>
        <p:nvSpPr>
          <p:cNvPr id="30" name="Text 28"/>
          <p:cNvSpPr/>
          <p:nvPr/>
        </p:nvSpPr>
        <p:spPr>
          <a:xfrm>
            <a:off x="6702552" y="2103120"/>
            <a:ext cx="54864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16223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P2</a:t>
            </a:r>
            <a:endParaRPr lang="en-US" sz="1600" dirty="0"/>
          </a:p>
        </p:txBody>
      </p:sp>
      <p:sp>
        <p:nvSpPr>
          <p:cNvPr id="31" name="Text 29"/>
          <p:cNvSpPr/>
          <p:nvPr/>
        </p:nvSpPr>
        <p:spPr>
          <a:xfrm>
            <a:off x="7342632" y="2121408"/>
            <a:ext cx="1664208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E293B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Ecosystem adapters</a:t>
            </a:r>
            <a:endParaRPr lang="en-US" sz="1600" dirty="0"/>
          </a:p>
        </p:txBody>
      </p:sp>
      <p:sp>
        <p:nvSpPr>
          <p:cNvPr id="32" name="Text 30"/>
          <p:cNvSpPr/>
          <p:nvPr/>
        </p:nvSpPr>
        <p:spPr>
          <a:xfrm>
            <a:off x="7342632" y="2468880"/>
            <a:ext cx="166420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i="1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next</a:t>
            </a:r>
            <a:endParaRPr lang="en-US" sz="1100" dirty="0"/>
          </a:p>
        </p:txBody>
      </p:sp>
      <p:sp>
        <p:nvSpPr>
          <p:cNvPr id="33" name="Shape 31"/>
          <p:cNvSpPr/>
          <p:nvPr/>
        </p:nvSpPr>
        <p:spPr>
          <a:xfrm>
            <a:off x="6729984" y="2999232"/>
            <a:ext cx="109728" cy="109728"/>
          </a:xfrm>
          <a:prstGeom prst="ellipse">
            <a:avLst/>
          </a:prstGeom>
          <a:solidFill>
            <a:srgbClr val="0E9488"/>
          </a:solidFill>
          <a:ln/>
        </p:spPr>
      </p:sp>
      <p:sp>
        <p:nvSpPr>
          <p:cNvPr id="34" name="Text 32"/>
          <p:cNvSpPr/>
          <p:nvPr/>
        </p:nvSpPr>
        <p:spPr>
          <a:xfrm>
            <a:off x="6931152" y="2852928"/>
            <a:ext cx="1984248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05000"/>
              </a:lnSpc>
              <a:buNone/>
            </a:pPr>
            <a:r>
              <a:rPr lang="en-US" sz="115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Spec Kit extension (extensions.yml)</a:t>
            </a:r>
            <a:endParaRPr lang="en-US" sz="1150" dirty="0"/>
          </a:p>
        </p:txBody>
      </p:sp>
      <p:sp>
        <p:nvSpPr>
          <p:cNvPr id="35" name="Shape 33"/>
          <p:cNvSpPr/>
          <p:nvPr/>
        </p:nvSpPr>
        <p:spPr>
          <a:xfrm>
            <a:off x="6729984" y="3776472"/>
            <a:ext cx="109728" cy="109728"/>
          </a:xfrm>
          <a:prstGeom prst="ellipse">
            <a:avLst/>
          </a:prstGeom>
          <a:solidFill>
            <a:srgbClr val="0E9488"/>
          </a:solidFill>
          <a:ln/>
        </p:spPr>
      </p:sp>
      <p:sp>
        <p:nvSpPr>
          <p:cNvPr id="36" name="Text 34"/>
          <p:cNvSpPr/>
          <p:nvPr/>
        </p:nvSpPr>
        <p:spPr>
          <a:xfrm>
            <a:off x="6931152" y="3630168"/>
            <a:ext cx="1984248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05000"/>
              </a:lnSpc>
              <a:buNone/>
            </a:pPr>
            <a:r>
              <a:rPr lang="en-US" sz="115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OpenSpec mode (gate archive step)</a:t>
            </a:r>
            <a:endParaRPr lang="en-US" sz="1150" dirty="0"/>
          </a:p>
        </p:txBody>
      </p:sp>
      <p:sp>
        <p:nvSpPr>
          <p:cNvPr id="37" name="Shape 35"/>
          <p:cNvSpPr/>
          <p:nvPr/>
        </p:nvSpPr>
        <p:spPr>
          <a:xfrm>
            <a:off x="6729984" y="4553712"/>
            <a:ext cx="109728" cy="109728"/>
          </a:xfrm>
          <a:prstGeom prst="ellipse">
            <a:avLst/>
          </a:prstGeom>
          <a:solidFill>
            <a:srgbClr val="0E9488"/>
          </a:solidFill>
          <a:ln/>
        </p:spPr>
      </p:sp>
      <p:sp>
        <p:nvSpPr>
          <p:cNvPr id="38" name="Text 36"/>
          <p:cNvSpPr/>
          <p:nvPr/>
        </p:nvSpPr>
        <p:spPr>
          <a:xfrm>
            <a:off x="6931152" y="4407408"/>
            <a:ext cx="1984248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05000"/>
              </a:lnSpc>
              <a:buNone/>
            </a:pPr>
            <a:r>
              <a:rPr lang="en-US" sz="115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Full GitHub App + GitLab equivalent</a:t>
            </a:r>
            <a:endParaRPr lang="en-US" sz="1150" dirty="0"/>
          </a:p>
        </p:txBody>
      </p:sp>
      <p:sp>
        <p:nvSpPr>
          <p:cNvPr id="39" name="Shape 37"/>
          <p:cNvSpPr/>
          <p:nvPr/>
        </p:nvSpPr>
        <p:spPr>
          <a:xfrm>
            <a:off x="9390888" y="1874520"/>
            <a:ext cx="2670048" cy="4206240"/>
          </a:xfrm>
          <a:prstGeom prst="roundRect">
            <a:avLst>
              <a:gd name="adj" fmla="val 4110"/>
            </a:avLst>
          </a:prstGeom>
          <a:solidFill>
            <a:srgbClr val="EAF1FB"/>
          </a:solidFill>
          <a:ln/>
          <a:effectLst>
            <a:outerShdw sx="100000" sy="100000" kx="0" ky="0" algn="bl" rotWithShape="0" blurRad="101600" dist="38100" dir="5400000">
              <a:srgbClr val="1B2A4A">
                <a:alpha val="12000"/>
              </a:srgbClr>
            </a:outerShdw>
          </a:effectLst>
        </p:spPr>
      </p:sp>
      <p:sp>
        <p:nvSpPr>
          <p:cNvPr id="40" name="Shape 38"/>
          <p:cNvSpPr/>
          <p:nvPr/>
        </p:nvSpPr>
        <p:spPr>
          <a:xfrm>
            <a:off x="9619488" y="2103120"/>
            <a:ext cx="548640" cy="548640"/>
          </a:xfrm>
          <a:prstGeom prst="ellipse">
            <a:avLst/>
          </a:prstGeom>
          <a:solidFill>
            <a:srgbClr val="FFFFFF"/>
          </a:solidFill>
          <a:ln/>
        </p:spPr>
      </p:sp>
      <p:sp>
        <p:nvSpPr>
          <p:cNvPr id="41" name="Text 39"/>
          <p:cNvSpPr/>
          <p:nvPr/>
        </p:nvSpPr>
        <p:spPr>
          <a:xfrm>
            <a:off x="9619488" y="2103120"/>
            <a:ext cx="54864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16223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P3</a:t>
            </a:r>
            <a:endParaRPr lang="en-US" sz="1600" dirty="0"/>
          </a:p>
        </p:txBody>
      </p:sp>
      <p:sp>
        <p:nvSpPr>
          <p:cNvPr id="42" name="Text 40"/>
          <p:cNvSpPr/>
          <p:nvPr/>
        </p:nvSpPr>
        <p:spPr>
          <a:xfrm>
            <a:off x="10259568" y="2121408"/>
            <a:ext cx="1664208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E293B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Enterprise</a:t>
            </a:r>
            <a:endParaRPr lang="en-US" sz="1600" dirty="0"/>
          </a:p>
        </p:txBody>
      </p:sp>
      <p:sp>
        <p:nvSpPr>
          <p:cNvPr id="43" name="Text 41"/>
          <p:cNvSpPr/>
          <p:nvPr/>
        </p:nvSpPr>
        <p:spPr>
          <a:xfrm>
            <a:off x="10259568" y="2468880"/>
            <a:ext cx="166420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i="1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if traction</a:t>
            </a:r>
            <a:endParaRPr lang="en-US" sz="1100" dirty="0"/>
          </a:p>
        </p:txBody>
      </p:sp>
      <p:sp>
        <p:nvSpPr>
          <p:cNvPr id="44" name="Shape 42"/>
          <p:cNvSpPr/>
          <p:nvPr/>
        </p:nvSpPr>
        <p:spPr>
          <a:xfrm>
            <a:off x="9646920" y="2999232"/>
            <a:ext cx="109728" cy="109728"/>
          </a:xfrm>
          <a:prstGeom prst="ellipse">
            <a:avLst/>
          </a:prstGeom>
          <a:solidFill>
            <a:srgbClr val="0E9488"/>
          </a:solidFill>
          <a:ln/>
        </p:spPr>
      </p:sp>
      <p:sp>
        <p:nvSpPr>
          <p:cNvPr id="45" name="Text 43"/>
          <p:cNvSpPr/>
          <p:nvPr/>
        </p:nvSpPr>
        <p:spPr>
          <a:xfrm>
            <a:off x="9848088" y="2852928"/>
            <a:ext cx="1984248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05000"/>
              </a:lnSpc>
              <a:buNone/>
            </a:pPr>
            <a:r>
              <a:rPr lang="en-US" sz="115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Section-level locking</a:t>
            </a:r>
            <a:endParaRPr lang="en-US" sz="1150" dirty="0"/>
          </a:p>
        </p:txBody>
      </p:sp>
      <p:sp>
        <p:nvSpPr>
          <p:cNvPr id="46" name="Shape 44"/>
          <p:cNvSpPr/>
          <p:nvPr/>
        </p:nvSpPr>
        <p:spPr>
          <a:xfrm>
            <a:off x="9646920" y="3776472"/>
            <a:ext cx="109728" cy="109728"/>
          </a:xfrm>
          <a:prstGeom prst="ellipse">
            <a:avLst/>
          </a:prstGeom>
          <a:solidFill>
            <a:srgbClr val="0E9488"/>
          </a:solidFill>
          <a:ln/>
        </p:spPr>
      </p:sp>
      <p:sp>
        <p:nvSpPr>
          <p:cNvPr id="47" name="Text 45"/>
          <p:cNvSpPr/>
          <p:nvPr/>
        </p:nvSpPr>
        <p:spPr>
          <a:xfrm>
            <a:off x="9848088" y="3630168"/>
            <a:ext cx="1984248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05000"/>
              </a:lnSpc>
              <a:buNone/>
            </a:pPr>
            <a:r>
              <a:rPr lang="en-US" sz="115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Self-hosted + LDAP/SSO + audit export</a:t>
            </a:r>
            <a:endParaRPr lang="en-US" sz="1150" dirty="0"/>
          </a:p>
        </p:txBody>
      </p:sp>
      <p:sp>
        <p:nvSpPr>
          <p:cNvPr id="48" name="Shape 46"/>
          <p:cNvSpPr/>
          <p:nvPr/>
        </p:nvSpPr>
        <p:spPr>
          <a:xfrm>
            <a:off x="9646920" y="4553712"/>
            <a:ext cx="109728" cy="109728"/>
          </a:xfrm>
          <a:prstGeom prst="ellipse">
            <a:avLst/>
          </a:prstGeom>
          <a:solidFill>
            <a:srgbClr val="0E9488"/>
          </a:solidFill>
          <a:ln/>
        </p:spPr>
      </p:sp>
      <p:sp>
        <p:nvSpPr>
          <p:cNvPr id="49" name="Text 47"/>
          <p:cNvSpPr/>
          <p:nvPr/>
        </p:nvSpPr>
        <p:spPr>
          <a:xfrm>
            <a:off x="9848088" y="4407408"/>
            <a:ext cx="1984248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05000"/>
              </a:lnSpc>
              <a:buNone/>
            </a:pPr>
            <a:r>
              <a:rPr lang="en-US" sz="115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Slack approvals, support contracts</a:t>
            </a:r>
            <a:endParaRPr lang="en-US" sz="1150" dirty="0"/>
          </a:p>
        </p:txBody>
      </p:sp>
      <p:sp>
        <p:nvSpPr>
          <p:cNvPr id="50" name="Shape 48"/>
          <p:cNvSpPr/>
          <p:nvPr/>
        </p:nvSpPr>
        <p:spPr>
          <a:xfrm>
            <a:off x="640080" y="6263640"/>
            <a:ext cx="11521440" cy="457200"/>
          </a:xfrm>
          <a:prstGeom prst="roundRect">
            <a:avLst>
              <a:gd name="adj" fmla="val 20000"/>
            </a:avLst>
          </a:prstGeom>
          <a:solidFill>
            <a:srgbClr val="16223E"/>
          </a:solidFill>
          <a:ln/>
        </p:spPr>
      </p:sp>
      <p:sp>
        <p:nvSpPr>
          <p:cNvPr id="51" name="Text 49"/>
          <p:cNvSpPr/>
          <p:nvPr/>
        </p:nvSpPr>
        <p:spPr>
          <a:xfrm>
            <a:off x="640080" y="6263640"/>
            <a:ext cx="115214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50" i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Success signal for Phase 0: strangers file feature requests on the repo. Silence + a handful of stars = cheap, fast validation.</a:t>
            </a:r>
            <a:endParaRPr lang="en-US" sz="125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16223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-2286000" y="-2286000"/>
            <a:ext cx="5486400" cy="5486400"/>
          </a:xfrm>
          <a:prstGeom prst="ellipse">
            <a:avLst/>
          </a:prstGeom>
          <a:solidFill>
            <a:srgbClr val="0E9488">
              <a:alpha val="10000"/>
            </a:srgbClr>
          </a:solidFill>
          <a:ln/>
        </p:spPr>
      </p:sp>
      <p:sp>
        <p:nvSpPr>
          <p:cNvPr id="3" name="Shape 1"/>
          <p:cNvSpPr/>
          <p:nvPr/>
        </p:nvSpPr>
        <p:spPr>
          <a:xfrm>
            <a:off x="9144000" y="3200400"/>
            <a:ext cx="5486400" cy="5486400"/>
          </a:xfrm>
          <a:prstGeom prst="ellipse">
            <a:avLst/>
          </a:prstGeom>
          <a:solidFill>
            <a:srgbClr val="0E9488">
              <a:alpha val="10000"/>
            </a:srgbClr>
          </a:solidFill>
          <a:ln/>
        </p:spPr>
      </p:sp>
      <p:sp>
        <p:nvSpPr>
          <p:cNvPr id="4" name="Text 2"/>
          <p:cNvSpPr/>
          <p:nvPr/>
        </p:nvSpPr>
        <p:spPr>
          <a:xfrm>
            <a:off x="822960" y="1005840"/>
            <a:ext cx="73152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spc="600" kern="0" dirty="0">
                <a:solidFill>
                  <a:srgbClr val="0E948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END STATE</a:t>
            </a:r>
            <a:endParaRPr lang="en-US" sz="1400" dirty="0"/>
          </a:p>
        </p:txBody>
      </p:sp>
      <p:sp>
        <p:nvSpPr>
          <p:cNvPr id="5" name="Text 3"/>
          <p:cNvSpPr/>
          <p:nvPr/>
        </p:nvSpPr>
        <p:spPr>
          <a:xfrm>
            <a:off x="822960" y="1463040"/>
            <a:ext cx="10058400" cy="23774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10000"/>
              </a:lnSpc>
              <a:buNone/>
            </a:pPr>
            <a:r>
              <a:rPr lang="en-US" sz="40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Specs stay true.</a:t>
            </a:r>
            <a:endParaRPr lang="en-US" sz="4000" dirty="0"/>
          </a:p>
          <a:p>
            <a:pPr indent="0" marL="0">
              <a:lnSpc>
                <a:spcPct val="110000"/>
              </a:lnSpc>
              <a:buNone/>
            </a:pPr>
            <a:r>
              <a:rPr lang="en-US" sz="40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Agents stay aligned.</a:t>
            </a:r>
            <a:endParaRPr lang="en-US" sz="4000" dirty="0"/>
          </a:p>
          <a:p>
            <a:pPr indent="0" marL="0">
              <a:lnSpc>
                <a:spcPct val="110000"/>
              </a:lnSpc>
              <a:buNone/>
            </a:pPr>
            <a:r>
              <a:rPr lang="en-US" sz="40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Teams stay in control.</a:t>
            </a:r>
            <a:endParaRPr lang="en-US" sz="4000" dirty="0"/>
          </a:p>
        </p:txBody>
      </p:sp>
      <p:sp>
        <p:nvSpPr>
          <p:cNvPr id="6" name="Shape 4"/>
          <p:cNvSpPr/>
          <p:nvPr/>
        </p:nvSpPr>
        <p:spPr>
          <a:xfrm>
            <a:off x="822960" y="4160520"/>
            <a:ext cx="457200" cy="457200"/>
          </a:xfrm>
          <a:prstGeom prst="ellipse">
            <a:avLst/>
          </a:prstGeom>
          <a:solidFill>
            <a:srgbClr val="243355"/>
          </a:solidFill>
          <a:ln/>
        </p:spPr>
      </p:sp>
      <p:pic>
        <p:nvPicPr>
          <p:cNvPr id="7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400" y="4251960"/>
            <a:ext cx="274320" cy="274320"/>
          </a:xfrm>
          <a:prstGeom prst="rect">
            <a:avLst/>
          </a:prstGeom>
        </p:spPr>
      </p:pic>
      <p:sp>
        <p:nvSpPr>
          <p:cNvPr id="8" name="Text 5"/>
          <p:cNvSpPr/>
          <p:nvPr/>
        </p:nvSpPr>
        <p:spPr>
          <a:xfrm>
            <a:off x="1463040" y="4160520"/>
            <a:ext cx="91440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Routine edits flow through without friction</a:t>
            </a:r>
            <a:endParaRPr lang="en-US" sz="1600" dirty="0"/>
          </a:p>
        </p:txBody>
      </p:sp>
      <p:sp>
        <p:nvSpPr>
          <p:cNvPr id="9" name="Shape 6"/>
          <p:cNvSpPr/>
          <p:nvPr/>
        </p:nvSpPr>
        <p:spPr>
          <a:xfrm>
            <a:off x="822960" y="4800600"/>
            <a:ext cx="457200" cy="457200"/>
          </a:xfrm>
          <a:prstGeom prst="ellipse">
            <a:avLst/>
          </a:prstGeom>
          <a:solidFill>
            <a:srgbClr val="243355"/>
          </a:solidFill>
          <a:ln/>
        </p:spPr>
      </p:sp>
      <p:pic>
        <p:nvPicPr>
          <p:cNvPr id="10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4892040"/>
            <a:ext cx="274320" cy="274320"/>
          </a:xfrm>
          <a:prstGeom prst="rect">
            <a:avLst/>
          </a:prstGeom>
        </p:spPr>
      </p:pic>
      <p:sp>
        <p:nvSpPr>
          <p:cNvPr id="11" name="Text 7"/>
          <p:cNvSpPr/>
          <p:nvPr/>
        </p:nvSpPr>
        <p:spPr>
          <a:xfrm>
            <a:off x="1463040" y="4800600"/>
            <a:ext cx="91440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Direction changes always get a human decision</a:t>
            </a:r>
            <a:endParaRPr lang="en-US" sz="1600" dirty="0"/>
          </a:p>
        </p:txBody>
      </p:sp>
      <p:sp>
        <p:nvSpPr>
          <p:cNvPr id="12" name="Shape 8"/>
          <p:cNvSpPr/>
          <p:nvPr/>
        </p:nvSpPr>
        <p:spPr>
          <a:xfrm>
            <a:off x="822960" y="5440680"/>
            <a:ext cx="457200" cy="457200"/>
          </a:xfrm>
          <a:prstGeom prst="ellipse">
            <a:avLst/>
          </a:prstGeom>
          <a:solidFill>
            <a:srgbClr val="243355"/>
          </a:solidFill>
          <a:ln/>
        </p:spPr>
      </p:sp>
      <p:pic>
        <p:nvPicPr>
          <p:cNvPr id="13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" y="5532120"/>
            <a:ext cx="274320" cy="274320"/>
          </a:xfrm>
          <a:prstGeom prst="rect">
            <a:avLst/>
          </a:prstGeom>
        </p:spPr>
      </p:pic>
      <p:sp>
        <p:nvSpPr>
          <p:cNvPr id="14" name="Text 9"/>
          <p:cNvSpPr/>
          <p:nvPr/>
        </p:nvSpPr>
        <p:spPr>
          <a:xfrm>
            <a:off x="1463040" y="5440680"/>
            <a:ext cx="91440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Every agent, every contributor, one shared source of truth</a:t>
            </a:r>
            <a:endParaRPr lang="en-US" sz="1600" dirty="0"/>
          </a:p>
        </p:txBody>
      </p:sp>
      <p:sp>
        <p:nvSpPr>
          <p:cNvPr id="15" name="Text 10"/>
          <p:cNvSpPr/>
          <p:nvPr/>
        </p:nvSpPr>
        <p:spPr>
          <a:xfrm>
            <a:off x="822960" y="6172200"/>
            <a:ext cx="10515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spc="100" kern="0" dirty="0">
                <a:solidFill>
                  <a:srgbClr val="8FA3C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specguard · open source · governance for spec-driven development</a:t>
            </a:r>
            <a:endParaRPr lang="en-US" sz="13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411480"/>
            <a:ext cx="73152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spc="400" kern="0" dirty="0">
                <a:solidFill>
                  <a:srgbClr val="0E948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problem</a:t>
            </a:r>
            <a:endParaRPr lang="en-US" sz="1400" dirty="0"/>
          </a:p>
        </p:txBody>
      </p:sp>
      <p:sp>
        <p:nvSpPr>
          <p:cNvPr id="3" name="Text 1"/>
          <p:cNvSpPr/>
          <p:nvPr/>
        </p:nvSpPr>
        <p:spPr>
          <a:xfrm>
            <a:off x="640080" y="777240"/>
            <a:ext cx="1097280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1E293B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Specs drift the moment more than one mind touches them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640080" y="1965960"/>
            <a:ext cx="2743200" cy="1554480"/>
          </a:xfrm>
          <a:prstGeom prst="roundRect">
            <a:avLst>
              <a:gd name="adj" fmla="val 7059"/>
            </a:avLst>
          </a:prstGeom>
          <a:solidFill>
            <a:srgbClr val="EAF1FB"/>
          </a:solidFill>
          <a:ln/>
          <a:effectLst>
            <a:outerShdw sx="100000" sy="100000" kx="0" ky="0" algn="bl" rotWithShape="0" blurRad="101600" dist="38100" dir="5400000">
              <a:srgbClr val="1B2A4A">
                <a:alpha val="12000"/>
              </a:srgbClr>
            </a:outerShdw>
          </a:effectLst>
        </p:spPr>
      </p:sp>
      <p:pic>
        <p:nvPicPr>
          <p:cNvPr id="5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400" y="2221992"/>
            <a:ext cx="502920" cy="502920"/>
          </a:xfrm>
          <a:prstGeom prst="rect">
            <a:avLst/>
          </a:prstGeom>
        </p:spPr>
      </p:pic>
      <p:pic>
        <p:nvPicPr>
          <p:cNvPr id="6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4480" y="2221992"/>
            <a:ext cx="502920" cy="502920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822960" y="2834640"/>
            <a:ext cx="237744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Developers + AI agents</a:t>
            </a:r>
            <a:endParaRPr lang="en-US" sz="1400" dirty="0"/>
          </a:p>
        </p:txBody>
      </p:sp>
      <p:pic>
        <p:nvPicPr>
          <p:cNvPr id="8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3320" y="2532888"/>
            <a:ext cx="457200" cy="457200"/>
          </a:xfrm>
          <a:prstGeom prst="rect">
            <a:avLst/>
          </a:prstGeom>
        </p:spPr>
      </p:pic>
      <p:sp>
        <p:nvSpPr>
          <p:cNvPr id="9" name="Shape 4"/>
          <p:cNvSpPr/>
          <p:nvPr/>
        </p:nvSpPr>
        <p:spPr>
          <a:xfrm>
            <a:off x="4526280" y="1965960"/>
            <a:ext cx="2743200" cy="1554480"/>
          </a:xfrm>
          <a:prstGeom prst="roundRect">
            <a:avLst>
              <a:gd name="adj" fmla="val 7059"/>
            </a:avLst>
          </a:prstGeom>
          <a:solidFill>
            <a:srgbClr val="DCF4F1"/>
          </a:solidFill>
          <a:ln/>
          <a:effectLst>
            <a:outerShdw sx="100000" sy="100000" kx="0" ky="0" algn="bl" rotWithShape="0" blurRad="101600" dist="38100" dir="5400000">
              <a:srgbClr val="1B2A4A">
                <a:alpha val="12000"/>
              </a:srgbClr>
            </a:outerShdw>
          </a:effectLst>
        </p:spPr>
      </p:sp>
      <p:pic>
        <p:nvPicPr>
          <p:cNvPr id="10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69280" y="2167128"/>
            <a:ext cx="502920" cy="502920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4709160" y="2743200"/>
            <a:ext cx="237744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5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CLAUDE.md / constitution.md</a:t>
            </a:r>
            <a:endParaRPr lang="en-US" sz="1250" dirty="0"/>
          </a:p>
          <a:p>
            <a:pPr algn="ctr" indent="0" marL="0">
              <a:buNone/>
            </a:pPr>
            <a:r>
              <a:rPr lang="en-US" sz="125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README / spec.md / .kilo</a:t>
            </a:r>
            <a:endParaRPr lang="en-US" sz="1250" dirty="0"/>
          </a:p>
        </p:txBody>
      </p:sp>
      <p:pic>
        <p:nvPicPr>
          <p:cNvPr id="12" name="Image 4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89520" y="2532888"/>
            <a:ext cx="457200" cy="457200"/>
          </a:xfrm>
          <a:prstGeom prst="rect">
            <a:avLst/>
          </a:prstGeom>
        </p:spPr>
      </p:pic>
      <p:sp>
        <p:nvSpPr>
          <p:cNvPr id="13" name="Shape 6"/>
          <p:cNvSpPr/>
          <p:nvPr/>
        </p:nvSpPr>
        <p:spPr>
          <a:xfrm>
            <a:off x="8412480" y="1965960"/>
            <a:ext cx="3136392" cy="1554480"/>
          </a:xfrm>
          <a:prstGeom prst="roundRect">
            <a:avLst>
              <a:gd name="adj" fmla="val 7059"/>
            </a:avLst>
          </a:prstGeom>
          <a:solidFill>
            <a:srgbClr val="FBE6E2"/>
          </a:solidFill>
          <a:ln/>
          <a:effectLst>
            <a:outerShdw sx="100000" sy="100000" kx="0" ky="0" algn="bl" rotWithShape="0" blurRad="101600" dist="38100" dir="5400000">
              <a:srgbClr val="1B2A4A">
                <a:alpha val="12000"/>
              </a:srgbClr>
            </a:outerShdw>
          </a:effectLst>
        </p:spPr>
      </p:sp>
      <p:sp>
        <p:nvSpPr>
          <p:cNvPr id="14" name="Text 7"/>
          <p:cNvSpPr/>
          <p:nvPr/>
        </p:nvSpPr>
        <p:spPr>
          <a:xfrm>
            <a:off x="8595360" y="2130552"/>
            <a:ext cx="2743200" cy="12344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9A2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"JWT + OAuth2"</a:t>
            </a:r>
            <a:endParaRPr lang="en-US" sz="1300" dirty="0"/>
          </a:p>
          <a:p>
            <a:pPr algn="ctr" indent="0" marL="0">
              <a:buNone/>
            </a:pPr>
            <a:r>
              <a:rPr lang="en-US" sz="1300" b="1" dirty="0">
                <a:solidFill>
                  <a:srgbClr val="9A2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quietly becomes</a:t>
            </a:r>
            <a:endParaRPr lang="en-US" sz="1300" dirty="0"/>
          </a:p>
          <a:p>
            <a:pPr algn="ctr" indent="0" marL="0">
              <a:buNone/>
            </a:pPr>
            <a:r>
              <a:rPr lang="en-US" sz="1300" b="1" dirty="0">
                <a:solidFill>
                  <a:srgbClr val="9A2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"JWT + SSO + Active Directory"</a:t>
            </a:r>
            <a:endParaRPr lang="en-US" sz="1300" dirty="0"/>
          </a:p>
        </p:txBody>
      </p:sp>
      <p:pic>
        <p:nvPicPr>
          <p:cNvPr id="15" name="Image 5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5800" y="4014216"/>
            <a:ext cx="237744" cy="237744"/>
          </a:xfrm>
          <a:prstGeom prst="rect">
            <a:avLst/>
          </a:prstGeom>
        </p:spPr>
      </p:pic>
      <p:sp>
        <p:nvSpPr>
          <p:cNvPr id="16" name="Text 8"/>
          <p:cNvSpPr/>
          <p:nvPr/>
        </p:nvSpPr>
        <p:spPr>
          <a:xfrm>
            <a:off x="1097280" y="3977640"/>
            <a:ext cx="1042416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5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Spec files (README, CLAUDE.md, AGENTS.md, constitution.md) get edited by anyone — human or agent — with no oversight</a:t>
            </a:r>
            <a:endParaRPr lang="en-US" sz="1450" dirty="0"/>
          </a:p>
        </p:txBody>
      </p:sp>
      <p:pic>
        <p:nvPicPr>
          <p:cNvPr id="17" name="Image 6" descr="preencoded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5800" y="4581144"/>
            <a:ext cx="237744" cy="237744"/>
          </a:xfrm>
          <a:prstGeom prst="rect">
            <a:avLst/>
          </a:prstGeom>
        </p:spPr>
      </p:pic>
      <p:sp>
        <p:nvSpPr>
          <p:cNvPr id="18" name="Text 9"/>
          <p:cNvSpPr/>
          <p:nvPr/>
        </p:nvSpPr>
        <p:spPr>
          <a:xfrm>
            <a:off x="1097280" y="4544568"/>
            <a:ext cx="1042416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5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 agents are stateless and suggestible: different sessions reinterpret or regenerate specs differently</a:t>
            </a:r>
            <a:endParaRPr lang="en-US" sz="1450" dirty="0"/>
          </a:p>
        </p:txBody>
      </p:sp>
      <p:pic>
        <p:nvPicPr>
          <p:cNvPr id="19" name="Image 7" descr="preencoded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5800" y="5148072"/>
            <a:ext cx="237744" cy="237744"/>
          </a:xfrm>
          <a:prstGeom prst="rect">
            <a:avLst/>
          </a:prstGeom>
        </p:spPr>
      </p:pic>
      <p:sp>
        <p:nvSpPr>
          <p:cNvPr id="20" name="Text 10"/>
          <p:cNvSpPr/>
          <p:nvPr/>
        </p:nvSpPr>
        <p:spPr>
          <a:xfrm>
            <a:off x="1097280" y="5111496"/>
            <a:ext cx="1042416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5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Agents can even rewrite their own guardrail files — a documented Claude Code security gap (GitHub issue #11226)</a:t>
            </a:r>
            <a:endParaRPr lang="en-US" sz="1450" dirty="0"/>
          </a:p>
        </p:txBody>
      </p:sp>
      <p:pic>
        <p:nvPicPr>
          <p:cNvPr id="21" name="Image 8" descr="preencoded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85800" y="5715000"/>
            <a:ext cx="237744" cy="237744"/>
          </a:xfrm>
          <a:prstGeom prst="rect">
            <a:avLst/>
          </a:prstGeom>
        </p:spPr>
      </p:pic>
      <p:sp>
        <p:nvSpPr>
          <p:cNvPr id="22" name="Text 11"/>
          <p:cNvSpPr/>
          <p:nvPr/>
        </p:nvSpPr>
        <p:spPr>
          <a:xfrm>
            <a:off x="1097280" y="5678424"/>
            <a:ext cx="1042416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5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Existing tools (CODEOWNERS, branch protection) understand file paths, not meaning</a:t>
            </a:r>
            <a:endParaRPr lang="en-US" sz="145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16223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411480"/>
            <a:ext cx="73152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spc="400" kern="0" dirty="0">
                <a:solidFill>
                  <a:srgbClr val="0E948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Why now</a:t>
            </a:r>
            <a:endParaRPr lang="en-US" sz="1400" dirty="0"/>
          </a:p>
        </p:txBody>
      </p:sp>
      <p:sp>
        <p:nvSpPr>
          <p:cNvPr id="3" name="Text 1"/>
          <p:cNvSpPr/>
          <p:nvPr/>
        </p:nvSpPr>
        <p:spPr>
          <a:xfrm>
            <a:off x="640080" y="777240"/>
            <a:ext cx="1097280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Spec-driven development became the default in 2026</a:t>
            </a:r>
            <a:endParaRPr lang="en-US" sz="3000" dirty="0"/>
          </a:p>
        </p:txBody>
      </p:sp>
      <p:sp>
        <p:nvSpPr>
          <p:cNvPr id="4" name="Text 2"/>
          <p:cNvSpPr/>
          <p:nvPr/>
        </p:nvSpPr>
        <p:spPr>
          <a:xfrm>
            <a:off x="640080" y="1600200"/>
            <a:ext cx="1078992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15000"/>
              </a:lnSpc>
              <a:buNone/>
            </a:pPr>
            <a:r>
              <a:rPr lang="en-US" sz="1500" dirty="0">
                <a:solidFill>
                  <a:srgbClr val="D7E3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Spec-driven development (SDD) emerged as the fix for “vibe coding” failure modes: intent drift, context decay, unverifiable output. Every major AI coding tool now ships its own flavor — but the governance layer was left out.</a:t>
            </a:r>
            <a:endParaRPr lang="en-US" sz="1500" dirty="0"/>
          </a:p>
        </p:txBody>
      </p:sp>
      <p:sp>
        <p:nvSpPr>
          <p:cNvPr id="5" name="Shape 3"/>
          <p:cNvSpPr/>
          <p:nvPr/>
        </p:nvSpPr>
        <p:spPr>
          <a:xfrm>
            <a:off x="640080" y="2697480"/>
            <a:ext cx="3611880" cy="2194560"/>
          </a:xfrm>
          <a:prstGeom prst="roundRect">
            <a:avLst>
              <a:gd name="adj" fmla="val 5000"/>
            </a:avLst>
          </a:prstGeom>
          <a:solidFill>
            <a:srgbClr val="243355"/>
          </a:solidFill>
          <a:ln/>
        </p:spPr>
      </p:sp>
      <p:sp>
        <p:nvSpPr>
          <p:cNvPr id="6" name="Text 4"/>
          <p:cNvSpPr/>
          <p:nvPr/>
        </p:nvSpPr>
        <p:spPr>
          <a:xfrm>
            <a:off x="914400" y="3017520"/>
            <a:ext cx="306324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4000" b="1" dirty="0">
                <a:solidFill>
                  <a:srgbClr val="0E9488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90,000+</a:t>
            </a:r>
            <a:endParaRPr lang="en-US" sz="4000" dirty="0"/>
          </a:p>
        </p:txBody>
      </p:sp>
      <p:sp>
        <p:nvSpPr>
          <p:cNvPr id="7" name="Text 5"/>
          <p:cNvSpPr/>
          <p:nvPr/>
        </p:nvSpPr>
        <p:spPr>
          <a:xfrm>
            <a:off x="914400" y="3840480"/>
            <a:ext cx="30632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GitHub Spec Kit stars</a:t>
            </a:r>
            <a:endParaRPr lang="en-US" sz="1600" dirty="0"/>
          </a:p>
        </p:txBody>
      </p:sp>
      <p:sp>
        <p:nvSpPr>
          <p:cNvPr id="8" name="Text 6"/>
          <p:cNvSpPr/>
          <p:nvPr/>
        </p:nvSpPr>
        <p:spPr>
          <a:xfrm>
            <a:off x="914400" y="4297680"/>
            <a:ext cx="306324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D7E3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70+ community extensions</a:t>
            </a:r>
            <a:endParaRPr lang="en-US" sz="1250" dirty="0"/>
          </a:p>
        </p:txBody>
      </p:sp>
      <p:sp>
        <p:nvSpPr>
          <p:cNvPr id="9" name="Shape 7"/>
          <p:cNvSpPr/>
          <p:nvPr/>
        </p:nvSpPr>
        <p:spPr>
          <a:xfrm>
            <a:off x="4526280" y="2697480"/>
            <a:ext cx="3611880" cy="2194560"/>
          </a:xfrm>
          <a:prstGeom prst="roundRect">
            <a:avLst>
              <a:gd name="adj" fmla="val 5000"/>
            </a:avLst>
          </a:prstGeom>
          <a:solidFill>
            <a:srgbClr val="243355"/>
          </a:solidFill>
          <a:ln/>
        </p:spPr>
      </p:sp>
      <p:sp>
        <p:nvSpPr>
          <p:cNvPr id="10" name="Text 8"/>
          <p:cNvSpPr/>
          <p:nvPr/>
        </p:nvSpPr>
        <p:spPr>
          <a:xfrm>
            <a:off x="4800600" y="3017520"/>
            <a:ext cx="306324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4000" b="1" dirty="0">
                <a:solidFill>
                  <a:srgbClr val="0E9488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52,100+</a:t>
            </a:r>
            <a:endParaRPr lang="en-US" sz="4000" dirty="0"/>
          </a:p>
        </p:txBody>
      </p:sp>
      <p:sp>
        <p:nvSpPr>
          <p:cNvPr id="11" name="Text 9"/>
          <p:cNvSpPr/>
          <p:nvPr/>
        </p:nvSpPr>
        <p:spPr>
          <a:xfrm>
            <a:off x="4800600" y="3840480"/>
            <a:ext cx="30632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OpenSpec stars</a:t>
            </a:r>
            <a:endParaRPr lang="en-US" sz="1600" dirty="0"/>
          </a:p>
        </p:txBody>
      </p:sp>
      <p:sp>
        <p:nvSpPr>
          <p:cNvPr id="12" name="Text 10"/>
          <p:cNvSpPr/>
          <p:nvPr/>
        </p:nvSpPr>
        <p:spPr>
          <a:xfrm>
            <a:off x="4800600" y="4297680"/>
            <a:ext cx="306324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D7E3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Top-rated SDD framework, Feb 2026</a:t>
            </a:r>
            <a:endParaRPr lang="en-US" sz="1250" dirty="0"/>
          </a:p>
        </p:txBody>
      </p:sp>
      <p:sp>
        <p:nvSpPr>
          <p:cNvPr id="13" name="Shape 11"/>
          <p:cNvSpPr/>
          <p:nvPr/>
        </p:nvSpPr>
        <p:spPr>
          <a:xfrm>
            <a:off x="8412480" y="2697480"/>
            <a:ext cx="3611880" cy="2194560"/>
          </a:xfrm>
          <a:prstGeom prst="roundRect">
            <a:avLst>
              <a:gd name="adj" fmla="val 5000"/>
            </a:avLst>
          </a:prstGeom>
          <a:solidFill>
            <a:srgbClr val="243355"/>
          </a:solidFill>
          <a:ln/>
        </p:spPr>
      </p:sp>
      <p:sp>
        <p:nvSpPr>
          <p:cNvPr id="14" name="Text 12"/>
          <p:cNvSpPr/>
          <p:nvPr/>
        </p:nvSpPr>
        <p:spPr>
          <a:xfrm>
            <a:off x="8686800" y="3017520"/>
            <a:ext cx="306324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4000" b="1" dirty="0">
                <a:solidFill>
                  <a:srgbClr val="0E9488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8+</a:t>
            </a:r>
            <a:endParaRPr lang="en-US" sz="4000" dirty="0"/>
          </a:p>
        </p:txBody>
      </p:sp>
      <p:sp>
        <p:nvSpPr>
          <p:cNvPr id="15" name="Text 13"/>
          <p:cNvSpPr/>
          <p:nvPr/>
        </p:nvSpPr>
        <p:spPr>
          <a:xfrm>
            <a:off x="8686800" y="3840480"/>
            <a:ext cx="30632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major tools shipped SDD</a:t>
            </a:r>
            <a:endParaRPr lang="en-US" sz="1600" dirty="0"/>
          </a:p>
        </p:txBody>
      </p:sp>
      <p:sp>
        <p:nvSpPr>
          <p:cNvPr id="16" name="Text 14"/>
          <p:cNvSpPr/>
          <p:nvPr/>
        </p:nvSpPr>
        <p:spPr>
          <a:xfrm>
            <a:off x="8686800" y="4297680"/>
            <a:ext cx="306324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D7E3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Kiro, Cursor, Tessl, BMAD, Zenflow &amp; more</a:t>
            </a:r>
            <a:endParaRPr lang="en-US" sz="1250" dirty="0"/>
          </a:p>
        </p:txBody>
      </p:sp>
      <p:sp>
        <p:nvSpPr>
          <p:cNvPr id="17" name="Text 15"/>
          <p:cNvSpPr/>
          <p:nvPr/>
        </p:nvSpPr>
        <p:spPr>
          <a:xfrm>
            <a:off x="640080" y="5074920"/>
            <a:ext cx="107899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i="1" dirty="0">
                <a:solidFill>
                  <a:srgbClr val="8FA3C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Source: GitHub repository star counts and independent SDD tooling evaluations, as of June 2026</a:t>
            </a:r>
            <a:endParaRPr lang="en-US" sz="1100" dirty="0"/>
          </a:p>
        </p:txBody>
      </p:sp>
      <p:sp>
        <p:nvSpPr>
          <p:cNvPr id="18" name="Shape 16"/>
          <p:cNvSpPr/>
          <p:nvPr/>
        </p:nvSpPr>
        <p:spPr>
          <a:xfrm>
            <a:off x="640080" y="5623560"/>
            <a:ext cx="10908792" cy="777240"/>
          </a:xfrm>
          <a:prstGeom prst="roundRect">
            <a:avLst>
              <a:gd name="adj" fmla="val 14118"/>
            </a:avLst>
          </a:prstGeom>
          <a:solidFill>
            <a:srgbClr val="0E9488"/>
          </a:solidFill>
          <a:ln/>
        </p:spPr>
      </p:sp>
      <p:sp>
        <p:nvSpPr>
          <p:cNvPr id="19" name="Text 17"/>
          <p:cNvSpPr/>
          <p:nvPr/>
        </p:nvSpPr>
        <p:spPr>
          <a:xfrm>
            <a:off x="914400" y="5623560"/>
            <a:ext cx="1042416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frameworks for WHAT specs look like are won. The question of WHO can change them — and HOW MUCH — is wide open.</a:t>
            </a:r>
            <a:endParaRPr lang="en-US" sz="15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411480"/>
            <a:ext cx="73152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spc="400" kern="0" dirty="0">
                <a:solidFill>
                  <a:srgbClr val="0E948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Market landscape</a:t>
            </a:r>
            <a:endParaRPr lang="en-US" sz="1400" dirty="0"/>
          </a:p>
        </p:txBody>
      </p:sp>
      <p:sp>
        <p:nvSpPr>
          <p:cNvPr id="3" name="Text 1"/>
          <p:cNvSpPr/>
          <p:nvPr/>
        </p:nvSpPr>
        <p:spPr>
          <a:xfrm>
            <a:off x="640080" y="777240"/>
            <a:ext cx="1097280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1E293B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Plenty of tools build the workflow. None govern it.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640080" y="1920240"/>
            <a:ext cx="11521440" cy="502920"/>
          </a:xfrm>
          <a:prstGeom prst="roundRect">
            <a:avLst>
              <a:gd name="adj" fmla="val 14545"/>
            </a:avLst>
          </a:prstGeom>
          <a:solidFill>
            <a:srgbClr val="16223E"/>
          </a:solidFill>
          <a:ln/>
        </p:spPr>
      </p:sp>
      <p:sp>
        <p:nvSpPr>
          <p:cNvPr id="5" name="Text 3"/>
          <p:cNvSpPr/>
          <p:nvPr/>
        </p:nvSpPr>
        <p:spPr>
          <a:xfrm>
            <a:off x="749808" y="1920240"/>
            <a:ext cx="283464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Tool</a:t>
            </a:r>
            <a:endParaRPr lang="en-US" sz="1300" dirty="0"/>
          </a:p>
        </p:txBody>
      </p:sp>
      <p:sp>
        <p:nvSpPr>
          <p:cNvPr id="6" name="Text 4"/>
          <p:cNvSpPr/>
          <p:nvPr/>
        </p:nvSpPr>
        <p:spPr>
          <a:xfrm>
            <a:off x="3767328" y="1920240"/>
            <a:ext cx="22860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Spec workflow</a:t>
            </a:r>
            <a:endParaRPr lang="en-US" sz="1300" dirty="0"/>
          </a:p>
        </p:txBody>
      </p:sp>
      <p:sp>
        <p:nvSpPr>
          <p:cNvPr id="7" name="Text 5"/>
          <p:cNvSpPr/>
          <p:nvPr/>
        </p:nvSpPr>
        <p:spPr>
          <a:xfrm>
            <a:off x="6236208" y="1920240"/>
            <a:ext cx="22860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Semantic drift check</a:t>
            </a:r>
            <a:endParaRPr lang="en-US" sz="1300" dirty="0"/>
          </a:p>
        </p:txBody>
      </p:sp>
      <p:sp>
        <p:nvSpPr>
          <p:cNvPr id="8" name="Text 6"/>
          <p:cNvSpPr/>
          <p:nvPr/>
        </p:nvSpPr>
        <p:spPr>
          <a:xfrm>
            <a:off x="8705088" y="1920240"/>
            <a:ext cx="192024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Role-based permissions</a:t>
            </a:r>
            <a:endParaRPr lang="en-US" sz="1300" dirty="0"/>
          </a:p>
        </p:txBody>
      </p:sp>
      <p:sp>
        <p:nvSpPr>
          <p:cNvPr id="9" name="Text 7"/>
          <p:cNvSpPr/>
          <p:nvPr/>
        </p:nvSpPr>
        <p:spPr>
          <a:xfrm>
            <a:off x="10808208" y="1920240"/>
            <a:ext cx="12801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Merge enforcement</a:t>
            </a:r>
            <a:endParaRPr lang="en-US" sz="1300" dirty="0"/>
          </a:p>
        </p:txBody>
      </p:sp>
      <p:sp>
        <p:nvSpPr>
          <p:cNvPr id="10" name="Shape 8"/>
          <p:cNvSpPr/>
          <p:nvPr/>
        </p:nvSpPr>
        <p:spPr>
          <a:xfrm>
            <a:off x="640080" y="2423160"/>
            <a:ext cx="11521440" cy="603504"/>
          </a:xfrm>
          <a:prstGeom prst="rect">
            <a:avLst/>
          </a:prstGeom>
          <a:solidFill>
            <a:srgbClr val="EAF1FB"/>
          </a:solidFill>
          <a:ln/>
        </p:spPr>
      </p:sp>
      <p:sp>
        <p:nvSpPr>
          <p:cNvPr id="11" name="Text 9"/>
          <p:cNvSpPr/>
          <p:nvPr/>
        </p:nvSpPr>
        <p:spPr>
          <a:xfrm>
            <a:off x="749808" y="2423160"/>
            <a:ext cx="2834640" cy="6035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5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GitHub Spec Kit</a:t>
            </a:r>
            <a:endParaRPr lang="en-US" sz="1350" dirty="0"/>
          </a:p>
        </p:txBody>
      </p:sp>
      <p:pic>
        <p:nvPicPr>
          <p:cNvPr id="1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73168" y="2596896"/>
            <a:ext cx="256032" cy="256032"/>
          </a:xfrm>
          <a:prstGeom prst="rect">
            <a:avLst/>
          </a:prstGeom>
        </p:spPr>
      </p:pic>
      <p:pic>
        <p:nvPicPr>
          <p:cNvPr id="13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2048" y="2596896"/>
            <a:ext cx="256032" cy="256032"/>
          </a:xfrm>
          <a:prstGeom prst="rect">
            <a:avLst/>
          </a:prstGeom>
        </p:spPr>
      </p:pic>
      <p:pic>
        <p:nvPicPr>
          <p:cNvPr id="14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28048" y="2596896"/>
            <a:ext cx="256032" cy="256032"/>
          </a:xfrm>
          <a:prstGeom prst="rect">
            <a:avLst/>
          </a:prstGeom>
        </p:spPr>
      </p:pic>
      <p:pic>
        <p:nvPicPr>
          <p:cNvPr id="15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311128" y="2596896"/>
            <a:ext cx="256032" cy="256032"/>
          </a:xfrm>
          <a:prstGeom prst="rect">
            <a:avLst/>
          </a:prstGeom>
        </p:spPr>
      </p:pic>
      <p:sp>
        <p:nvSpPr>
          <p:cNvPr id="16" name="Shape 10"/>
          <p:cNvSpPr/>
          <p:nvPr/>
        </p:nvSpPr>
        <p:spPr>
          <a:xfrm>
            <a:off x="640080" y="3026664"/>
            <a:ext cx="11521440" cy="603504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17" name="Text 11"/>
          <p:cNvSpPr/>
          <p:nvPr/>
        </p:nvSpPr>
        <p:spPr>
          <a:xfrm>
            <a:off x="749808" y="3026664"/>
            <a:ext cx="2834640" cy="6035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5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OpenSpec</a:t>
            </a:r>
            <a:endParaRPr lang="en-US" sz="1350" dirty="0"/>
          </a:p>
        </p:txBody>
      </p:sp>
      <p:pic>
        <p:nvPicPr>
          <p:cNvPr id="18" name="Image 4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73168" y="3200400"/>
            <a:ext cx="256032" cy="256032"/>
          </a:xfrm>
          <a:prstGeom prst="rect">
            <a:avLst/>
          </a:prstGeom>
        </p:spPr>
      </p:pic>
      <p:pic>
        <p:nvPicPr>
          <p:cNvPr id="19" name="Image 5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42048" y="3200400"/>
            <a:ext cx="256032" cy="256032"/>
          </a:xfrm>
          <a:prstGeom prst="rect">
            <a:avLst/>
          </a:prstGeom>
        </p:spPr>
      </p:pic>
      <p:pic>
        <p:nvPicPr>
          <p:cNvPr id="20" name="Image 6" descr="preencoded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528048" y="3200400"/>
            <a:ext cx="256032" cy="256032"/>
          </a:xfrm>
          <a:prstGeom prst="rect">
            <a:avLst/>
          </a:prstGeom>
        </p:spPr>
      </p:pic>
      <p:pic>
        <p:nvPicPr>
          <p:cNvPr id="21" name="Image 7" descr="preencoded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311128" y="3200400"/>
            <a:ext cx="256032" cy="256032"/>
          </a:xfrm>
          <a:prstGeom prst="rect">
            <a:avLst/>
          </a:prstGeom>
        </p:spPr>
      </p:pic>
      <p:sp>
        <p:nvSpPr>
          <p:cNvPr id="22" name="Shape 12"/>
          <p:cNvSpPr/>
          <p:nvPr/>
        </p:nvSpPr>
        <p:spPr>
          <a:xfrm>
            <a:off x="640080" y="3630168"/>
            <a:ext cx="11521440" cy="603504"/>
          </a:xfrm>
          <a:prstGeom prst="rect">
            <a:avLst/>
          </a:prstGeom>
          <a:solidFill>
            <a:srgbClr val="EAF1FB"/>
          </a:solidFill>
          <a:ln/>
        </p:spPr>
      </p:sp>
      <p:sp>
        <p:nvSpPr>
          <p:cNvPr id="23" name="Text 13"/>
          <p:cNvSpPr/>
          <p:nvPr/>
        </p:nvSpPr>
        <p:spPr>
          <a:xfrm>
            <a:off x="749808" y="3630168"/>
            <a:ext cx="2834640" cy="6035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5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Zencoder Zenflow</a:t>
            </a:r>
            <a:endParaRPr lang="en-US" sz="1350" dirty="0"/>
          </a:p>
        </p:txBody>
      </p:sp>
      <p:pic>
        <p:nvPicPr>
          <p:cNvPr id="24" name="Image 8" descr="preencoded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773168" y="3803904"/>
            <a:ext cx="256032" cy="256032"/>
          </a:xfrm>
          <a:prstGeom prst="rect">
            <a:avLst/>
          </a:prstGeom>
        </p:spPr>
      </p:pic>
      <p:pic>
        <p:nvPicPr>
          <p:cNvPr id="25" name="Image 9" descr="preencoded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242048" y="3803904"/>
            <a:ext cx="256032" cy="256032"/>
          </a:xfrm>
          <a:prstGeom prst="rect">
            <a:avLst/>
          </a:prstGeom>
        </p:spPr>
      </p:pic>
      <p:pic>
        <p:nvPicPr>
          <p:cNvPr id="26" name="Image 10" descr="preencoded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528048" y="3803904"/>
            <a:ext cx="256032" cy="256032"/>
          </a:xfrm>
          <a:prstGeom prst="rect">
            <a:avLst/>
          </a:prstGeom>
        </p:spPr>
      </p:pic>
      <p:pic>
        <p:nvPicPr>
          <p:cNvPr id="27" name="Image 11" descr="preencoded.png">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1311128" y="3803904"/>
            <a:ext cx="256032" cy="256032"/>
          </a:xfrm>
          <a:prstGeom prst="rect">
            <a:avLst/>
          </a:prstGeom>
        </p:spPr>
      </p:pic>
      <p:sp>
        <p:nvSpPr>
          <p:cNvPr id="28" name="Shape 14"/>
          <p:cNvSpPr/>
          <p:nvPr/>
        </p:nvSpPr>
        <p:spPr>
          <a:xfrm>
            <a:off x="640080" y="4233672"/>
            <a:ext cx="11521440" cy="603504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29" name="Text 15"/>
          <p:cNvSpPr/>
          <p:nvPr/>
        </p:nvSpPr>
        <p:spPr>
          <a:xfrm>
            <a:off x="749808" y="4233672"/>
            <a:ext cx="2834640" cy="6035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5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Cerbos / Rulebricks</a:t>
            </a:r>
            <a:endParaRPr lang="en-US" sz="1350" dirty="0"/>
          </a:p>
        </p:txBody>
      </p:sp>
      <p:pic>
        <p:nvPicPr>
          <p:cNvPr id="30" name="Image 12" descr="preencoded.png">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773168" y="4407408"/>
            <a:ext cx="256032" cy="256032"/>
          </a:xfrm>
          <a:prstGeom prst="rect">
            <a:avLst/>
          </a:prstGeom>
        </p:spPr>
      </p:pic>
      <p:pic>
        <p:nvPicPr>
          <p:cNvPr id="31" name="Image 13" descr="preencoded.png">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242048" y="4407408"/>
            <a:ext cx="256032" cy="256032"/>
          </a:xfrm>
          <a:prstGeom prst="rect">
            <a:avLst/>
          </a:prstGeom>
        </p:spPr>
      </p:pic>
      <p:pic>
        <p:nvPicPr>
          <p:cNvPr id="32" name="Image 14" descr="preencoded.png">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9528048" y="4407408"/>
            <a:ext cx="256032" cy="256032"/>
          </a:xfrm>
          <a:prstGeom prst="rect">
            <a:avLst/>
          </a:prstGeom>
        </p:spPr>
      </p:pic>
      <p:pic>
        <p:nvPicPr>
          <p:cNvPr id="33" name="Image 15" descr="preencoded.png">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1311128" y="4407408"/>
            <a:ext cx="256032" cy="256032"/>
          </a:xfrm>
          <a:prstGeom prst="rect">
            <a:avLst/>
          </a:prstGeom>
        </p:spPr>
      </p:pic>
      <p:sp>
        <p:nvSpPr>
          <p:cNvPr id="34" name="Shape 16"/>
          <p:cNvSpPr/>
          <p:nvPr/>
        </p:nvSpPr>
        <p:spPr>
          <a:xfrm>
            <a:off x="640080" y="4837176"/>
            <a:ext cx="11521440" cy="603504"/>
          </a:xfrm>
          <a:prstGeom prst="rect">
            <a:avLst/>
          </a:prstGeom>
          <a:solidFill>
            <a:srgbClr val="EAF1FB"/>
          </a:solidFill>
          <a:ln/>
        </p:spPr>
      </p:sp>
      <p:sp>
        <p:nvSpPr>
          <p:cNvPr id="35" name="Text 17"/>
          <p:cNvSpPr/>
          <p:nvPr/>
        </p:nvSpPr>
        <p:spPr>
          <a:xfrm>
            <a:off x="749808" y="4837176"/>
            <a:ext cx="2834640" cy="6035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5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CODEOWNERS</a:t>
            </a:r>
            <a:endParaRPr lang="en-US" sz="1350" dirty="0"/>
          </a:p>
        </p:txBody>
      </p:sp>
      <p:pic>
        <p:nvPicPr>
          <p:cNvPr id="36" name="Image 16" descr="preencoded.png">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4773168" y="5010912"/>
            <a:ext cx="256032" cy="256032"/>
          </a:xfrm>
          <a:prstGeom prst="rect">
            <a:avLst/>
          </a:prstGeom>
        </p:spPr>
      </p:pic>
      <p:pic>
        <p:nvPicPr>
          <p:cNvPr id="37" name="Image 17" descr="preencoded.png">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7242048" y="5010912"/>
            <a:ext cx="256032" cy="256032"/>
          </a:xfrm>
          <a:prstGeom prst="rect">
            <a:avLst/>
          </a:prstGeom>
        </p:spPr>
      </p:pic>
      <p:pic>
        <p:nvPicPr>
          <p:cNvPr id="38" name="Image 18" descr="preencoded.png">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9528048" y="5010912"/>
            <a:ext cx="256032" cy="256032"/>
          </a:xfrm>
          <a:prstGeom prst="rect">
            <a:avLst/>
          </a:prstGeom>
        </p:spPr>
      </p:pic>
      <p:pic>
        <p:nvPicPr>
          <p:cNvPr id="39" name="Image 19" descr="preencoded.png">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11311128" y="5010912"/>
            <a:ext cx="256032" cy="256032"/>
          </a:xfrm>
          <a:prstGeom prst="rect">
            <a:avLst/>
          </a:prstGeom>
        </p:spPr>
      </p:pic>
      <p:sp>
        <p:nvSpPr>
          <p:cNvPr id="40" name="Shape 18"/>
          <p:cNvSpPr/>
          <p:nvPr/>
        </p:nvSpPr>
        <p:spPr>
          <a:xfrm>
            <a:off x="640080" y="5440680"/>
            <a:ext cx="11521440" cy="603504"/>
          </a:xfrm>
          <a:prstGeom prst="rect">
            <a:avLst/>
          </a:prstGeom>
          <a:solidFill>
            <a:srgbClr val="DCF4F1"/>
          </a:solidFill>
          <a:ln/>
        </p:spPr>
      </p:sp>
      <p:sp>
        <p:nvSpPr>
          <p:cNvPr id="41" name="Text 19"/>
          <p:cNvSpPr/>
          <p:nvPr/>
        </p:nvSpPr>
        <p:spPr>
          <a:xfrm>
            <a:off x="749808" y="5440680"/>
            <a:ext cx="2834640" cy="6035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50" b="1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SpecGuard</a:t>
            </a:r>
            <a:endParaRPr lang="en-US" sz="1350" dirty="0"/>
          </a:p>
        </p:txBody>
      </p:sp>
      <p:pic>
        <p:nvPicPr>
          <p:cNvPr id="42" name="Image 20" descr="preencoded.png">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4773168" y="5614416"/>
            <a:ext cx="256032" cy="256032"/>
          </a:xfrm>
          <a:prstGeom prst="rect">
            <a:avLst/>
          </a:prstGeom>
        </p:spPr>
      </p:pic>
      <p:pic>
        <p:nvPicPr>
          <p:cNvPr id="43" name="Image 21" descr="preencoded.png">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7242048" y="5614416"/>
            <a:ext cx="256032" cy="256032"/>
          </a:xfrm>
          <a:prstGeom prst="rect">
            <a:avLst/>
          </a:prstGeom>
        </p:spPr>
      </p:pic>
      <p:pic>
        <p:nvPicPr>
          <p:cNvPr id="44" name="Image 22" descr="preencoded.png">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9528048" y="5614416"/>
            <a:ext cx="256032" cy="256032"/>
          </a:xfrm>
          <a:prstGeom prst="rect">
            <a:avLst/>
          </a:prstGeom>
        </p:spPr>
      </p:pic>
      <p:pic>
        <p:nvPicPr>
          <p:cNvPr id="45" name="Image 23" descr="preencoded.png">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11311128" y="5614416"/>
            <a:ext cx="256032" cy="256032"/>
          </a:xfrm>
          <a:prstGeom prst="rect">
            <a:avLst/>
          </a:prstGeom>
        </p:spPr>
      </p:pic>
      <p:sp>
        <p:nvSpPr>
          <p:cNvPr id="46" name="Text 20"/>
          <p:cNvSpPr/>
          <p:nvPr/>
        </p:nvSpPr>
        <p:spPr>
          <a:xfrm>
            <a:off x="640080" y="6181344"/>
            <a:ext cx="115214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i="1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* SpecGuard reads existing spec formats (Spec Kit, OpenSpec, plain markdown) — it doesn't replace them</a:t>
            </a:r>
            <a:endParaRPr lang="en-US" sz="12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411480"/>
            <a:ext cx="73152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spc="400" kern="0" dirty="0">
                <a:solidFill>
                  <a:srgbClr val="0E948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gap</a:t>
            </a:r>
            <a:endParaRPr lang="en-US" sz="1400" dirty="0"/>
          </a:p>
        </p:txBody>
      </p:sp>
      <p:sp>
        <p:nvSpPr>
          <p:cNvPr id="3" name="Text 1"/>
          <p:cNvSpPr/>
          <p:nvPr/>
        </p:nvSpPr>
        <p:spPr>
          <a:xfrm>
            <a:off x="640080" y="777240"/>
            <a:ext cx="1097280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1E293B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Three things nobody combines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640080" y="1874520"/>
            <a:ext cx="3611880" cy="3291840"/>
          </a:xfrm>
          <a:prstGeom prst="roundRect">
            <a:avLst>
              <a:gd name="adj" fmla="val 3333"/>
            </a:avLst>
          </a:prstGeom>
          <a:solidFill>
            <a:srgbClr val="EAF1FB"/>
          </a:solidFill>
          <a:ln/>
          <a:effectLst>
            <a:outerShdw sx="100000" sy="100000" kx="0" ky="0" algn="bl" rotWithShape="0" blurRad="101600" dist="38100" dir="5400000">
              <a:srgbClr val="1B2A4A">
                <a:alpha val="12000"/>
              </a:srgbClr>
            </a:outerShdw>
          </a:effectLst>
        </p:spPr>
      </p:sp>
      <p:sp>
        <p:nvSpPr>
          <p:cNvPr id="5" name="Shape 3"/>
          <p:cNvSpPr/>
          <p:nvPr/>
        </p:nvSpPr>
        <p:spPr>
          <a:xfrm>
            <a:off x="914400" y="2148840"/>
            <a:ext cx="777240" cy="777240"/>
          </a:xfrm>
          <a:prstGeom prst="ellipse">
            <a:avLst/>
          </a:prstGeom>
          <a:solidFill>
            <a:srgbClr val="FFFFFF"/>
          </a:solidFill>
          <a:ln/>
          <a:effectLst>
            <a:outerShdw sx="100000" sy="100000" kx="0" ky="0" algn="bl" rotWithShape="0" blurRad="101600" dist="38100" dir="5400000">
              <a:srgbClr val="1B2A4A">
                <a:alpha val="12000"/>
              </a:srgbClr>
            </a:outerShdw>
          </a:effectLst>
        </p:spPr>
      </p:sp>
      <p:pic>
        <p:nvPicPr>
          <p:cNvPr id="6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4420" y="2308860"/>
            <a:ext cx="457200" cy="457200"/>
          </a:xfrm>
          <a:prstGeom prst="rect">
            <a:avLst/>
          </a:prstGeom>
        </p:spPr>
      </p:pic>
      <p:sp>
        <p:nvSpPr>
          <p:cNvPr id="7" name="Text 4"/>
          <p:cNvSpPr/>
          <p:nvPr/>
        </p:nvSpPr>
        <p:spPr>
          <a:xfrm>
            <a:off x="914400" y="3108960"/>
            <a:ext cx="306324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1E293B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Identity-bound roles</a:t>
            </a:r>
            <a:endParaRPr lang="en-US" sz="1800" dirty="0"/>
          </a:p>
        </p:txBody>
      </p:sp>
      <p:sp>
        <p:nvSpPr>
          <p:cNvPr id="8" name="Text 5"/>
          <p:cNvSpPr/>
          <p:nvPr/>
        </p:nvSpPr>
        <p:spPr>
          <a:xfrm>
            <a:off x="914400" y="3703320"/>
            <a:ext cx="3063240" cy="1325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15000"/>
              </a:lnSpc>
              <a:buNone/>
            </a:pPr>
            <a:r>
              <a:rPr lang="en-US" sz="14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Per-file, per-section permissions tied to real git/platform identities — not just “require approval from anyone.”</a:t>
            </a:r>
            <a:endParaRPr lang="en-US" sz="1400" dirty="0"/>
          </a:p>
        </p:txBody>
      </p:sp>
      <p:sp>
        <p:nvSpPr>
          <p:cNvPr id="9" name="Shape 6"/>
          <p:cNvSpPr/>
          <p:nvPr/>
        </p:nvSpPr>
        <p:spPr>
          <a:xfrm>
            <a:off x="4526280" y="1874520"/>
            <a:ext cx="3611880" cy="3291840"/>
          </a:xfrm>
          <a:prstGeom prst="roundRect">
            <a:avLst>
              <a:gd name="adj" fmla="val 3333"/>
            </a:avLst>
          </a:prstGeom>
          <a:solidFill>
            <a:srgbClr val="EAF1FB"/>
          </a:solidFill>
          <a:ln/>
          <a:effectLst>
            <a:outerShdw sx="100000" sy="100000" kx="0" ky="0" algn="bl" rotWithShape="0" blurRad="101600" dist="38100" dir="5400000">
              <a:srgbClr val="1B2A4A">
                <a:alpha val="12000"/>
              </a:srgbClr>
            </a:outerShdw>
          </a:effectLst>
        </p:spPr>
      </p:sp>
      <p:sp>
        <p:nvSpPr>
          <p:cNvPr id="10" name="Shape 7"/>
          <p:cNvSpPr/>
          <p:nvPr/>
        </p:nvSpPr>
        <p:spPr>
          <a:xfrm>
            <a:off x="4800600" y="2148840"/>
            <a:ext cx="777240" cy="777240"/>
          </a:xfrm>
          <a:prstGeom prst="ellipse">
            <a:avLst/>
          </a:prstGeom>
          <a:solidFill>
            <a:srgbClr val="FFFFFF"/>
          </a:solidFill>
          <a:ln/>
          <a:effectLst>
            <a:outerShdw sx="100000" sy="100000" kx="0" ky="0" algn="bl" rotWithShape="0" blurRad="101600" dist="38100" dir="5400000">
              <a:srgbClr val="1B2A4A">
                <a:alpha val="12000"/>
              </a:srgbClr>
            </a:outerShdw>
          </a:effectLst>
        </p:spPr>
      </p:sp>
      <p:pic>
        <p:nvPicPr>
          <p:cNvPr id="11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60620" y="2308860"/>
            <a:ext cx="457200" cy="457200"/>
          </a:xfrm>
          <a:prstGeom prst="rect">
            <a:avLst/>
          </a:prstGeom>
        </p:spPr>
      </p:pic>
      <p:sp>
        <p:nvSpPr>
          <p:cNvPr id="12" name="Text 8"/>
          <p:cNvSpPr/>
          <p:nvPr/>
        </p:nvSpPr>
        <p:spPr>
          <a:xfrm>
            <a:off x="4800600" y="3108960"/>
            <a:ext cx="306324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1E293B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Semantic classification</a:t>
            </a:r>
            <a:endParaRPr lang="en-US" sz="1800" dirty="0"/>
          </a:p>
        </p:txBody>
      </p:sp>
      <p:sp>
        <p:nvSpPr>
          <p:cNvPr id="13" name="Text 9"/>
          <p:cNvSpPr/>
          <p:nvPr/>
        </p:nvSpPr>
        <p:spPr>
          <a:xfrm>
            <a:off x="4800600" y="3703320"/>
            <a:ext cx="3063240" cy="1325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15000"/>
              </a:lnSpc>
              <a:buNone/>
            </a:pPr>
            <a:r>
              <a:rPr lang="en-US" sz="14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Every spec edit is judged: is this an addition within scope, or a change to the project's domain and direction?</a:t>
            </a:r>
            <a:endParaRPr lang="en-US" sz="1400" dirty="0"/>
          </a:p>
        </p:txBody>
      </p:sp>
      <p:sp>
        <p:nvSpPr>
          <p:cNvPr id="14" name="Shape 10"/>
          <p:cNvSpPr/>
          <p:nvPr/>
        </p:nvSpPr>
        <p:spPr>
          <a:xfrm>
            <a:off x="8412480" y="1874520"/>
            <a:ext cx="3611880" cy="3291840"/>
          </a:xfrm>
          <a:prstGeom prst="roundRect">
            <a:avLst>
              <a:gd name="adj" fmla="val 3333"/>
            </a:avLst>
          </a:prstGeom>
          <a:solidFill>
            <a:srgbClr val="EAF1FB"/>
          </a:solidFill>
          <a:ln/>
          <a:effectLst>
            <a:outerShdw sx="100000" sy="100000" kx="0" ky="0" algn="bl" rotWithShape="0" blurRad="101600" dist="38100" dir="5400000">
              <a:srgbClr val="1B2A4A">
                <a:alpha val="12000"/>
              </a:srgbClr>
            </a:outerShdw>
          </a:effectLst>
        </p:spPr>
      </p:sp>
      <p:sp>
        <p:nvSpPr>
          <p:cNvPr id="15" name="Shape 11"/>
          <p:cNvSpPr/>
          <p:nvPr/>
        </p:nvSpPr>
        <p:spPr>
          <a:xfrm>
            <a:off x="8686800" y="2148840"/>
            <a:ext cx="777240" cy="777240"/>
          </a:xfrm>
          <a:prstGeom prst="ellipse">
            <a:avLst/>
          </a:prstGeom>
          <a:solidFill>
            <a:srgbClr val="FFFFFF"/>
          </a:solidFill>
          <a:ln/>
          <a:effectLst>
            <a:outerShdw sx="100000" sy="100000" kx="0" ky="0" algn="bl" rotWithShape="0" blurRad="101600" dist="38100" dir="5400000">
              <a:srgbClr val="1B2A4A">
                <a:alpha val="12000"/>
              </a:srgbClr>
            </a:outerShdw>
          </a:effectLst>
        </p:spPr>
      </p:sp>
      <p:pic>
        <p:nvPicPr>
          <p:cNvPr id="16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46820" y="2308860"/>
            <a:ext cx="457200" cy="457200"/>
          </a:xfrm>
          <a:prstGeom prst="rect">
            <a:avLst/>
          </a:prstGeom>
        </p:spPr>
      </p:pic>
      <p:sp>
        <p:nvSpPr>
          <p:cNvPr id="17" name="Text 12"/>
          <p:cNvSpPr/>
          <p:nvPr/>
        </p:nvSpPr>
        <p:spPr>
          <a:xfrm>
            <a:off x="8686800" y="3108960"/>
            <a:ext cx="306324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1E293B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Cross-tool enforcement</a:t>
            </a:r>
            <a:endParaRPr lang="en-US" sz="1800" dirty="0"/>
          </a:p>
        </p:txBody>
      </p:sp>
      <p:sp>
        <p:nvSpPr>
          <p:cNvPr id="18" name="Text 13"/>
          <p:cNvSpPr/>
          <p:nvPr/>
        </p:nvSpPr>
        <p:spPr>
          <a:xfrm>
            <a:off x="8686800" y="3703320"/>
            <a:ext cx="3063240" cy="1325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15000"/>
              </a:lnSpc>
              <a:buNone/>
            </a:pPr>
            <a:r>
              <a:rPr lang="en-US" sz="14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One policy enforced identically across Claude Code, Kilo, Cursor, raw git, and the GitHub/GitLab merge button.</a:t>
            </a:r>
            <a:endParaRPr lang="en-US" sz="1400" dirty="0"/>
          </a:p>
        </p:txBody>
      </p:sp>
      <p:sp>
        <p:nvSpPr>
          <p:cNvPr id="19" name="Text 14"/>
          <p:cNvSpPr/>
          <p:nvPr/>
        </p:nvSpPr>
        <p:spPr>
          <a:xfrm>
            <a:off x="640080" y="5440680"/>
            <a:ext cx="1152144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i="1" dirty="0">
                <a:solidFill>
                  <a:srgbClr val="1E293B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Spec Kit and OpenSpec assume one trustworthy developer on one machine. The moment it's 5 people + 3 agents on one repo, both have no answer.</a:t>
            </a:r>
            <a:endParaRPr lang="en-US" sz="16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16223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411480"/>
            <a:ext cx="73152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spc="400" kern="0" dirty="0">
                <a:solidFill>
                  <a:srgbClr val="0E948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solution</a:t>
            </a:r>
            <a:endParaRPr lang="en-US" sz="1400" dirty="0"/>
          </a:p>
        </p:txBody>
      </p:sp>
      <p:sp>
        <p:nvSpPr>
          <p:cNvPr id="3" name="Text 1"/>
          <p:cNvSpPr/>
          <p:nvPr/>
        </p:nvSpPr>
        <p:spPr>
          <a:xfrm>
            <a:off x="640080" y="777240"/>
            <a:ext cx="1097280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4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Introducing SpecGuard</a:t>
            </a:r>
            <a:endParaRPr lang="en-US" sz="3400" dirty="0"/>
          </a:p>
        </p:txBody>
      </p:sp>
      <p:sp>
        <p:nvSpPr>
          <p:cNvPr id="4" name="Text 2"/>
          <p:cNvSpPr/>
          <p:nvPr/>
        </p:nvSpPr>
        <p:spPr>
          <a:xfrm>
            <a:off x="640080" y="1600200"/>
            <a:ext cx="1078992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15000"/>
              </a:lnSpc>
              <a:buNone/>
            </a:pPr>
            <a:r>
              <a:rPr lang="en-US" sz="1700" i="1" dirty="0">
                <a:solidFill>
                  <a:srgbClr val="DCF4F1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“CODEOWNERS understands file paths. SpecGuard understands what the change means — and who's allowed to mean it.”</a:t>
            </a:r>
            <a:endParaRPr lang="en-US" sz="1700" dirty="0"/>
          </a:p>
        </p:txBody>
      </p:sp>
      <p:sp>
        <p:nvSpPr>
          <p:cNvPr id="5" name="Shape 3"/>
          <p:cNvSpPr/>
          <p:nvPr/>
        </p:nvSpPr>
        <p:spPr>
          <a:xfrm>
            <a:off x="914400" y="4160520"/>
            <a:ext cx="10360152" cy="1417320"/>
          </a:xfrm>
          <a:prstGeom prst="roundRect">
            <a:avLst>
              <a:gd name="adj" fmla="val 7742"/>
            </a:avLst>
          </a:prstGeom>
          <a:solidFill>
            <a:srgbClr val="243355"/>
          </a:solidFill>
          <a:ln/>
        </p:spPr>
      </p:sp>
      <p:sp>
        <p:nvSpPr>
          <p:cNvPr id="6" name="Text 4"/>
          <p:cNvSpPr/>
          <p:nvPr/>
        </p:nvSpPr>
        <p:spPr>
          <a:xfrm>
            <a:off x="1234440" y="4297680"/>
            <a:ext cx="36576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spc="200" kern="0" dirty="0">
                <a:solidFill>
                  <a:srgbClr val="8FA3C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Your existing specs</a:t>
            </a:r>
            <a:endParaRPr lang="en-US" sz="1300" dirty="0"/>
          </a:p>
        </p:txBody>
      </p:sp>
      <p:sp>
        <p:nvSpPr>
          <p:cNvPr id="7" name="Shape 5"/>
          <p:cNvSpPr/>
          <p:nvPr/>
        </p:nvSpPr>
        <p:spPr>
          <a:xfrm>
            <a:off x="1234440" y="4754880"/>
            <a:ext cx="2377440" cy="685800"/>
          </a:xfrm>
          <a:prstGeom prst="roundRect">
            <a:avLst>
              <a:gd name="adj" fmla="val 10667"/>
            </a:avLst>
          </a:prstGeom>
          <a:solidFill>
            <a:srgbClr val="16223E"/>
          </a:solidFill>
          <a:ln/>
        </p:spPr>
      </p:sp>
      <p:sp>
        <p:nvSpPr>
          <p:cNvPr id="8" name="Text 6"/>
          <p:cNvSpPr/>
          <p:nvPr/>
        </p:nvSpPr>
        <p:spPr>
          <a:xfrm>
            <a:off x="1234440" y="4754880"/>
            <a:ext cx="237744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Spec Kit</a:t>
            </a:r>
            <a:endParaRPr lang="en-US" sz="1200" dirty="0"/>
          </a:p>
          <a:p>
            <a:pPr algn="ctr" indent="0" marL="0">
              <a:buNone/>
            </a:pPr>
            <a:r>
              <a:rPr lang="en-US" sz="12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(constitution.md)</a:t>
            </a:r>
            <a:endParaRPr lang="en-US" sz="1200" dirty="0"/>
          </a:p>
        </p:txBody>
      </p:sp>
      <p:sp>
        <p:nvSpPr>
          <p:cNvPr id="9" name="Shape 7"/>
          <p:cNvSpPr/>
          <p:nvPr/>
        </p:nvSpPr>
        <p:spPr>
          <a:xfrm>
            <a:off x="3776472" y="4754880"/>
            <a:ext cx="2377440" cy="685800"/>
          </a:xfrm>
          <a:prstGeom prst="roundRect">
            <a:avLst>
              <a:gd name="adj" fmla="val 10667"/>
            </a:avLst>
          </a:prstGeom>
          <a:solidFill>
            <a:srgbClr val="16223E"/>
          </a:solidFill>
          <a:ln/>
        </p:spPr>
      </p:sp>
      <p:sp>
        <p:nvSpPr>
          <p:cNvPr id="10" name="Text 8"/>
          <p:cNvSpPr/>
          <p:nvPr/>
        </p:nvSpPr>
        <p:spPr>
          <a:xfrm>
            <a:off x="3776472" y="4754880"/>
            <a:ext cx="237744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OpenSpec</a:t>
            </a:r>
            <a:endParaRPr lang="en-US" sz="1200" dirty="0"/>
          </a:p>
          <a:p>
            <a:pPr algn="ctr" indent="0" marL="0">
              <a:buNone/>
            </a:pPr>
            <a:r>
              <a:rPr lang="en-US" sz="12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(specs/ + changes/)</a:t>
            </a:r>
            <a:endParaRPr lang="en-US" sz="1200" dirty="0"/>
          </a:p>
        </p:txBody>
      </p:sp>
      <p:sp>
        <p:nvSpPr>
          <p:cNvPr id="11" name="Shape 9"/>
          <p:cNvSpPr/>
          <p:nvPr/>
        </p:nvSpPr>
        <p:spPr>
          <a:xfrm>
            <a:off x="6318504" y="4754880"/>
            <a:ext cx="2377440" cy="685800"/>
          </a:xfrm>
          <a:prstGeom prst="roundRect">
            <a:avLst>
              <a:gd name="adj" fmla="val 10667"/>
            </a:avLst>
          </a:prstGeom>
          <a:solidFill>
            <a:srgbClr val="16223E"/>
          </a:solidFill>
          <a:ln/>
        </p:spPr>
      </p:sp>
      <p:sp>
        <p:nvSpPr>
          <p:cNvPr id="12" name="Text 10"/>
          <p:cNvSpPr/>
          <p:nvPr/>
        </p:nvSpPr>
        <p:spPr>
          <a:xfrm>
            <a:off x="6318504" y="4754880"/>
            <a:ext cx="237744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CLAUDE.md / AGENTS.md</a:t>
            </a:r>
            <a:endParaRPr lang="en-US" sz="1200" dirty="0"/>
          </a:p>
        </p:txBody>
      </p:sp>
      <p:sp>
        <p:nvSpPr>
          <p:cNvPr id="13" name="Shape 11"/>
          <p:cNvSpPr/>
          <p:nvPr/>
        </p:nvSpPr>
        <p:spPr>
          <a:xfrm>
            <a:off x="8860536" y="4754880"/>
            <a:ext cx="2377440" cy="685800"/>
          </a:xfrm>
          <a:prstGeom prst="roundRect">
            <a:avLst>
              <a:gd name="adj" fmla="val 10667"/>
            </a:avLst>
          </a:prstGeom>
          <a:solidFill>
            <a:srgbClr val="16223E"/>
          </a:solidFill>
          <a:ln/>
        </p:spPr>
      </p:sp>
      <p:sp>
        <p:nvSpPr>
          <p:cNvPr id="14" name="Text 12"/>
          <p:cNvSpPr/>
          <p:nvPr/>
        </p:nvSpPr>
        <p:spPr>
          <a:xfrm>
            <a:off x="8860536" y="4754880"/>
            <a:ext cx="237744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Plain markdown / .kilo</a:t>
            </a:r>
            <a:endParaRPr lang="en-US" sz="1200" dirty="0"/>
          </a:p>
        </p:txBody>
      </p:sp>
      <p:sp>
        <p:nvSpPr>
          <p:cNvPr id="15" name="Shape 13"/>
          <p:cNvSpPr/>
          <p:nvPr/>
        </p:nvSpPr>
        <p:spPr>
          <a:xfrm>
            <a:off x="1463040" y="2331720"/>
            <a:ext cx="9262872" cy="1691640"/>
          </a:xfrm>
          <a:prstGeom prst="roundRect">
            <a:avLst>
              <a:gd name="adj" fmla="val 6486"/>
            </a:avLst>
          </a:prstGeom>
          <a:solidFill>
            <a:srgbClr val="0E9488"/>
          </a:solidFill>
          <a:ln/>
          <a:effectLst>
            <a:outerShdw sx="100000" sy="100000" kx="0" ky="0" algn="bl" rotWithShape="0" blurRad="101600" dist="38100" dir="5400000">
              <a:srgbClr val="1B2A4A">
                <a:alpha val="12000"/>
              </a:srgbClr>
            </a:outerShdw>
          </a:effectLst>
        </p:spPr>
      </p:sp>
      <p:pic>
        <p:nvPicPr>
          <p:cNvPr id="16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28800" y="2606040"/>
            <a:ext cx="548640" cy="548640"/>
          </a:xfrm>
          <a:prstGeom prst="rect">
            <a:avLst/>
          </a:prstGeom>
        </p:spPr>
      </p:pic>
      <p:pic>
        <p:nvPicPr>
          <p:cNvPr id="17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0" y="2606040"/>
            <a:ext cx="548640" cy="548640"/>
          </a:xfrm>
          <a:prstGeom prst="rect">
            <a:avLst/>
          </a:prstGeom>
        </p:spPr>
      </p:pic>
      <p:sp>
        <p:nvSpPr>
          <p:cNvPr id="18" name="Text 14"/>
          <p:cNvSpPr/>
          <p:nvPr/>
        </p:nvSpPr>
        <p:spPr>
          <a:xfrm>
            <a:off x="2606040" y="2542032"/>
            <a:ext cx="73152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9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SpecGuard governance layer</a:t>
            </a:r>
            <a:endParaRPr lang="en-US" sz="1900" dirty="0"/>
          </a:p>
        </p:txBody>
      </p:sp>
      <p:sp>
        <p:nvSpPr>
          <p:cNvPr id="19" name="Text 15"/>
          <p:cNvSpPr/>
          <p:nvPr/>
        </p:nvSpPr>
        <p:spPr>
          <a:xfrm>
            <a:off x="2606040" y="3017520"/>
            <a:ext cx="822960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15000"/>
              </a:lnSpc>
              <a:buNone/>
            </a:pPr>
            <a:r>
              <a:rPr lang="en-US" sz="13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Reads your existing spec files — adds roles, semantic drift detection, approval routing, and merge-time enforcement on top. No new format. No migration.</a:t>
            </a:r>
            <a:endParaRPr lang="en-US" sz="1350" dirty="0"/>
          </a:p>
        </p:txBody>
      </p:sp>
      <p:pic>
        <p:nvPicPr>
          <p:cNvPr id="20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5929884" y="4041648"/>
            <a:ext cx="329184" cy="329184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411480"/>
            <a:ext cx="73152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spc="400" kern="0" dirty="0">
                <a:solidFill>
                  <a:srgbClr val="0E948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How it works</a:t>
            </a:r>
            <a:endParaRPr lang="en-US" sz="1400" dirty="0"/>
          </a:p>
        </p:txBody>
      </p:sp>
      <p:sp>
        <p:nvSpPr>
          <p:cNvPr id="3" name="Text 1"/>
          <p:cNvSpPr/>
          <p:nvPr/>
        </p:nvSpPr>
        <p:spPr>
          <a:xfrm>
            <a:off x="640080" y="777240"/>
            <a:ext cx="1097280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1E293B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Three checkpoints, one verdict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640080" y="1783080"/>
            <a:ext cx="3611880" cy="4206240"/>
          </a:xfrm>
          <a:prstGeom prst="roundRect">
            <a:avLst>
              <a:gd name="adj" fmla="val 3038"/>
            </a:avLst>
          </a:prstGeom>
          <a:solidFill>
            <a:srgbClr val="EAF1FB"/>
          </a:solidFill>
          <a:ln/>
          <a:effectLst>
            <a:outerShdw sx="100000" sy="100000" kx="0" ky="0" algn="bl" rotWithShape="0" blurRad="101600" dist="38100" dir="5400000">
              <a:srgbClr val="1B2A4A">
                <a:alpha val="12000"/>
              </a:srgbClr>
            </a:outerShdw>
          </a:effectLst>
        </p:spPr>
      </p:sp>
      <p:sp>
        <p:nvSpPr>
          <p:cNvPr id="5" name="Shape 3"/>
          <p:cNvSpPr/>
          <p:nvPr/>
        </p:nvSpPr>
        <p:spPr>
          <a:xfrm>
            <a:off x="914400" y="2057400"/>
            <a:ext cx="777240" cy="777240"/>
          </a:xfrm>
          <a:prstGeom prst="ellipse">
            <a:avLst/>
          </a:prstGeom>
          <a:solidFill>
            <a:srgbClr val="FFFFFF"/>
          </a:solidFill>
          <a:ln/>
          <a:effectLst>
            <a:outerShdw sx="100000" sy="100000" kx="0" ky="0" algn="bl" rotWithShape="0" blurRad="101600" dist="38100" dir="5400000">
              <a:srgbClr val="1B2A4A">
                <a:alpha val="12000"/>
              </a:srgbClr>
            </a:outerShdw>
          </a:effectLst>
        </p:spPr>
      </p:sp>
      <p:pic>
        <p:nvPicPr>
          <p:cNvPr id="6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4420" y="2217420"/>
            <a:ext cx="457200" cy="457200"/>
          </a:xfrm>
          <a:prstGeom prst="rect">
            <a:avLst/>
          </a:prstGeom>
        </p:spPr>
      </p:pic>
      <p:sp>
        <p:nvSpPr>
          <p:cNvPr id="7" name="Shape 4"/>
          <p:cNvSpPr/>
          <p:nvPr/>
        </p:nvSpPr>
        <p:spPr>
          <a:xfrm>
            <a:off x="2926080" y="2167128"/>
            <a:ext cx="1051560" cy="36576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/>
        </p:spPr>
      </p:sp>
      <p:sp>
        <p:nvSpPr>
          <p:cNvPr id="8" name="Text 5"/>
          <p:cNvSpPr/>
          <p:nvPr/>
        </p:nvSpPr>
        <p:spPr>
          <a:xfrm>
            <a:off x="2926080" y="2167128"/>
            <a:ext cx="10515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50" b="1" spc="100" kern="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ADVISORY</a:t>
            </a:r>
            <a:endParaRPr lang="en-US" sz="1050" dirty="0"/>
          </a:p>
        </p:txBody>
      </p:sp>
      <p:sp>
        <p:nvSpPr>
          <p:cNvPr id="9" name="Text 6"/>
          <p:cNvSpPr/>
          <p:nvPr/>
        </p:nvSpPr>
        <p:spPr>
          <a:xfrm>
            <a:off x="914400" y="3017520"/>
            <a:ext cx="30632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900" b="1" dirty="0">
                <a:solidFill>
                  <a:srgbClr val="1E293B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Write time</a:t>
            </a:r>
            <a:endParaRPr lang="en-US" sz="1900" dirty="0"/>
          </a:p>
        </p:txBody>
      </p:sp>
      <p:sp>
        <p:nvSpPr>
          <p:cNvPr id="10" name="Text 7"/>
          <p:cNvSpPr/>
          <p:nvPr/>
        </p:nvSpPr>
        <p:spPr>
          <a:xfrm>
            <a:off x="914400" y="3474720"/>
            <a:ext cx="30632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b="1" dirty="0">
                <a:solidFill>
                  <a:srgbClr val="0E948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Inside Claude Code / Kilo (via MCP)</a:t>
            </a:r>
            <a:endParaRPr lang="en-US" sz="1250" dirty="0"/>
          </a:p>
        </p:txBody>
      </p:sp>
      <p:sp>
        <p:nvSpPr>
          <p:cNvPr id="11" name="Text 8"/>
          <p:cNvSpPr/>
          <p:nvPr/>
        </p:nvSpPr>
        <p:spPr>
          <a:xfrm>
            <a:off x="914400" y="3886200"/>
            <a:ext cx="306324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15000"/>
              </a:lnSpc>
              <a:buNone/>
            </a:pPr>
            <a:r>
              <a:rPr lang="en-US" sz="13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agent learns the locked scope and gets redirected before drafting out-of-scope content.</a:t>
            </a:r>
            <a:endParaRPr lang="en-US" sz="1300" dirty="0"/>
          </a:p>
        </p:txBody>
      </p:sp>
      <p:sp>
        <p:nvSpPr>
          <p:cNvPr id="12" name="Shape 9"/>
          <p:cNvSpPr/>
          <p:nvPr/>
        </p:nvSpPr>
        <p:spPr>
          <a:xfrm>
            <a:off x="914400" y="4983480"/>
            <a:ext cx="3063240" cy="868680"/>
          </a:xfrm>
          <a:prstGeom prst="roundRect">
            <a:avLst>
              <a:gd name="adj" fmla="val 8421"/>
            </a:avLst>
          </a:prstGeom>
          <a:solidFill>
            <a:srgbClr val="FFFFFF"/>
          </a:solidFill>
          <a:ln/>
        </p:spPr>
      </p:sp>
      <p:sp>
        <p:nvSpPr>
          <p:cNvPr id="13" name="Text 10"/>
          <p:cNvSpPr/>
          <p:nvPr/>
        </p:nvSpPr>
        <p:spPr>
          <a:xfrm>
            <a:off x="1051560" y="4983480"/>
            <a:ext cx="278892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i="1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“This would change the locked scope — want a change proposal instead?”</a:t>
            </a:r>
            <a:endParaRPr lang="en-US" sz="1150" dirty="0"/>
          </a:p>
        </p:txBody>
      </p:sp>
      <p:sp>
        <p:nvSpPr>
          <p:cNvPr id="14" name="Shape 11"/>
          <p:cNvSpPr/>
          <p:nvPr/>
        </p:nvSpPr>
        <p:spPr>
          <a:xfrm>
            <a:off x="4526280" y="1783080"/>
            <a:ext cx="3611880" cy="4206240"/>
          </a:xfrm>
          <a:prstGeom prst="roundRect">
            <a:avLst>
              <a:gd name="adj" fmla="val 3038"/>
            </a:avLst>
          </a:prstGeom>
          <a:solidFill>
            <a:srgbClr val="EAF1FB"/>
          </a:solidFill>
          <a:ln/>
          <a:effectLst>
            <a:outerShdw sx="100000" sy="100000" kx="0" ky="0" algn="bl" rotWithShape="0" blurRad="101600" dist="38100" dir="5400000">
              <a:srgbClr val="1B2A4A">
                <a:alpha val="12000"/>
              </a:srgbClr>
            </a:outerShdw>
          </a:effectLst>
        </p:spPr>
      </p:sp>
      <p:sp>
        <p:nvSpPr>
          <p:cNvPr id="15" name="Shape 12"/>
          <p:cNvSpPr/>
          <p:nvPr/>
        </p:nvSpPr>
        <p:spPr>
          <a:xfrm>
            <a:off x="4800600" y="2057400"/>
            <a:ext cx="777240" cy="777240"/>
          </a:xfrm>
          <a:prstGeom prst="ellipse">
            <a:avLst/>
          </a:prstGeom>
          <a:solidFill>
            <a:srgbClr val="FFFFFF"/>
          </a:solidFill>
          <a:ln/>
          <a:effectLst>
            <a:outerShdw sx="100000" sy="100000" kx="0" ky="0" algn="bl" rotWithShape="0" blurRad="101600" dist="38100" dir="5400000">
              <a:srgbClr val="1B2A4A">
                <a:alpha val="12000"/>
              </a:srgbClr>
            </a:outerShdw>
          </a:effectLst>
        </p:spPr>
      </p:sp>
      <p:pic>
        <p:nvPicPr>
          <p:cNvPr id="16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60620" y="2217420"/>
            <a:ext cx="457200" cy="457200"/>
          </a:xfrm>
          <a:prstGeom prst="rect">
            <a:avLst/>
          </a:prstGeom>
        </p:spPr>
      </p:pic>
      <p:sp>
        <p:nvSpPr>
          <p:cNvPr id="17" name="Shape 13"/>
          <p:cNvSpPr/>
          <p:nvPr/>
        </p:nvSpPr>
        <p:spPr>
          <a:xfrm>
            <a:off x="6812280" y="2167128"/>
            <a:ext cx="1051560" cy="36576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/>
        </p:spPr>
      </p:sp>
      <p:sp>
        <p:nvSpPr>
          <p:cNvPr id="18" name="Text 14"/>
          <p:cNvSpPr/>
          <p:nvPr/>
        </p:nvSpPr>
        <p:spPr>
          <a:xfrm>
            <a:off x="6812280" y="2167128"/>
            <a:ext cx="10515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50" b="1" spc="100" kern="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ADVISORY</a:t>
            </a:r>
            <a:endParaRPr lang="en-US" sz="1050" dirty="0"/>
          </a:p>
        </p:txBody>
      </p:sp>
      <p:sp>
        <p:nvSpPr>
          <p:cNvPr id="19" name="Text 15"/>
          <p:cNvSpPr/>
          <p:nvPr/>
        </p:nvSpPr>
        <p:spPr>
          <a:xfrm>
            <a:off x="4800600" y="3017520"/>
            <a:ext cx="30632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900" b="1" dirty="0">
                <a:solidFill>
                  <a:srgbClr val="1E293B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Commit time</a:t>
            </a:r>
            <a:endParaRPr lang="en-US" sz="1900" dirty="0"/>
          </a:p>
        </p:txBody>
      </p:sp>
      <p:sp>
        <p:nvSpPr>
          <p:cNvPr id="20" name="Text 16"/>
          <p:cNvSpPr/>
          <p:nvPr/>
        </p:nvSpPr>
        <p:spPr>
          <a:xfrm>
            <a:off x="4800600" y="3474720"/>
            <a:ext cx="30632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b="1" dirty="0">
                <a:solidFill>
                  <a:srgbClr val="0E948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Local git pre-commit hook</a:t>
            </a:r>
            <a:endParaRPr lang="en-US" sz="1250" dirty="0"/>
          </a:p>
        </p:txBody>
      </p:sp>
      <p:sp>
        <p:nvSpPr>
          <p:cNvPr id="21" name="Text 17"/>
          <p:cNvSpPr/>
          <p:nvPr/>
        </p:nvSpPr>
        <p:spPr>
          <a:xfrm>
            <a:off x="4800600" y="3886200"/>
            <a:ext cx="306324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15000"/>
              </a:lnSpc>
              <a:buNone/>
            </a:pPr>
            <a:r>
              <a:rPr lang="en-US" sz="13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Warns the developer what the PR-time verdict will be. Solo devs get a self-approve speed bump.</a:t>
            </a:r>
            <a:endParaRPr lang="en-US" sz="1300" dirty="0"/>
          </a:p>
        </p:txBody>
      </p:sp>
      <p:sp>
        <p:nvSpPr>
          <p:cNvPr id="22" name="Shape 18"/>
          <p:cNvSpPr/>
          <p:nvPr/>
        </p:nvSpPr>
        <p:spPr>
          <a:xfrm>
            <a:off x="4800600" y="4983480"/>
            <a:ext cx="3063240" cy="868680"/>
          </a:xfrm>
          <a:prstGeom prst="roundRect">
            <a:avLst>
              <a:gd name="adj" fmla="val 8421"/>
            </a:avLst>
          </a:prstGeom>
          <a:solidFill>
            <a:srgbClr val="FFFFFF"/>
          </a:solidFill>
          <a:ln/>
        </p:spPr>
      </p:sp>
      <p:sp>
        <p:nvSpPr>
          <p:cNvPr id="23" name="Text 19"/>
          <p:cNvSpPr/>
          <p:nvPr/>
        </p:nvSpPr>
        <p:spPr>
          <a:xfrm>
            <a:off x="4937760" y="4983480"/>
            <a:ext cx="278892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i="1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“SCOPE CHANGE detected — confirm you meant to change direction? [y/N]”</a:t>
            </a:r>
            <a:endParaRPr lang="en-US" sz="1150" dirty="0"/>
          </a:p>
        </p:txBody>
      </p:sp>
      <p:sp>
        <p:nvSpPr>
          <p:cNvPr id="24" name="Shape 20"/>
          <p:cNvSpPr/>
          <p:nvPr/>
        </p:nvSpPr>
        <p:spPr>
          <a:xfrm>
            <a:off x="8412480" y="1783080"/>
            <a:ext cx="3611880" cy="4206240"/>
          </a:xfrm>
          <a:prstGeom prst="roundRect">
            <a:avLst>
              <a:gd name="adj" fmla="val 3038"/>
            </a:avLst>
          </a:prstGeom>
          <a:solidFill>
            <a:srgbClr val="EAF1FB"/>
          </a:solidFill>
          <a:ln/>
          <a:effectLst>
            <a:outerShdw sx="100000" sy="100000" kx="0" ky="0" algn="bl" rotWithShape="0" blurRad="101600" dist="38100" dir="5400000">
              <a:srgbClr val="1B2A4A">
                <a:alpha val="12000"/>
              </a:srgbClr>
            </a:outerShdw>
          </a:effectLst>
        </p:spPr>
      </p:sp>
      <p:sp>
        <p:nvSpPr>
          <p:cNvPr id="25" name="Shape 21"/>
          <p:cNvSpPr/>
          <p:nvPr/>
        </p:nvSpPr>
        <p:spPr>
          <a:xfrm>
            <a:off x="8686800" y="2057400"/>
            <a:ext cx="777240" cy="777240"/>
          </a:xfrm>
          <a:prstGeom prst="ellipse">
            <a:avLst/>
          </a:prstGeom>
          <a:solidFill>
            <a:srgbClr val="FFFFFF"/>
          </a:solidFill>
          <a:ln/>
          <a:effectLst>
            <a:outerShdw sx="100000" sy="100000" kx="0" ky="0" algn="bl" rotWithShape="0" blurRad="101600" dist="38100" dir="5400000">
              <a:srgbClr val="1B2A4A">
                <a:alpha val="12000"/>
              </a:srgbClr>
            </a:outerShdw>
          </a:effectLst>
        </p:spPr>
      </p:sp>
      <p:pic>
        <p:nvPicPr>
          <p:cNvPr id="26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46820" y="2217420"/>
            <a:ext cx="457200" cy="457200"/>
          </a:xfrm>
          <a:prstGeom prst="rect">
            <a:avLst/>
          </a:prstGeom>
        </p:spPr>
      </p:pic>
      <p:sp>
        <p:nvSpPr>
          <p:cNvPr id="27" name="Shape 22"/>
          <p:cNvSpPr/>
          <p:nvPr/>
        </p:nvSpPr>
        <p:spPr>
          <a:xfrm>
            <a:off x="10607040" y="2167128"/>
            <a:ext cx="1143000" cy="365760"/>
          </a:xfrm>
          <a:prstGeom prst="roundRect">
            <a:avLst>
              <a:gd name="adj" fmla="val 50000"/>
            </a:avLst>
          </a:prstGeom>
          <a:solidFill>
            <a:srgbClr val="FBE6E2"/>
          </a:solidFill>
          <a:ln/>
        </p:spPr>
      </p:sp>
      <p:sp>
        <p:nvSpPr>
          <p:cNvPr id="28" name="Text 23"/>
          <p:cNvSpPr/>
          <p:nvPr/>
        </p:nvSpPr>
        <p:spPr>
          <a:xfrm>
            <a:off x="10607040" y="2167128"/>
            <a:ext cx="11430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50" b="1" spc="100" kern="0" dirty="0">
                <a:solidFill>
                  <a:srgbClr val="E15B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ENFORCED</a:t>
            </a:r>
            <a:endParaRPr lang="en-US" sz="1050" dirty="0"/>
          </a:p>
        </p:txBody>
      </p:sp>
      <p:sp>
        <p:nvSpPr>
          <p:cNvPr id="29" name="Text 24"/>
          <p:cNvSpPr/>
          <p:nvPr/>
        </p:nvSpPr>
        <p:spPr>
          <a:xfrm>
            <a:off x="8686800" y="3017520"/>
            <a:ext cx="30632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900" b="1" dirty="0">
                <a:solidFill>
                  <a:srgbClr val="1E293B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Merge time</a:t>
            </a:r>
            <a:endParaRPr lang="en-US" sz="1900" dirty="0"/>
          </a:p>
        </p:txBody>
      </p:sp>
      <p:sp>
        <p:nvSpPr>
          <p:cNvPr id="30" name="Text 25"/>
          <p:cNvSpPr/>
          <p:nvPr/>
        </p:nvSpPr>
        <p:spPr>
          <a:xfrm>
            <a:off x="8686800" y="3474720"/>
            <a:ext cx="30632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b="1" dirty="0">
                <a:solidFill>
                  <a:srgbClr val="0E948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GitHub / GitLab required check</a:t>
            </a:r>
            <a:endParaRPr lang="en-US" sz="1250" dirty="0"/>
          </a:p>
        </p:txBody>
      </p:sp>
      <p:sp>
        <p:nvSpPr>
          <p:cNvPr id="31" name="Text 26"/>
          <p:cNvSpPr/>
          <p:nvPr/>
        </p:nvSpPr>
        <p:spPr>
          <a:xfrm>
            <a:off x="8686800" y="3886200"/>
            <a:ext cx="306324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15000"/>
              </a:lnSpc>
              <a:buNone/>
            </a:pPr>
            <a:r>
              <a:rPr lang="en-US" sz="13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Branch protection blocks the merge button until an authorized role approves. Cannot be bypassed.</a:t>
            </a:r>
            <a:endParaRPr lang="en-US" sz="1300" dirty="0"/>
          </a:p>
        </p:txBody>
      </p:sp>
      <p:sp>
        <p:nvSpPr>
          <p:cNvPr id="32" name="Shape 27"/>
          <p:cNvSpPr/>
          <p:nvPr/>
        </p:nvSpPr>
        <p:spPr>
          <a:xfrm>
            <a:off x="8686800" y="4983480"/>
            <a:ext cx="3063240" cy="868680"/>
          </a:xfrm>
          <a:prstGeom prst="roundRect">
            <a:avLst>
              <a:gd name="adj" fmla="val 8421"/>
            </a:avLst>
          </a:prstGeom>
          <a:solidFill>
            <a:srgbClr val="FFFFFF"/>
          </a:solidFill>
          <a:ln/>
        </p:spPr>
      </p:sp>
      <p:sp>
        <p:nvSpPr>
          <p:cNvPr id="33" name="Text 28"/>
          <p:cNvSpPr/>
          <p:nvPr/>
        </p:nvSpPr>
        <p:spPr>
          <a:xfrm>
            <a:off x="8823960" y="4983480"/>
            <a:ext cx="278892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i="1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“Merge blocked — requires approval from @alice (architect)”</a:t>
            </a:r>
            <a:endParaRPr lang="en-US" sz="1150" dirty="0"/>
          </a:p>
        </p:txBody>
      </p:sp>
      <p:sp>
        <p:nvSpPr>
          <p:cNvPr id="34" name="Text 29"/>
          <p:cNvSpPr/>
          <p:nvPr/>
        </p:nvSpPr>
        <p:spPr>
          <a:xfrm>
            <a:off x="640080" y="6172200"/>
            <a:ext cx="115214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i="1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Local layers catch problems early and explain kindly. The merge-time check is the only layer agents, --no-verify, or a poisoned spec file can't bypass.</a:t>
            </a:r>
            <a:endParaRPr lang="en-US" sz="13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411480"/>
            <a:ext cx="73152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spc="400" kern="0" dirty="0">
                <a:solidFill>
                  <a:srgbClr val="0E948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Core feature</a:t>
            </a:r>
            <a:endParaRPr lang="en-US" sz="1400" dirty="0"/>
          </a:p>
        </p:txBody>
      </p:sp>
      <p:sp>
        <p:nvSpPr>
          <p:cNvPr id="3" name="Text 1"/>
          <p:cNvSpPr/>
          <p:nvPr/>
        </p:nvSpPr>
        <p:spPr>
          <a:xfrm>
            <a:off x="640080" y="777240"/>
            <a:ext cx="1097280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1E293B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Not all changes are equal</a:t>
            </a:r>
            <a:endParaRPr lang="en-US" sz="3000" dirty="0"/>
          </a:p>
        </p:txBody>
      </p:sp>
      <p:sp>
        <p:nvSpPr>
          <p:cNvPr id="4" name="Text 2"/>
          <p:cNvSpPr/>
          <p:nvPr/>
        </p:nvSpPr>
        <p:spPr>
          <a:xfrm>
            <a:off x="640080" y="1554480"/>
            <a:ext cx="109728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 independent classifier reads every diff to a watched spec file against the locked goal — and sorts it into one of two paths.</a:t>
            </a:r>
            <a:endParaRPr lang="en-US" sz="1500" dirty="0"/>
          </a:p>
        </p:txBody>
      </p:sp>
      <p:sp>
        <p:nvSpPr>
          <p:cNvPr id="5" name="Shape 3"/>
          <p:cNvSpPr/>
          <p:nvPr/>
        </p:nvSpPr>
        <p:spPr>
          <a:xfrm>
            <a:off x="640080" y="2240280"/>
            <a:ext cx="5440680" cy="4160520"/>
          </a:xfrm>
          <a:prstGeom prst="roundRect">
            <a:avLst>
              <a:gd name="adj" fmla="val 2637"/>
            </a:avLst>
          </a:prstGeom>
          <a:solidFill>
            <a:srgbClr val="DCF4F1"/>
          </a:solidFill>
          <a:ln/>
          <a:effectLst>
            <a:outerShdw sx="100000" sy="100000" kx="0" ky="0" algn="bl" rotWithShape="0" blurRad="101600" dist="38100" dir="5400000">
              <a:srgbClr val="1B2A4A">
                <a:alpha val="12000"/>
              </a:srgbClr>
            </a:outerShdw>
          </a:effectLst>
        </p:spPr>
      </p:sp>
      <p:pic>
        <p:nvPicPr>
          <p:cNvPr id="6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0120" y="2532888"/>
            <a:ext cx="502920" cy="502920"/>
          </a:xfrm>
          <a:prstGeom prst="rect">
            <a:avLst/>
          </a:prstGeom>
        </p:spPr>
      </p:pic>
      <p:sp>
        <p:nvSpPr>
          <p:cNvPr id="7" name="Text 4"/>
          <p:cNvSpPr/>
          <p:nvPr/>
        </p:nvSpPr>
        <p:spPr>
          <a:xfrm>
            <a:off x="1600200" y="2532888"/>
            <a:ext cx="43434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0B6B62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ADDITIVE — within scope</a:t>
            </a:r>
            <a:endParaRPr lang="en-US" sz="1800" dirty="0"/>
          </a:p>
        </p:txBody>
      </p:sp>
      <p:sp>
        <p:nvSpPr>
          <p:cNvPr id="8" name="Shape 5"/>
          <p:cNvSpPr/>
          <p:nvPr/>
        </p:nvSpPr>
        <p:spPr>
          <a:xfrm>
            <a:off x="960120" y="3200400"/>
            <a:ext cx="4800600" cy="1371600"/>
          </a:xfrm>
          <a:prstGeom prst="roundRect">
            <a:avLst>
              <a:gd name="adj" fmla="val 5333"/>
            </a:avLst>
          </a:prstGeom>
          <a:solidFill>
            <a:srgbClr val="FFFFFF"/>
          </a:solidFill>
          <a:ln/>
        </p:spPr>
      </p:sp>
      <p:sp>
        <p:nvSpPr>
          <p:cNvPr id="9" name="Text 6"/>
          <p:cNvSpPr/>
          <p:nvPr/>
        </p:nvSpPr>
        <p:spPr>
          <a:xfrm>
            <a:off x="1143000" y="3337560"/>
            <a:ext cx="4434840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0000"/>
              </a:lnSpc>
              <a:buNone/>
            </a:pPr>
            <a:r>
              <a:rPr lang="en-US" sz="125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Locked goal: JWT auth with OAuth2 (Google, GitHub login)</a:t>
            </a:r>
            <a:endParaRPr lang="en-US" sz="1250" dirty="0"/>
          </a:p>
          <a:p>
            <a:pPr indent="0" marL="0">
              <a:lnSpc>
                <a:spcPct val="120000"/>
              </a:lnSpc>
              <a:buNone/>
            </a:pPr>
            <a:endParaRPr lang="en-US" sz="1250" dirty="0"/>
          </a:p>
          <a:p>
            <a:pPr indent="0" marL="0">
              <a:lnSpc>
                <a:spcPct val="120000"/>
              </a:lnSpc>
              <a:buNone/>
            </a:pPr>
            <a:r>
              <a:rPr lang="en-US" sz="125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Change: “Added a section documenting the OAuth2 token refresh flow.”</a:t>
            </a:r>
            <a:endParaRPr lang="en-US" sz="1250" dirty="0"/>
          </a:p>
        </p:txBody>
      </p:sp>
      <p:sp>
        <p:nvSpPr>
          <p:cNvPr id="10" name="Text 7"/>
          <p:cNvSpPr/>
          <p:nvPr/>
        </p:nvSpPr>
        <p:spPr>
          <a:xfrm>
            <a:off x="960120" y="4754880"/>
            <a:ext cx="18288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200" kern="0" dirty="0">
                <a:solidFill>
                  <a:srgbClr val="0B6B6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Result</a:t>
            </a:r>
            <a:endParaRPr lang="en-US" sz="1200" dirty="0"/>
          </a:p>
        </p:txBody>
      </p:sp>
      <p:pic>
        <p:nvPicPr>
          <p:cNvPr id="11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0120" y="5184648"/>
            <a:ext cx="219456" cy="219456"/>
          </a:xfrm>
          <a:prstGeom prst="rect">
            <a:avLst/>
          </a:prstGeom>
        </p:spPr>
      </p:pic>
      <p:sp>
        <p:nvSpPr>
          <p:cNvPr id="12" name="Text 8"/>
          <p:cNvSpPr/>
          <p:nvPr/>
        </p:nvSpPr>
        <p:spPr>
          <a:xfrm>
            <a:off x="1280160" y="5166360"/>
            <a:ext cx="44348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5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Auto-passes immediately</a:t>
            </a:r>
            <a:endParaRPr lang="en-US" sz="1350" dirty="0"/>
          </a:p>
        </p:txBody>
      </p:sp>
      <p:pic>
        <p:nvPicPr>
          <p:cNvPr id="13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0120" y="5568696"/>
            <a:ext cx="219456" cy="219456"/>
          </a:xfrm>
          <a:prstGeom prst="rect">
            <a:avLst/>
          </a:prstGeom>
        </p:spPr>
      </p:pic>
      <p:sp>
        <p:nvSpPr>
          <p:cNvPr id="14" name="Text 9"/>
          <p:cNvSpPr/>
          <p:nvPr/>
        </p:nvSpPr>
        <p:spPr>
          <a:xfrm>
            <a:off x="1280160" y="5550408"/>
            <a:ext cx="44348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5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Quiet entry in the audit log</a:t>
            </a:r>
            <a:endParaRPr lang="en-US" sz="1350" dirty="0"/>
          </a:p>
        </p:txBody>
      </p:sp>
      <p:pic>
        <p:nvPicPr>
          <p:cNvPr id="15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0120" y="5952744"/>
            <a:ext cx="219456" cy="219456"/>
          </a:xfrm>
          <a:prstGeom prst="rect">
            <a:avLst/>
          </a:prstGeom>
        </p:spPr>
      </p:pic>
      <p:sp>
        <p:nvSpPr>
          <p:cNvPr id="16" name="Text 10"/>
          <p:cNvSpPr/>
          <p:nvPr/>
        </p:nvSpPr>
        <p:spPr>
          <a:xfrm>
            <a:off x="1280160" y="5934456"/>
            <a:ext cx="44348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5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 approval needed, no friction</a:t>
            </a:r>
            <a:endParaRPr lang="en-US" sz="1350" dirty="0"/>
          </a:p>
        </p:txBody>
      </p:sp>
      <p:sp>
        <p:nvSpPr>
          <p:cNvPr id="17" name="Shape 11"/>
          <p:cNvSpPr/>
          <p:nvPr/>
        </p:nvSpPr>
        <p:spPr>
          <a:xfrm>
            <a:off x="6355080" y="2240280"/>
            <a:ext cx="5440680" cy="4160520"/>
          </a:xfrm>
          <a:prstGeom prst="roundRect">
            <a:avLst>
              <a:gd name="adj" fmla="val 2637"/>
            </a:avLst>
          </a:prstGeom>
          <a:solidFill>
            <a:srgbClr val="FBE6E2"/>
          </a:solidFill>
          <a:ln/>
          <a:effectLst>
            <a:outerShdw sx="100000" sy="100000" kx="0" ky="0" algn="bl" rotWithShape="0" blurRad="101600" dist="38100" dir="5400000">
              <a:srgbClr val="1B2A4A">
                <a:alpha val="12000"/>
              </a:srgbClr>
            </a:outerShdw>
          </a:effectLst>
        </p:spPr>
      </p:sp>
      <p:pic>
        <p:nvPicPr>
          <p:cNvPr id="18" name="Image 4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75120" y="2532888"/>
            <a:ext cx="502920" cy="502920"/>
          </a:xfrm>
          <a:prstGeom prst="rect">
            <a:avLst/>
          </a:prstGeom>
        </p:spPr>
      </p:pic>
      <p:sp>
        <p:nvSpPr>
          <p:cNvPr id="19" name="Text 12"/>
          <p:cNvSpPr/>
          <p:nvPr/>
        </p:nvSpPr>
        <p:spPr>
          <a:xfrm>
            <a:off x="7315200" y="2532888"/>
            <a:ext cx="43434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9A2E1E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SCOPE CHANGE — domain shift</a:t>
            </a:r>
            <a:endParaRPr lang="en-US" sz="1800" dirty="0"/>
          </a:p>
        </p:txBody>
      </p:sp>
      <p:sp>
        <p:nvSpPr>
          <p:cNvPr id="20" name="Shape 13"/>
          <p:cNvSpPr/>
          <p:nvPr/>
        </p:nvSpPr>
        <p:spPr>
          <a:xfrm>
            <a:off x="6675120" y="3200400"/>
            <a:ext cx="4800600" cy="1371600"/>
          </a:xfrm>
          <a:prstGeom prst="roundRect">
            <a:avLst>
              <a:gd name="adj" fmla="val 5333"/>
            </a:avLst>
          </a:prstGeom>
          <a:solidFill>
            <a:srgbClr val="FFFFFF"/>
          </a:solidFill>
          <a:ln/>
        </p:spPr>
      </p:sp>
      <p:sp>
        <p:nvSpPr>
          <p:cNvPr id="21" name="Text 14"/>
          <p:cNvSpPr/>
          <p:nvPr/>
        </p:nvSpPr>
        <p:spPr>
          <a:xfrm>
            <a:off x="6858000" y="3337560"/>
            <a:ext cx="4434840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0000"/>
              </a:lnSpc>
              <a:buNone/>
            </a:pPr>
            <a:r>
              <a:rPr lang="en-US" sz="125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Locked goal: JWT auth with OAuth2 (Google, GitHub login)</a:t>
            </a:r>
            <a:endParaRPr lang="en-US" sz="1250" dirty="0"/>
          </a:p>
          <a:p>
            <a:pPr indent="0" marL="0">
              <a:lnSpc>
                <a:spcPct val="120000"/>
              </a:lnSpc>
              <a:buNone/>
            </a:pPr>
            <a:endParaRPr lang="en-US" sz="1250" dirty="0"/>
          </a:p>
          <a:p>
            <a:pPr indent="0" marL="0">
              <a:lnSpc>
                <a:spcPct val="120000"/>
              </a:lnSpc>
              <a:buNone/>
            </a:pPr>
            <a:r>
              <a:rPr lang="en-US" sz="125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Change: “Added a section for SAML SSO via Active Directory.” — explicitly listed as out-of-scope.</a:t>
            </a:r>
            <a:endParaRPr lang="en-US" sz="1250" dirty="0"/>
          </a:p>
        </p:txBody>
      </p:sp>
      <p:sp>
        <p:nvSpPr>
          <p:cNvPr id="22" name="Text 15"/>
          <p:cNvSpPr/>
          <p:nvPr/>
        </p:nvSpPr>
        <p:spPr>
          <a:xfrm>
            <a:off x="6675120" y="4754880"/>
            <a:ext cx="18288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200" kern="0" dirty="0">
                <a:solidFill>
                  <a:srgbClr val="9A2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Result</a:t>
            </a:r>
            <a:endParaRPr lang="en-US" sz="1200" dirty="0"/>
          </a:p>
        </p:txBody>
      </p:sp>
      <p:pic>
        <p:nvPicPr>
          <p:cNvPr id="23" name="Image 5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75120" y="5184648"/>
            <a:ext cx="219456" cy="219456"/>
          </a:xfrm>
          <a:prstGeom prst="rect">
            <a:avLst/>
          </a:prstGeom>
        </p:spPr>
      </p:pic>
      <p:sp>
        <p:nvSpPr>
          <p:cNvPr id="24" name="Text 16"/>
          <p:cNvSpPr/>
          <p:nvPr/>
        </p:nvSpPr>
        <p:spPr>
          <a:xfrm>
            <a:off x="6995160" y="5166360"/>
            <a:ext cx="44348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5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Routed for approval (role-based)</a:t>
            </a:r>
            <a:endParaRPr lang="en-US" sz="1350" dirty="0"/>
          </a:p>
        </p:txBody>
      </p:sp>
      <p:pic>
        <p:nvPicPr>
          <p:cNvPr id="25" name="Image 6" descr="preencoded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75120" y="5568696"/>
            <a:ext cx="219456" cy="219456"/>
          </a:xfrm>
          <a:prstGeom prst="rect">
            <a:avLst/>
          </a:prstGeom>
        </p:spPr>
      </p:pic>
      <p:sp>
        <p:nvSpPr>
          <p:cNvPr id="26" name="Text 17"/>
          <p:cNvSpPr/>
          <p:nvPr/>
        </p:nvSpPr>
        <p:spPr>
          <a:xfrm>
            <a:off x="6995160" y="5550408"/>
            <a:ext cx="44348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5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 shows exactly what &amp; why</a:t>
            </a:r>
            <a:endParaRPr lang="en-US" sz="1350" dirty="0"/>
          </a:p>
        </p:txBody>
      </p:sp>
      <p:pic>
        <p:nvPicPr>
          <p:cNvPr id="27" name="Image 7" descr="preencoded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675120" y="5952744"/>
            <a:ext cx="219456" cy="219456"/>
          </a:xfrm>
          <a:prstGeom prst="rect">
            <a:avLst/>
          </a:prstGeom>
        </p:spPr>
      </p:pic>
      <p:sp>
        <p:nvSpPr>
          <p:cNvPr id="28" name="Text 18"/>
          <p:cNvSpPr/>
          <p:nvPr/>
        </p:nvSpPr>
        <p:spPr>
          <a:xfrm>
            <a:off x="6995160" y="5934456"/>
            <a:ext cx="44348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5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Merge blocked until resolved</a:t>
            </a:r>
            <a:endParaRPr lang="en-US" sz="135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411480"/>
            <a:ext cx="73152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spc="400" kern="0" dirty="0">
                <a:solidFill>
                  <a:srgbClr val="0E948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Core feature</a:t>
            </a:r>
            <a:endParaRPr lang="en-US" sz="1400" dirty="0"/>
          </a:p>
        </p:txBody>
      </p:sp>
      <p:sp>
        <p:nvSpPr>
          <p:cNvPr id="3" name="Text 1"/>
          <p:cNvSpPr/>
          <p:nvPr/>
        </p:nvSpPr>
        <p:spPr>
          <a:xfrm>
            <a:off x="640080" y="777240"/>
            <a:ext cx="1133856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700" b="1" dirty="0">
                <a:solidFill>
                  <a:srgbClr val="1E293B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Roles tied to real identities, approvals where you already work</a:t>
            </a:r>
            <a:endParaRPr lang="en-US" sz="2700" dirty="0"/>
          </a:p>
        </p:txBody>
      </p:sp>
      <p:sp>
        <p:nvSpPr>
          <p:cNvPr id="4" name="Shape 2"/>
          <p:cNvSpPr/>
          <p:nvPr/>
        </p:nvSpPr>
        <p:spPr>
          <a:xfrm>
            <a:off x="640080" y="1828800"/>
            <a:ext cx="5303520" cy="4526280"/>
          </a:xfrm>
          <a:prstGeom prst="roundRect">
            <a:avLst>
              <a:gd name="adj" fmla="val 2020"/>
            </a:avLst>
          </a:prstGeom>
          <a:solidFill>
            <a:srgbClr val="16223E"/>
          </a:solidFill>
          <a:ln/>
          <a:effectLst>
            <a:outerShdw sx="100000" sy="100000" kx="0" ky="0" algn="bl" rotWithShape="0" blurRad="101600" dist="38100" dir="5400000">
              <a:srgbClr val="1B2A4A">
                <a:alpha val="12000"/>
              </a:srgbClr>
            </a:outerShdw>
          </a:effectLst>
        </p:spPr>
      </p:sp>
      <p:sp>
        <p:nvSpPr>
          <p:cNvPr id="5" name="Text 3"/>
          <p:cNvSpPr/>
          <p:nvPr/>
        </p:nvSpPr>
        <p:spPr>
          <a:xfrm>
            <a:off x="914400" y="2011680"/>
            <a:ext cx="47548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8FA3C7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● ● ●  .specguard/roles.yml</a:t>
            </a:r>
            <a:endParaRPr lang="en-US" sz="1200" dirty="0"/>
          </a:p>
        </p:txBody>
      </p:sp>
      <p:sp>
        <p:nvSpPr>
          <p:cNvPr id="6" name="Text 4"/>
          <p:cNvSpPr/>
          <p:nvPr/>
        </p:nvSpPr>
        <p:spPr>
          <a:xfrm>
            <a:off x="914400" y="2487168"/>
            <a:ext cx="47548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8FA3C7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roles:</a:t>
            </a:r>
            <a:endParaRPr lang="en-US" sz="1200" dirty="0"/>
          </a:p>
        </p:txBody>
      </p:sp>
      <p:sp>
        <p:nvSpPr>
          <p:cNvPr id="7" name="Text 5"/>
          <p:cNvSpPr/>
          <p:nvPr/>
        </p:nvSpPr>
        <p:spPr>
          <a:xfrm>
            <a:off x="914400" y="2747772"/>
            <a:ext cx="47548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FFFFFF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  architect: [alice@corp.com]</a:t>
            </a:r>
            <a:endParaRPr lang="en-US" sz="1200" dirty="0"/>
          </a:p>
        </p:txBody>
      </p:sp>
      <p:sp>
        <p:nvSpPr>
          <p:cNvPr id="8" name="Text 6"/>
          <p:cNvSpPr/>
          <p:nvPr/>
        </p:nvSpPr>
        <p:spPr>
          <a:xfrm>
            <a:off x="914400" y="3008376"/>
            <a:ext cx="47548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FFFFFF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  maintainers: [bob, charlie]</a:t>
            </a:r>
            <a:endParaRPr lang="en-US" sz="1200" dirty="0"/>
          </a:p>
        </p:txBody>
      </p:sp>
      <p:sp>
        <p:nvSpPr>
          <p:cNvPr id="9" name="Text 7"/>
          <p:cNvSpPr/>
          <p:nvPr/>
        </p:nvSpPr>
        <p:spPr>
          <a:xfrm>
            <a:off x="914400" y="3268980"/>
            <a:ext cx="47548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FFFFFF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  agents: [claude-bot, kilo-bot]</a:t>
            </a:r>
            <a:endParaRPr lang="en-US" sz="1200" dirty="0"/>
          </a:p>
        </p:txBody>
      </p:sp>
      <p:sp>
        <p:nvSpPr>
          <p:cNvPr id="10" name="Text 8"/>
          <p:cNvSpPr/>
          <p:nvPr/>
        </p:nvSpPr>
        <p:spPr>
          <a:xfrm>
            <a:off x="914400" y="3529584"/>
            <a:ext cx="47548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endParaRPr lang="en-US" sz="1200" dirty="0"/>
          </a:p>
        </p:txBody>
      </p:sp>
      <p:sp>
        <p:nvSpPr>
          <p:cNvPr id="11" name="Text 9"/>
          <p:cNvSpPr/>
          <p:nvPr/>
        </p:nvSpPr>
        <p:spPr>
          <a:xfrm>
            <a:off x="914400" y="3790188"/>
            <a:ext cx="47548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8FA3C7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rules:</a:t>
            </a:r>
            <a:endParaRPr lang="en-US" sz="1200" dirty="0"/>
          </a:p>
        </p:txBody>
      </p:sp>
      <p:sp>
        <p:nvSpPr>
          <p:cNvPr id="12" name="Text 10"/>
          <p:cNvSpPr/>
          <p:nvPr/>
        </p:nvSpPr>
        <p:spPr>
          <a:xfrm>
            <a:off x="914400" y="4050792"/>
            <a:ext cx="47548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DCF4F1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  constitution.md:</a:t>
            </a:r>
            <a:endParaRPr lang="en-US" sz="1200" dirty="0"/>
          </a:p>
        </p:txBody>
      </p:sp>
      <p:sp>
        <p:nvSpPr>
          <p:cNvPr id="13" name="Text 11"/>
          <p:cNvSpPr/>
          <p:nvPr/>
        </p:nvSpPr>
        <p:spPr>
          <a:xfrm>
            <a:off x="914400" y="4311396"/>
            <a:ext cx="47548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FFFFFF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    edit: architect</a:t>
            </a:r>
            <a:endParaRPr lang="en-US" sz="1200" dirty="0"/>
          </a:p>
        </p:txBody>
      </p:sp>
      <p:sp>
        <p:nvSpPr>
          <p:cNvPr id="14" name="Text 12"/>
          <p:cNvSpPr/>
          <p:nvPr/>
        </p:nvSpPr>
        <p:spPr>
          <a:xfrm>
            <a:off x="914400" y="4572000"/>
            <a:ext cx="47548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DCF4F1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  openspec/specs/**:</a:t>
            </a:r>
            <a:endParaRPr lang="en-US" sz="1200" dirty="0"/>
          </a:p>
        </p:txBody>
      </p:sp>
      <p:sp>
        <p:nvSpPr>
          <p:cNvPr id="15" name="Text 13"/>
          <p:cNvSpPr/>
          <p:nvPr/>
        </p:nvSpPr>
        <p:spPr>
          <a:xfrm>
            <a:off x="914400" y="4832604"/>
            <a:ext cx="47548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FFFFFF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    additive: maintainers</a:t>
            </a:r>
            <a:endParaRPr lang="en-US" sz="1200" dirty="0"/>
          </a:p>
        </p:txBody>
      </p:sp>
      <p:sp>
        <p:nvSpPr>
          <p:cNvPr id="16" name="Text 14"/>
          <p:cNvSpPr/>
          <p:nvPr/>
        </p:nvSpPr>
        <p:spPr>
          <a:xfrm>
            <a:off x="914400" y="5093208"/>
            <a:ext cx="47548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FFFFFF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    scope_change:</a:t>
            </a:r>
            <a:endParaRPr lang="en-US" sz="1200" dirty="0"/>
          </a:p>
        </p:txBody>
      </p:sp>
      <p:sp>
        <p:nvSpPr>
          <p:cNvPr id="17" name="Text 15"/>
          <p:cNvSpPr/>
          <p:nvPr/>
        </p:nvSpPr>
        <p:spPr>
          <a:xfrm>
            <a:off x="914400" y="5353812"/>
            <a:ext cx="47548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FFFFFF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      approve: architect</a:t>
            </a:r>
            <a:endParaRPr lang="en-US" sz="1200" dirty="0"/>
          </a:p>
        </p:txBody>
      </p:sp>
      <p:sp>
        <p:nvSpPr>
          <p:cNvPr id="18" name="Text 16"/>
          <p:cNvSpPr/>
          <p:nvPr/>
        </p:nvSpPr>
        <p:spPr>
          <a:xfrm>
            <a:off x="914400" y="5614416"/>
            <a:ext cx="47548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DCF4F1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  CLAUDE.md:</a:t>
            </a:r>
            <a:endParaRPr lang="en-US" sz="1200" dirty="0"/>
          </a:p>
        </p:txBody>
      </p:sp>
      <p:sp>
        <p:nvSpPr>
          <p:cNvPr id="19" name="Text 17"/>
          <p:cNvSpPr/>
          <p:nvPr/>
        </p:nvSpPr>
        <p:spPr>
          <a:xfrm>
            <a:off x="914400" y="5875020"/>
            <a:ext cx="47548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F2C1B6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    agents: propose_only</a:t>
            </a:r>
            <a:endParaRPr lang="en-US" sz="1200" dirty="0"/>
          </a:p>
        </p:txBody>
      </p:sp>
      <p:sp>
        <p:nvSpPr>
          <p:cNvPr id="20" name="Shape 18"/>
          <p:cNvSpPr/>
          <p:nvPr/>
        </p:nvSpPr>
        <p:spPr>
          <a:xfrm>
            <a:off x="6263640" y="1828800"/>
            <a:ext cx="5285232" cy="4526280"/>
          </a:xfrm>
          <a:prstGeom prst="roundRect">
            <a:avLst>
              <a:gd name="adj" fmla="val 2020"/>
            </a:avLst>
          </a:prstGeom>
          <a:solidFill>
            <a:srgbClr val="EAF1FB"/>
          </a:solidFill>
          <a:ln/>
          <a:effectLst>
            <a:outerShdw sx="100000" sy="100000" kx="0" ky="0" algn="bl" rotWithShape="0" blurRad="101600" dist="38100" dir="5400000">
              <a:srgbClr val="1B2A4A">
                <a:alpha val="12000"/>
              </a:srgbClr>
            </a:outerShdw>
          </a:effectLst>
        </p:spPr>
      </p:sp>
      <p:sp>
        <p:nvSpPr>
          <p:cNvPr id="21" name="Text 19"/>
          <p:cNvSpPr/>
          <p:nvPr/>
        </p:nvSpPr>
        <p:spPr>
          <a:xfrm>
            <a:off x="6537960" y="2029968"/>
            <a:ext cx="4736592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50" b="1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Pull request #214 — Add enterprise auth notes</a:t>
            </a:r>
            <a:endParaRPr lang="en-US" sz="1350" dirty="0"/>
          </a:p>
        </p:txBody>
      </p:sp>
      <p:sp>
        <p:nvSpPr>
          <p:cNvPr id="22" name="Shape 20"/>
          <p:cNvSpPr/>
          <p:nvPr/>
        </p:nvSpPr>
        <p:spPr>
          <a:xfrm>
            <a:off x="6537960" y="2560320"/>
            <a:ext cx="4736592" cy="2331720"/>
          </a:xfrm>
          <a:prstGeom prst="roundRect">
            <a:avLst>
              <a:gd name="adj" fmla="val 3137"/>
            </a:avLst>
          </a:prstGeom>
          <a:solidFill>
            <a:srgbClr val="FFFFFF"/>
          </a:solidFill>
          <a:ln/>
        </p:spPr>
      </p:sp>
      <p:pic>
        <p:nvPicPr>
          <p:cNvPr id="2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20840" y="2743200"/>
            <a:ext cx="292608" cy="292608"/>
          </a:xfrm>
          <a:prstGeom prst="rect">
            <a:avLst/>
          </a:prstGeom>
        </p:spPr>
      </p:pic>
      <p:sp>
        <p:nvSpPr>
          <p:cNvPr id="24" name="Text 21"/>
          <p:cNvSpPr/>
          <p:nvPr/>
        </p:nvSpPr>
        <p:spPr>
          <a:xfrm>
            <a:off x="7132320" y="2743200"/>
            <a:ext cx="4096512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9A2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specguard — changes requested</a:t>
            </a:r>
            <a:endParaRPr lang="en-US" sz="1400" dirty="0"/>
          </a:p>
        </p:txBody>
      </p:sp>
      <p:sp>
        <p:nvSpPr>
          <p:cNvPr id="25" name="Text 22"/>
          <p:cNvSpPr/>
          <p:nvPr/>
        </p:nvSpPr>
        <p:spPr>
          <a:xfrm>
            <a:off x="6766560" y="3154680"/>
            <a:ext cx="4416552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openspec/specs/auth/spec.md</a:t>
            </a:r>
            <a:endParaRPr lang="en-US" sz="1200" dirty="0"/>
          </a:p>
        </p:txBody>
      </p:sp>
      <p:sp>
        <p:nvSpPr>
          <p:cNvPr id="26" name="Text 23"/>
          <p:cNvSpPr/>
          <p:nvPr/>
        </p:nvSpPr>
        <p:spPr>
          <a:xfrm>
            <a:off x="6766560" y="3429000"/>
            <a:ext cx="4416552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Classification: SCOPE CHANGE (91% confidence)</a:t>
            </a:r>
            <a:endParaRPr lang="en-US" sz="1200" dirty="0"/>
          </a:p>
        </p:txBody>
      </p:sp>
      <p:sp>
        <p:nvSpPr>
          <p:cNvPr id="27" name="Text 24"/>
          <p:cNvSpPr/>
          <p:nvPr/>
        </p:nvSpPr>
        <p:spPr>
          <a:xfrm>
            <a:off x="6766560" y="3703320"/>
            <a:ext cx="4416552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Added: “SAML SSO via Active Directory”</a:t>
            </a:r>
            <a:endParaRPr lang="en-US" sz="1200" dirty="0"/>
          </a:p>
        </p:txBody>
      </p:sp>
      <p:sp>
        <p:nvSpPr>
          <p:cNvPr id="28" name="Text 25"/>
          <p:cNvSpPr/>
          <p:nvPr/>
        </p:nvSpPr>
        <p:spPr>
          <a:xfrm>
            <a:off x="6766560" y="3977640"/>
            <a:ext cx="4416552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Locked scope marks this out-of-scope</a:t>
            </a:r>
            <a:endParaRPr lang="en-US" sz="1200" dirty="0"/>
          </a:p>
        </p:txBody>
      </p:sp>
      <p:sp>
        <p:nvSpPr>
          <p:cNvPr id="29" name="Text 26"/>
          <p:cNvSpPr/>
          <p:nvPr/>
        </p:nvSpPr>
        <p:spPr>
          <a:xfrm>
            <a:off x="6766560" y="4251960"/>
            <a:ext cx="4416552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endParaRPr lang="en-US" sz="1200" dirty="0"/>
          </a:p>
        </p:txBody>
      </p:sp>
      <p:sp>
        <p:nvSpPr>
          <p:cNvPr id="30" name="Text 27"/>
          <p:cNvSpPr/>
          <p:nvPr/>
        </p:nvSpPr>
        <p:spPr>
          <a:xfrm>
            <a:off x="6766560" y="4526280"/>
            <a:ext cx="4416552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9A2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Requires approval from: @alice (architect)</a:t>
            </a:r>
            <a:endParaRPr lang="en-US" sz="1200" dirty="0"/>
          </a:p>
        </p:txBody>
      </p:sp>
      <p:sp>
        <p:nvSpPr>
          <p:cNvPr id="31" name="Text 28"/>
          <p:cNvSpPr/>
          <p:nvPr/>
        </p:nvSpPr>
        <p:spPr>
          <a:xfrm>
            <a:off x="6537960" y="5074920"/>
            <a:ext cx="4736592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b="1" dirty="0">
                <a:solidFill>
                  <a:srgbClr val="E15B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Merge blocked — 1 required check failing</a:t>
            </a:r>
            <a:endParaRPr lang="en-US" sz="1250" dirty="0"/>
          </a:p>
        </p:txBody>
      </p:sp>
      <p:sp>
        <p:nvSpPr>
          <p:cNvPr id="32" name="Text 29"/>
          <p:cNvSpPr/>
          <p:nvPr/>
        </p:nvSpPr>
        <p:spPr>
          <a:xfrm>
            <a:off x="6537960" y="5532120"/>
            <a:ext cx="4736592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100" kern="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Three equivalent ways to approve:</a:t>
            </a:r>
            <a:endParaRPr lang="en-US" sz="1200" dirty="0"/>
          </a:p>
        </p:txBody>
      </p:sp>
      <p:sp>
        <p:nvSpPr>
          <p:cNvPr id="33" name="Shape 30"/>
          <p:cNvSpPr/>
          <p:nvPr/>
        </p:nvSpPr>
        <p:spPr>
          <a:xfrm>
            <a:off x="6537960" y="5852160"/>
            <a:ext cx="1691640" cy="411480"/>
          </a:xfrm>
          <a:prstGeom prst="roundRect">
            <a:avLst>
              <a:gd name="adj" fmla="val 13333"/>
            </a:avLst>
          </a:prstGeom>
          <a:solidFill>
            <a:srgbClr val="DCF4F1"/>
          </a:solidFill>
          <a:ln/>
        </p:spPr>
      </p:sp>
      <p:sp>
        <p:nvSpPr>
          <p:cNvPr id="34" name="Text 31"/>
          <p:cNvSpPr/>
          <p:nvPr/>
        </p:nvSpPr>
        <p:spPr>
          <a:xfrm>
            <a:off x="6583680" y="5852160"/>
            <a:ext cx="16002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50" dirty="0">
                <a:solidFill>
                  <a:srgbClr val="0B6B6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Native PR review (click Approve)</a:t>
            </a:r>
            <a:endParaRPr lang="en-US" sz="950" dirty="0"/>
          </a:p>
        </p:txBody>
      </p:sp>
      <p:sp>
        <p:nvSpPr>
          <p:cNvPr id="35" name="Shape 32"/>
          <p:cNvSpPr/>
          <p:nvPr/>
        </p:nvSpPr>
        <p:spPr>
          <a:xfrm>
            <a:off x="8321040" y="5852160"/>
            <a:ext cx="1691640" cy="411480"/>
          </a:xfrm>
          <a:prstGeom prst="roundRect">
            <a:avLst>
              <a:gd name="adj" fmla="val 13333"/>
            </a:avLst>
          </a:prstGeom>
          <a:solidFill>
            <a:srgbClr val="DCF4F1"/>
          </a:solidFill>
          <a:ln/>
        </p:spPr>
      </p:sp>
      <p:sp>
        <p:nvSpPr>
          <p:cNvPr id="36" name="Text 33"/>
          <p:cNvSpPr/>
          <p:nvPr/>
        </p:nvSpPr>
        <p:spPr>
          <a:xfrm>
            <a:off x="8366760" y="5852160"/>
            <a:ext cx="16002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50" dirty="0">
                <a:solidFill>
                  <a:srgbClr val="0B6B6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Comment: /specguard approve</a:t>
            </a:r>
            <a:endParaRPr lang="en-US" sz="950" dirty="0"/>
          </a:p>
        </p:txBody>
      </p:sp>
      <p:sp>
        <p:nvSpPr>
          <p:cNvPr id="37" name="Shape 34"/>
          <p:cNvSpPr/>
          <p:nvPr/>
        </p:nvSpPr>
        <p:spPr>
          <a:xfrm>
            <a:off x="10104120" y="5852160"/>
            <a:ext cx="1691640" cy="411480"/>
          </a:xfrm>
          <a:prstGeom prst="roundRect">
            <a:avLst>
              <a:gd name="adj" fmla="val 13333"/>
            </a:avLst>
          </a:prstGeom>
          <a:solidFill>
            <a:srgbClr val="DCF4F1"/>
          </a:solidFill>
          <a:ln/>
        </p:spPr>
      </p:sp>
      <p:sp>
        <p:nvSpPr>
          <p:cNvPr id="38" name="Text 35"/>
          <p:cNvSpPr/>
          <p:nvPr/>
        </p:nvSpPr>
        <p:spPr>
          <a:xfrm>
            <a:off x="10149840" y="5852160"/>
            <a:ext cx="16002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50" dirty="0">
                <a:solidFill>
                  <a:srgbClr val="0B6B6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CLI: specguard approve 214</a:t>
            </a:r>
            <a:endParaRPr lang="en-US" sz="95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6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SpecGuard — Governance for AI-Driven Specs</dc:title>
  <dc:subject>PptxGenJS Presentation</dc:subject>
  <dc:creator>SpecGuard</dc:creator>
  <cp:lastModifiedBy>SpecGuard</cp:lastModifiedBy>
  <cp:revision>1</cp:revision>
  <dcterms:created xsi:type="dcterms:W3CDTF">2026-06-10T20:20:19Z</dcterms:created>
  <dcterms:modified xsi:type="dcterms:W3CDTF">2026-06-10T20:20:19Z</dcterms:modified>
</cp:coreProperties>
</file>