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charts/_rels/chart1.xml.rels><?xml version="1.0" encoding="UTF-8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Silent corruption %</c:v>
                </c:pt>
              </c:strCache>
            </c:strRef>
          </c:tx>
          <c:spPr>
            <a:solidFill>
              <a:srgbClr val="1F6FE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Heuristic (54)</c:v>
                  </c:pt>
                  <c:pt idx="1">
                    <c:v>Heuristic (1,032)</c:v>
                  </c:pt>
                  <c:pt idx="2">
                    <c:v>Vault Claude (54)</c:v>
                  </c:pt>
                  <c:pt idx="3">
                    <c:v>Vault Claude (1,032 probe)</c:v>
                  </c:pt>
                  <c:pt idx="4">
                    <c:v>Vault Claude (29)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27.3</c:v>
                </c:pt>
                <c:pt idx="1">
                  <c:v>66.5</c:v>
                </c:pt>
                <c:pt idx="2">
                  <c:v>9.1</c:v>
                </c:pt>
                <c:pt idx="3">
                  <c:v>12.8</c:v>
                </c:pt>
                <c:pt idx="4">
                  <c:v>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EFF6FF"/>
          </a:solidFill>
          <a:ln w="12700">
            <a:solidFill>
              <a:srgbClr val="EFF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36576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r>
              <a:rPr lang="en-US" sz="1800" b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 Context Vault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103120"/>
            <a:ext cx="110944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memory for agentic AI.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548640" y="3154680"/>
            <a:ext cx="11094415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give every fact an agent learns a time, a permission, a source, and a cryptographic audit trail — so enterprises can deploy autonomous AI on regulated data.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assert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24028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4028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93192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93192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62356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62356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31520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548640" y="548640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operations. Nothing else belongs.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Paramind AI · Investor &amp; product overview ·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ARCHITECTURE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Graph-first. Five operations on one Claim primitive.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1-component-architectur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016" y="1965960"/>
            <a:ext cx="6121328" cy="44348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8595360" y="1965960"/>
            <a:ext cx="3047695" cy="44348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778240" y="2130552"/>
            <a:ext cx="26819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LAYERS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8778240" y="25146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Interfaces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778240" y="27889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app · MCP · Python SDK · TS SDK · HTTP · CLI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8778240" y="315468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Orchestrator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778240" y="342900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vault.py — the only home of the 5 ops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778240" y="379476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Engines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778240" y="406908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· ACL · Reconcile · Decay · Embed · Federation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8778240" y="443484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Stores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778240" y="470916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Neo4j (claims) · Postgres (audit) · Qdrant (ANN)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778240" y="507492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778240" y="534924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· RFC 3161 · signed bundle · transparency log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8778240" y="57150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778240" y="59893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· dedicated vector backend (Neo4j auth.)</a:t>
            </a:r>
            <a:endParaRPr lang="en-US" sz="1050" dirty="0"/>
          </a:p>
        </p:txBody>
      </p:sp>
      <p:sp>
        <p:nvSpPr>
          <p:cNvPr id="21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docker compose up brings Neo4j + Postgres + Qdrant + API up together. 1,247 tests cover all layers.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MOAT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detection on Assert. Measured by silent-corruption rate.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6-conflict-detection-fl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209" y="2194560"/>
            <a:ext cx="2129582" cy="4069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389120" y="2194560"/>
            <a:ext cx="7253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defining metric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4389120" y="2606040"/>
            <a:ext cx="7253935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 = a real CONTRADICTION or SUPERSESSION misclassified as INDEPENDENT or DUPLICATE — a false fact that survives and poisons later recall. This is the single number that decides whether the foundation holds.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4389120" y="3657600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4389120" y="3657600"/>
            <a:ext cx="73152" cy="621792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572000" y="3749040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29-case gold (Claude judge)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22960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822960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93.1%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955548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15" name="Text 12"/>
          <p:cNvSpPr/>
          <p:nvPr/>
        </p:nvSpPr>
        <p:spPr>
          <a:xfrm>
            <a:off x="955548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16" name="Shape 13"/>
          <p:cNvSpPr/>
          <p:nvPr/>
        </p:nvSpPr>
        <p:spPr>
          <a:xfrm>
            <a:off x="4389120" y="4370832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389120" y="4370832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4572000" y="4462272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54-case adversarial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22960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0" name="Text 17"/>
          <p:cNvSpPr/>
          <p:nvPr/>
        </p:nvSpPr>
        <p:spPr>
          <a:xfrm>
            <a:off x="822960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96.3%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955548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2" name="Text 19"/>
          <p:cNvSpPr/>
          <p:nvPr/>
        </p:nvSpPr>
        <p:spPr>
          <a:xfrm>
            <a:off x="955548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23" name="Shape 20"/>
          <p:cNvSpPr/>
          <p:nvPr/>
        </p:nvSpPr>
        <p:spPr>
          <a:xfrm>
            <a:off x="4389120" y="5084064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4389120" y="5084064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4572000" y="5175504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v1 (80-sample probe)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822960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822960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97.5%</a:t>
            </a:r>
            <a:endParaRPr lang="en-US" sz="2000" dirty="0"/>
          </a:p>
        </p:txBody>
      </p:sp>
      <p:sp>
        <p:nvSpPr>
          <p:cNvPr id="28" name="Text 25"/>
          <p:cNvSpPr/>
          <p:nvPr/>
        </p:nvSpPr>
        <p:spPr>
          <a:xfrm>
            <a:off x="955548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955548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30" name="Shape 27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 silent-corruption across the adversarial and held-out slices measured to date.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ASSERT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contradiction is flagged for a human, never silently stored.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2-assert-pipeline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403" y="2103120"/>
            <a:ext cx="7704888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Normalize → prefilter → tiered judge (Haiku→Sonnet, LRU cache) → reconcile → store. Every assert is hash-chained.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TIME MACHINE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Resolve@(T, K) — what was true, as we believed it then. No RAG can do this.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3-resolve-t-k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130" y="2103120"/>
            <a:ext cx="9503436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 → ACL → audit. The basis for regulator-grade "what did the agent see when it acted?"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PROVABLE BY DESIGN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 — Merkle root → RFC 3161 timestamp → signed bundle → transparency log.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4-audit-checkpoint-anchor-offline-verif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298" y="2103120"/>
            <a:ext cx="6767099" cy="29260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48640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31520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143000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root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731520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6962 tree over the hash chain — proof-of-inclusion for any historical event.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3367964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3367964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550844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D2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962324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3161 timestamp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550844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root is countersigned by a public TSA — the log cannot be backdated.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6187288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187288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370168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781648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Signed offline bundle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6370168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pack a regulator can verify on an air-gapped laptop — no server needed.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9006611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9006611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9189491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D4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9600971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 log</a:t>
            </a:r>
            <a:endParaRPr lang="en-US" sz="1300" dirty="0"/>
          </a:p>
        </p:txBody>
      </p:sp>
      <p:sp>
        <p:nvSpPr>
          <p:cNvPr id="26" name="Text 23"/>
          <p:cNvSpPr/>
          <p:nvPr/>
        </p:nvSpPr>
        <p:spPr>
          <a:xfrm>
            <a:off x="9189491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Optional Sigstore/Rekor publication — we ourselves cannot rewrite history.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Multi-writer audit holds at ~215 ops/sec across 4 concurrent writers — chain stays intact.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NEVER DELETED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 states preserve every belief for replay — past and present.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48640" y="2743200"/>
            <a:ext cx="493776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expired or superseded fact remains the truth for queries about its window.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are withheld from Resolve until a human decides — the system never serves a contradiction.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 is logical, not physical — auditors can reconstruct any historical answer.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Decay-as-policy is per-type: regulatory facts never auto-decay; PII has GDPR-compliant erasure.</a:t>
            </a:r>
            <a:endParaRPr lang="en-US" sz="1300" dirty="0"/>
          </a:p>
        </p:txBody>
      </p:sp>
      <p:pic>
        <p:nvPicPr>
          <p:cNvPr id="8" name="Image 0" descr="/sessions/dazzling-serene-knuth/mnt/context-graph-vault/docs/diagrams/light/17-5-claim-status-lifecycle-stat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2160" y="1965960"/>
            <a:ext cx="5790895" cy="395056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Status-versioning, not hard delete. The audit guarantee depends on it.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WEB APP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real product UI, not a CLI demo — 13 pages, builds clean, browser-verified.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13232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13232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88720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/ signup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OIDC + password fallback; org → workspace tenancy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78728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443320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43320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918808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918808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health, recent asserts, flagged conflicts, audit stats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13232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3232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88720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explorer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Point-in-time + side-by-side per-agent ACL preview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278728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443320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43320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918808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queue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918808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with SLA timer, assignment, escalation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548640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713232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13232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188720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Claims browser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188720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Search, filter, audit any single fact's history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278728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443320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443320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918808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6918808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Back-chain visualization of where each fact came from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48640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13232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13232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188720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&amp; GDPR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1188720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window · export Art.15/20 · erase Art.17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278728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443320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443320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918808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</a:t>
            </a:r>
            <a:endParaRPr lang="en-US" sz="1400" dirty="0"/>
          </a:p>
        </p:txBody>
      </p:sp>
      <p:sp>
        <p:nvSpPr>
          <p:cNvPr id="45" name="Text 43"/>
          <p:cNvSpPr/>
          <p:nvPr/>
        </p:nvSpPr>
        <p:spPr>
          <a:xfrm>
            <a:off x="6918808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 policy per Claim type · compression history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548640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713232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713232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100" dirty="0"/>
          </a:p>
        </p:txBody>
      </p:sp>
      <p:sp>
        <p:nvSpPr>
          <p:cNvPr id="49" name="Text 47"/>
          <p:cNvSpPr/>
          <p:nvPr/>
        </p:nvSpPr>
        <p:spPr>
          <a:xfrm>
            <a:off x="1188720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1188720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check + sealed evidence bundle export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278728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6443320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443320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918808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918808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Members, roles, API keys, workspace settings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 + React + TS · builds clean. Plus MCP server · Python/TS SDKs · HTTP API · /admin · /ask · CLI.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ADOPT WITHOUT MIGRATING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 your existing vector store. Vault overlays validity, ACL, and audit on top.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Your existing store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22960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· Weaviate · Qdrant · pgvector · MongoDB Atlas · …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 rot="5400000">
            <a:off x="3996842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99178" y="2331720"/>
            <a:ext cx="3393338" cy="1463040"/>
          </a:xfrm>
          <a:prstGeom prst="rect">
            <a:avLst/>
          </a:prstGeom>
          <a:solidFill>
            <a:srgbClr val="EFF6FF"/>
          </a:solidFill>
          <a:ln w="1270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673498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Context Vault overlay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73498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Validity windows · per-claim ACL · conflict detection · hash-chained audit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rot="5400000">
            <a:off x="7847381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49717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524037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Agent reads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524037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 → only what's current, authorized, consistent — every read auditable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251960"/>
            <a:ext cx="11094415" cy="15087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" y="439826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777240" y="477316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5840" y="470916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Qdrant adapter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+ tested — the wedge proven on real infrastructure.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" y="510235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05840" y="503834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Pinecone · Weaviate · pgvector · MongoDB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protocol — ready, awaiting vendor credentials.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777240" y="54315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05840" y="53675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Scale tier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+ dedicated vector backend · Neo4j stays authoritative for validity/ACL/status.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migration. No rewiring. Auth0/Snowflake wedge — sit in front, migrate on read.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vault-bench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 the metric. Quarterly leaderboard for governed memory.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676656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96312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 rate (lower is better)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777240" y="2880360"/>
          <a:ext cx="6400800" cy="33832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9" name="Shape 6"/>
          <p:cNvSpPr/>
          <p:nvPr/>
        </p:nvSpPr>
        <p:spPr>
          <a:xfrm>
            <a:off x="7498080" y="2331720"/>
            <a:ext cx="414497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7772400" y="2514600"/>
            <a:ext cx="35963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STANDARDS PLAY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772400" y="2834640"/>
            <a:ext cx="359633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Whoever owns the metric owns the conversation.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772400" y="3520440"/>
            <a:ext cx="3596335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generated gold set · 16 domains · ≥100 per class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by construction — taxonomy rules encode labels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+ Zep behavioural-probe adapters · others same shape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 gate fails build on silent-corruption regression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Leaderboard at bench.paramindai.co (deploy pending)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Reproducible benchmark + open methodology + competitor adapters.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wedge → managed governance → enterprise compliance packs.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/ OSS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server + Python/TS SDKs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Apache-2.0 core, MCP-registry listings, one-click install in Claude/Cursor/Codex. Developer adoption funnel.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22960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2960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Goal: 10K MCP installs · Year 1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643018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 · MANAGED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43018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Hosted Vault on our cloud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43018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 metric: per-workspace base + per-claim-stored overage — never per-query, so the governed write path is never taxed. SSO, SOC 2 readiness, audit-bundle export. Decay lowers the bill.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643018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43018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Indicative $25–$2.5K/mo · vs Mem0 $19–249, Zep $25–125, Pinecone $20–500+ (price points founder-pending)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8463077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63077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+ platform license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463077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· NIST AI RMF · SR 26-2 · NAIC · HIPAA · ISO 42001 — each a pre-mapped pack + audit-export adapter + compliance-check command.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8463077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463077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 $80K–$250K → expand $500K–$1M+ at 50 agents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precedent: HashiCorp · Confluent · MongoDB · Elastic · Sentry. Enterprise comp: Immuta + Collibra co-sell.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don't fail because they can't recall — they fail because they recall the wrong thing.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515258" cy="1097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STALE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rot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822960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"Your manager is Alice." True in March. Wrong in June. The agent acts on a fact that quietly stopped being true.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338218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338218" y="2331720"/>
            <a:ext cx="3515258" cy="1097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2538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LEAKED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12538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per-fact access control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4612538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query, different readers — salary surfaces to a non-HR agent because the memory layer has no concept of per-fact visibility.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127797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2331720"/>
            <a:ext cx="351525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CONTRADICTED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402117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8402117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sources disagree about Priya's manager. A vector store keeps both. The agent now believes two managers — and no one catches it on write.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548640" y="5577840"/>
            <a:ext cx="11094415" cy="6400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77240" y="5623560"/>
            <a:ext cx="1063721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Consequence:  </a:t>
            </a:r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memory failure is a different shape of one missing primitive — </a:t>
            </a:r>
            <a:pPr indent="0" marL="0">
              <a:buNone/>
            </a:pPr>
            <a:r>
              <a:rPr lang="en-US" sz="15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over time.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Moffatt v. Air Canada (BC CRT, Feb 2024) — the legal precedent for hallucinated-memory liability.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WHERE WE ARE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Built, validated, runnable on one machine. Honest about what's account-gated.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1,247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731520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tests green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390824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573704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3800" dirty="0"/>
          </a:p>
        </p:txBody>
      </p:sp>
      <p:sp>
        <p:nvSpPr>
          <p:cNvPr id="11" name="Text 9"/>
          <p:cNvSpPr/>
          <p:nvPr/>
        </p:nvSpPr>
        <p:spPr>
          <a:xfrm>
            <a:off x="3573704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Pages — product web app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33008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415888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</a:t>
            </a:r>
            <a:endParaRPr lang="en-US" sz="3800" dirty="0"/>
          </a:p>
        </p:txBody>
      </p:sp>
      <p:sp>
        <p:nvSpPr>
          <p:cNvPr id="14" name="Text 12"/>
          <p:cNvSpPr/>
          <p:nvPr/>
        </p:nvSpPr>
        <p:spPr>
          <a:xfrm>
            <a:off x="6415888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modules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9075191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9258071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</a:t>
            </a:r>
            <a:endParaRPr lang="en-US" sz="3800" dirty="0"/>
          </a:p>
        </p:txBody>
      </p:sp>
      <p:sp>
        <p:nvSpPr>
          <p:cNvPr id="17" name="Text 15"/>
          <p:cNvSpPr/>
          <p:nvPr/>
        </p:nvSpPr>
        <p:spPr>
          <a:xfrm>
            <a:off x="9258071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vault-bench cases (CI gate)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77240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SHIPPED &amp; VERIFIED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777240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 · bitemporal Resolve@(T,K) · cross-LLM judges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Tamper-evident audit D1–D4 (Merkle · RFC 3161 · bundle · transparency)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compliance pack v1 + sealed evidence bundle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Reconciliation v2 (SLA · escalation · assignment · notifications)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v0.5.0 live (PyPI + MCP) · multi-tenancy + Phase-C SaaS floor (KMS · quota) · Qdrant federation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13-page React/TS product web app · MCP · SDKs · HTTP API · CLI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278728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507328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READY, AWAITING WIRING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507328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npm publish (gated on public-repo flip) — PyPI + MCP registry already live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SSO to a real IdP (Auth0 · Okta · Azure AD · Google)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live eval (OpenAI · Google API keys)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notifications (Slack · SMTP)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federation beyond Qdrant (Pinecone · Weaviate accounts)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Additive: more compliance packs · framework adapters · managed cloud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it: docker compose up -d  ·  uv run --extra dev pytest -q  ·  uv run python eval/killer_demo.py.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&amp; THE ASK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the TLS of the agent era — the trusted, neutral layer underneath every enterprise agent.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11094415" cy="12801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331720"/>
            <a:ext cx="106372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0F17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enterprise AI agent in regulated industry will ship with a Claim store underneath it — not as a feature, but as a structural requirement, the way every web service ships with TLS.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48640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48640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 wedge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MCP server + OSS core → paid enterprise governance → managed cloud. Open-core / infra monetization (HashiCorp · Confluent · MongoDB · Sentry).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38218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4338218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12538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beachhead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12538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Regulated enterprises building agents — financial services, healthcare, legal — driven by OCC SR 26-2, NIST AI RMF, NAIC AISET, HIPAA (EU AI Act follows Dec 2027).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8127797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402117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Paramind AI is seeking three design-partner deployments + legal cover to ship Compliance Packs. We can be the cited reference layer by Q1 2027.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 memory systems help agents remember more. Context Vault makes sure they remember what's true, what they're allowed to know, and proves what they knew.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OBJECTION HANDLING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four questions every technical reviewer asks.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28600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239572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Isn't this just RAG with metadata?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68833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RAG retrieves by similarity and is blind to validity, permission, contradiction, and history. Bitemporal Resolve@(T,K) cannot be expressed as a similarity query.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548640" y="333756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333756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77240" y="344728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How is this different from Mem0 / Zep?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77240" y="373989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They optimize recall; we optimize governed correctness — conflict-on-write, deny-by-default ACL, bitemporal truth, cryptographic audit. We publish the silent-corruption rate head-to-head on vault-bench.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48640" y="438912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438912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77240" y="449884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Latency / cost of judging every write?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77240" y="479145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Tiered judge (Haiku → Sonnet) + semantic LRU verdict cache; most writes never hit the strong model. Multi-writer audit holds at ~215 ops/sec across 4 concurrent writers.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48640" y="544068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544068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555040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Lock-in?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77240" y="584301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Federation adapter fronts your existing vector store (Qdrant live; Pinecone/Weaviate/pgvector same protocol, awaiting credentials). Cross-LLM judges — Claude, GPT, Gemini, heuristic.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demo runbook: docs/DEMO.md (5 acts, ~10s, idempotent). Status snapshot: docs/STATUS.md.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SOURCES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&amp; regulatory citations used in slides 4–9.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Worldwide AI spending will total $2.5T in 2026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— Worldwide AI Spending Guide &amp; FutureScape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 — AI Governance Software Spend ~30% CAGR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Global AI Regulations Fuel Billion-Dollar Market (Feb 2026)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90824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390824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573704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DEMAND &amp; GOVERNANCE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573704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40%+ Agentic AI Projects Canceled by 2027 (Jun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— State of AI in the Enterprise 2026 (n=3,235)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— AI Agent Compliance &amp; Audit Trails (citing 2025 Gartner CISO survey)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— 2025 Global Tech Risk Survey (n=1,250)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 — State of AI 2025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33008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33008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15888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15888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 — AI Act Implementation Timeline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Orrick — 6 Steps Before 2 August 2026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Sullivan &amp; Cromwell — OCC/Fed/FDIC Revised MRM Guidance 2026 (SR 26-2)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600-1 — Generative AI Profile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 / McCarthy Tétrault — Moffatt v. Air Canada (Feb 2024)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9075191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9075191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258071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&amp; M&amp;A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9258071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Mem0 $24M Series A (Oct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WisdomAI $50M Series A led by Kleiner + NVIDIA (Nov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BusinessWire — Graphon AI $8.3M Seed (May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Bloomberg — Oasis Security $120M Series B (Mar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Cyera $9B Series F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SiliconANGLE — Cisco to acquire Astrix (Apr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F5 Press — F5 to acquire CalypsoAI ($180M)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citation list: docs/MARKET_RESEARCH.md (~70 sources, verified June 2026).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every fact as a Claim — versioned, attributed, permissioned, auditable.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5943600" cy="38404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51460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CLAIM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7240" y="2862072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F172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(subject) — [predicate] → (object)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777240" y="3611880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51560" y="3520440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Bitemporal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valid_from/to (event time) · asserted_at (knowledge time)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77240" y="408736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51560" y="3995928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Attributed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Provenance: source, principal, generative metadata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7724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4471416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Permissioned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visibility labels · deny-by-default ACL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77240" y="503834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51560" y="4946904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Versioned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supersedes · status (active/superseded/flagged/archived)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77240" y="551383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51560" y="5422392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Auditable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Hash-chained → Merkle → RFC 3161 → transparency log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6766560" y="2331720"/>
            <a:ext cx="4876495" cy="38404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995160" y="2514600"/>
            <a:ext cx="44192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FIVE OPERATIONS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995160" y="3108960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995160" y="3108960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assert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229600" y="3108960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 fact. Conflict-detect first → store, supersede, branch, merge, or flag.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995160" y="3675888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995160" y="3675888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resolve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229600" y="3675888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at (event-time T, known-as-of K), for this principal — bitemporal + ACL.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6995160" y="4242816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995160" y="4242816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reconcile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8229600" y="4242816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chain — trust → confidence → recency → human SLA review.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995160" y="4809744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995160" y="4809744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decay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8229600" y="4809744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Per-type retention · GDPR export (Art.15/20) · erase (Art.17).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6995160" y="5376672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995160" y="5376672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audit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8229600" y="5376672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what the agent saw. Hash-chained, Merkle-sealed, offline-verifiable.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/ Zep give you recall. Context Vault gives you governed, provable truth — over time.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converging timelines force the question — prove what the agent saw.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+ US bank guidance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822960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2026–27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822960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 banks must self-govern agentic AI now (OCC SR 26-2). EU AI Act high-risk obligations follow Dec 2027 — postponed from Aug 2026. Fines up to €35M / 7% of turnover.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822960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OCC SR 26-2 · EC AI Act timeline · EU Digital Omnibus (May 2026)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4368698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643018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643018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collapsing under risk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4643018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canceled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4643018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"More than 40% of agentic AI projects will be canceled by end of 2027" — inadequate risk controls. Top blocker: evaluation &amp; observability (64%).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643018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Jun 2025 · Deloitte State of AI 2026 (n=3,235)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188757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63077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463077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failures = real liability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8463077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64% blocked</a:t>
            </a:r>
            <a:endParaRPr lang="en-US" sz="3000" dirty="0"/>
          </a:p>
        </p:txBody>
      </p:sp>
      <p:sp>
        <p:nvSpPr>
          <p:cNvPr id="25" name="Text 23"/>
          <p:cNvSpPr/>
          <p:nvPr/>
        </p:nvSpPr>
        <p:spPr>
          <a:xfrm>
            <a:off x="8463077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CISOs surveyed paused at least one AI deployment over audit-trail / provenance gaps. Air Canada precedent (Moffatt v. Air Canada, Feb 2024) establishes chatbot liability.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463077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synthesis of 2025 Gartner CISO survey · ABA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EC AI Act portal · Gartner press 2025-06-25 · Deloitte State of AI in the Enterprise 2026 · Galileo · ABA (Moffatt v. Air Canada).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Cited TAM. Defensible SAM. Realistic SOM.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Worldwide AI spend 2026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$2.5T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Jan 2026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390824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390824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73704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Agentic AI by 2029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573704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$1.3T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3573704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FutureScape (26%+ of IT spend)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233008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233008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15888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AI governance software 2030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15888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$15.8B</a:t>
            </a:r>
            <a:endParaRPr lang="en-US" sz="3200" dirty="0"/>
          </a:p>
        </p:txBody>
      </p:sp>
      <p:sp>
        <p:nvSpPr>
          <p:cNvPr id="20" name="Text 18"/>
          <p:cNvSpPr/>
          <p:nvPr/>
        </p:nvSpPr>
        <p:spPr>
          <a:xfrm>
            <a:off x="6415888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Forrester, 2025 (~30% CAGR)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9075191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075191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258071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 — AI governance platforms 2030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9258071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$1B+</a:t>
            </a:r>
            <a:endParaRPr lang="en-US" sz="3200" dirty="0"/>
          </a:p>
        </p:txBody>
      </p:sp>
      <p:sp>
        <p:nvSpPr>
          <p:cNvPr id="25" name="Text 23"/>
          <p:cNvSpPr/>
          <p:nvPr/>
        </p:nvSpPr>
        <p:spPr>
          <a:xfrm>
            <a:off x="9258071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Feb 2026 (narrow def.)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548640" y="3886200"/>
            <a:ext cx="11094415" cy="22402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777240" y="4069080"/>
            <a:ext cx="106372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BOTTOM-UP — REALISTIC FIRST 5 YEARS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77240" y="44805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 target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2971800" y="44805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regulated-enterprise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ACV (Immuta/Collibra-class land)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$30M ARR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77240" y="49377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 stretch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2971800" y="49377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(50-agent expand modeled on Glean's $1M+ segment)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$250M ARR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777240" y="5440680"/>
            <a:ext cx="10637215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777240" y="55138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 comparables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777240" y="5824728"/>
            <a:ext cx="1063721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 $9B (Series F, Jan 2026)  ·  Securiti $1.725B (Veeam acq., Oct 2025)  ·  Glean $300M ARR (May 2026)  ·  WisdomAI $73M raised, ~40 customers in 12 months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Vault's slice (governance + memory + audit infra) = $15B–$25B addressable by 2030. 5–10% capture = $750M–$2.5B ARR ceiling.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DEMAND EVIDENCE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governance budget is moving — and the spec is written by regulators.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40%+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to be canceled by 2027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731520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(Jun 2025)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390824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3573704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3573704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agent pilots fail to graduate to production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3573704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2026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6233008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15888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21%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6415888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orgs have mature governance for agentic AI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415888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(n=3,235)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9075191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9258071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98%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9258071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enterprises raising governance budgets next FY (avg +24%)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9258071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2025 (n=1,250)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48640" y="4160520"/>
            <a:ext cx="11094415" cy="16916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777240" y="4325112"/>
            <a:ext cx="1063721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DRIVERS — THE SPEC IS WRITTEN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77240" y="472744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66344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EU AI Act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High-risk obligations Dec 2, 2027 (postponed from Aug 2026) · €35M / 7% fines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77240" y="496519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490118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OCC SR 26-2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Forthcoming RFI on agentic-AI MRM · agents found outside model inventory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777240" y="52029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1389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NIST AI RMF 1.1 + GenAI Profile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Baseline in US federal RFPs · 200+ specific actions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77240" y="5440680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05840" y="5376672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NAIC AISET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12-state insurance regulator pilot Jan–Sep 2026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777240" y="5678424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1005840" y="5614416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HIPAA §164.312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 amendments raise access-control + audit-trail bar for AI/PHI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Orrick on EU AI Act · Sullivan &amp; Cromwell on SR 26-2 · NIST AI 600-1 · Crowell &amp; Moring on NAIC · OneTrust 2025.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FUNDING SIGNAL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~$1.5B has flowed into adjacent agent-memory/governance in 12 months. M&amp;A consolidation accelerating.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 MEMORY / CONTEXT — RECENT ROUNDS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834640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$73M total ($50M Series A)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26280" y="283464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Kleiner Perkins + NVIDIA · Nov 2025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77240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834640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$24M Series 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526280" y="316382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Basis Set + Kindred + Peak XV · Oct 2025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77240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Interloom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834640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€14.2M Seed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26280" y="349300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Munich · Mar 2026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77240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834640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$10M Seed @ $70M post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26280" y="382219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Felicis · Sep 2024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77240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2834640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€7.5M Seed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26280" y="415137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Pebblebed · Feb 2026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77240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Graphon AI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834640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$8.3M Seed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526280" y="448056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Novera + Perplexity + Samsung Next · May 2026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77240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NeoCognition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834640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$40M Seed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526280" y="480974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Cambium + Walden + Ion Stoica · Apr 2026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77240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Tessl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834640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$125M Series A @ $500–750M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526280" y="513892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Index + GV + Accel · Nov 2024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77240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2834640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$3M Seed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526280" y="546811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Susa + Browder · Oct 2025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777240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AI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2834640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$500K Pre-seed (YC W24)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526280" y="579729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(undercapitalized vs depth)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6278728" y="2286000"/>
            <a:ext cx="536432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39" name="Text 37"/>
          <p:cNvSpPr/>
          <p:nvPr/>
        </p:nvSpPr>
        <p:spPr>
          <a:xfrm>
            <a:off x="6507328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SECURITY — ROUNDS + M&amp;A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507328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8610448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$400M Series F @ $9B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302088" y="283464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Blackstone · Jan 2026 (3× in 6mo)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507328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Securiti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8610448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$1.725B exit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10302088" y="316382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Veeam · Oct 2025</a:t>
            </a:r>
            <a:endParaRPr lang="en-US" sz="1000" dirty="0"/>
          </a:p>
        </p:txBody>
      </p:sp>
      <p:sp>
        <p:nvSpPr>
          <p:cNvPr id="46" name="Text 44"/>
          <p:cNvSpPr/>
          <p:nvPr/>
        </p:nvSpPr>
        <p:spPr>
          <a:xfrm>
            <a:off x="6507328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 AI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8610448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$140M+ total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10302088" y="349300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Coatue + Blackstone · 2025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6507328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Oasis Security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8610448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$120M Series B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10302088" y="382219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 + Sequoia + Accel · Mar 2026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6507328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Noma Security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8610448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$100M Series B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10302088" y="415137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Evolution + Ballistic + Glilot · 2025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6507328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Astrix</a:t>
            </a:r>
            <a:endParaRPr lang="en-US" sz="1100" dirty="0"/>
          </a:p>
        </p:txBody>
      </p:sp>
      <p:sp>
        <p:nvSpPr>
          <p:cNvPr id="56" name="Text 54"/>
          <p:cNvSpPr/>
          <p:nvPr/>
        </p:nvSpPr>
        <p:spPr>
          <a:xfrm>
            <a:off x="8610448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~$400M exit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10302088" y="448056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· Apr 2026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6507328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Lakera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8610448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~$300M exit</a:t>
            </a:r>
            <a:endParaRPr lang="en-US" sz="1100" dirty="0"/>
          </a:p>
        </p:txBody>
      </p:sp>
      <p:sp>
        <p:nvSpPr>
          <p:cNvPr id="60" name="Text 58"/>
          <p:cNvSpPr/>
          <p:nvPr/>
        </p:nvSpPr>
        <p:spPr>
          <a:xfrm>
            <a:off x="10302088" y="480974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Check Point · Sep 2025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507328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CalypsoAI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8610448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$180M exit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10302088" y="513892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F5 · 2025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6507328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</a:t>
            </a:r>
            <a:endParaRPr lang="en-US" sz="1100" dirty="0"/>
          </a:p>
        </p:txBody>
      </p:sp>
      <p:sp>
        <p:nvSpPr>
          <p:cNvPr id="65" name="Text 63"/>
          <p:cNvSpPr/>
          <p:nvPr/>
        </p:nvSpPr>
        <p:spPr>
          <a:xfrm>
            <a:off x="8610448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 exit</a:t>
            </a:r>
            <a:endParaRPr lang="en-US" sz="1100" dirty="0"/>
          </a:p>
        </p:txBody>
      </p:sp>
      <p:sp>
        <p:nvSpPr>
          <p:cNvPr id="66" name="Text 64"/>
          <p:cNvSpPr/>
          <p:nvPr/>
        </p:nvSpPr>
        <p:spPr>
          <a:xfrm>
            <a:off x="10302088" y="546811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(Q4 FY2026)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6507328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100" dirty="0"/>
          </a:p>
        </p:txBody>
      </p:sp>
      <p:sp>
        <p:nvSpPr>
          <p:cNvPr id="68" name="Text 66"/>
          <p:cNvSpPr/>
          <p:nvPr/>
        </p:nvSpPr>
        <p:spPr>
          <a:xfrm>
            <a:off x="8610448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 ARR (May 2026)</a:t>
            </a:r>
            <a:endParaRPr lang="en-US" sz="1100" dirty="0"/>
          </a:p>
        </p:txBody>
      </p:sp>
      <p:sp>
        <p:nvSpPr>
          <p:cNvPr id="69" name="Text 67"/>
          <p:cNvSpPr/>
          <p:nvPr/>
        </p:nvSpPr>
        <p:spPr>
          <a:xfrm>
            <a:off x="10302088" y="579729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Tripled in 15 months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Implication: ~$200M–$500M acquisition floor for a credible bitemporal+ACL+audit+conflict bundle. Cisco/F5/Microsoft/Salesforce/Databricks are buyers in motion.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POSITIONING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camps converging on a middle no one ships. Vault sits in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694944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9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NEUTRAL · ANY LLM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731520" y="566928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SINGLE-LLM BOUND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73152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RECALL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75488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→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822960" y="4297680"/>
            <a:ext cx="640080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023360" y="2560320"/>
            <a:ext cx="0" cy="315468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13232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NEUTRAL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13232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/ MemGPT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297680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NEUTRAL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297680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★ Context Vault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 (bitemporal only)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13232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LLM-BOUND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713232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Weaviate · Qdrant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pgvector / Supabase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97680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LLM-BOUND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297680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persistent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Bedrock AgentCore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0" y="2286000"/>
            <a:ext cx="387065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8001000" y="2468880"/>
            <a:ext cx="341345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VAULT COMBINES ALL FOUR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8001000" y="313639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275320" y="3063240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validity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8275320" y="3355848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knowledge-time. Zep only.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8001000" y="384962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275320" y="3776472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275320" y="4069080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Deny-by-default at fact granularity. Glean = docs.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800100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275320" y="4489704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Cryptographic audit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8275320" y="4782312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+ RFC 3161 + bundle + transparency log.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8001000" y="527608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8275320" y="5202936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neutrality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8275320" y="5495544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· GPT · Gemini · heuristic. Frontier labs can't ship this.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docs/MARKET_RESEARCH.md feature matrix (Mem0, Zep, Letta, Cognee, Pinecone Nexus, Glean, Vectara, Contextual AI, Cohere North, WisdomAI scored).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Paramind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FEATURE MATRIX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× per-claim ACL × hash-chained audit × conflict-on-Assert is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 audit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taxonomy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5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Vault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8" name="Shape 36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40" name="Shape 38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6" name="Shape 44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8" name="Shape 46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0" name="Shape 48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52" name="Shape 50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4" name="Shape 52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8" name="Shape 56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0" name="Shape 58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2" name="Shape 60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4" name="Shape 62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6" name="Shape 64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0" name="Shape 68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2" name="Shape 70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4" name="Shape 72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6" name="Shape 74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8" name="Shape 76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050" dirty="0"/>
          </a:p>
        </p:txBody>
      </p:sp>
      <p:sp>
        <p:nvSpPr>
          <p:cNvPr id="80" name="Shape 78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2" name="Shape 80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4" name="Shape 82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6" name="Shape 84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88" name="Shape 86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9" name="Text 87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0" name="Shape 88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050" dirty="0"/>
          </a:p>
        </p:txBody>
      </p:sp>
      <p:sp>
        <p:nvSpPr>
          <p:cNvPr id="92" name="Shape 90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4" name="Shape 92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5" name="Text 93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6" name="Shape 94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7" name="Text 95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8" name="Shape 96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00" name="Shape 98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2" name="Shape 100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3" name="Text 101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050" dirty="0"/>
          </a:p>
        </p:txBody>
      </p:sp>
      <p:sp>
        <p:nvSpPr>
          <p:cNvPr id="104" name="Shape 102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5" name="Text 103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6" name="Shape 104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8" name="Shape 106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9" name="Text 107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10" name="Shape 108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1" name="Text 109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2" name="Shape 110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3" name="Text 111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4" name="Shape 112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5" name="Text 113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050" dirty="0"/>
          </a:p>
        </p:txBody>
      </p:sp>
      <p:sp>
        <p:nvSpPr>
          <p:cNvPr id="116" name="Shape 114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7" name="Text 115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8" name="Shape 116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9" name="Text 117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20" name="Shape 118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1" name="Text 119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22" name="Shape 120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3" name="Text 121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4" name="Shape 122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5" name="Text 123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6" name="Shape 124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7" name="Text 125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Vectara</a:t>
            </a:r>
            <a:endParaRPr lang="en-US" sz="1050" dirty="0"/>
          </a:p>
        </p:txBody>
      </p:sp>
      <p:sp>
        <p:nvSpPr>
          <p:cNvPr id="128" name="Shape 126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9" name="Text 127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0" name="Shape 128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1" name="Text 129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2" name="Shape 130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3" name="Text 131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4" name="Shape 132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5" name="Text 133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6" name="Shape 134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7" name="Text 135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8" name="Shape 136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9" name="Text 137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050" dirty="0"/>
          </a:p>
        </p:txBody>
      </p:sp>
      <p:sp>
        <p:nvSpPr>
          <p:cNvPr id="140" name="Shape 138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1" name="Text 139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2" name="Shape 140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3" name="Text 141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44" name="Shape 142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5" name="Text 143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46" name="Shape 144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7" name="Text 145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8" name="Shape 146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9" name="Text 147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0" name="Shape 148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1" name="Text 149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/ OpenAI mem</a:t>
            </a:r>
            <a:endParaRPr lang="en-US" sz="1050" dirty="0"/>
          </a:p>
        </p:txBody>
      </p:sp>
      <p:sp>
        <p:nvSpPr>
          <p:cNvPr id="152" name="Shape 150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3" name="Text 151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4" name="Shape 152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5" name="Text 153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6" name="Shape 154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7" name="Text 155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8" name="Shape 156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9" name="Text 157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0" name="Shape 158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61" name="Text 159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2" name="Text 160"/>
          <p:cNvSpPr/>
          <p:nvPr/>
        </p:nvSpPr>
        <p:spPr>
          <a:xfrm>
            <a:off x="548640" y="6044184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ships  ·  </a:t>
            </a:r>
            <a:pPr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partial / marketing-only  ·  </a:t>
            </a:r>
            <a:pPr indent="0" marL="0">
              <a:buNone/>
            </a:pPr>
            <a:r>
              <a:rPr lang="en-US" sz="13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absent</a:t>
            </a:r>
            <a:endParaRPr lang="en-US" sz="1100" dirty="0"/>
          </a:p>
        </p:txBody>
      </p:sp>
      <p:sp>
        <p:nvSpPr>
          <p:cNvPr id="163" name="Shape 16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64" name="Text 16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competitor ships all four. Zep has bitemporal only. Glean / Pinecone have ACL+versions. Frontier-lab memory is single-LLM, no temporal or audit.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Context Vault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 Vault — Governed Memory for Agentic AI</dc:title>
  <dc:subject>PptxGenJS Presentation</dc:subject>
  <dc:creator>Context Vault</dc:creator>
  <cp:lastModifiedBy>Context Vault</cp:lastModifiedBy>
  <cp:revision>1</cp:revision>
  <dcterms:created xsi:type="dcterms:W3CDTF">2026-06-05T20:53:22Z</dcterms:created>
  <dcterms:modified xsi:type="dcterms:W3CDTF">2026-06-05T20:53:22Z</dcterms:modified>
</cp:coreProperties>
</file>