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4" r:id="rId1"/>
  </p:sldMasterIdLst>
  <p:notesMasterIdLst>
    <p:notesMasterId r:id="rId36"/>
  </p:notesMasterIdLst>
  <p:sldIdLst>
    <p:sldId id="256" r:id="rId2"/>
    <p:sldId id="291" r:id="rId3"/>
    <p:sldId id="293" r:id="rId4"/>
    <p:sldId id="292" r:id="rId5"/>
    <p:sldId id="297" r:id="rId6"/>
    <p:sldId id="280" r:id="rId7"/>
    <p:sldId id="261" r:id="rId8"/>
    <p:sldId id="267" r:id="rId9"/>
    <p:sldId id="268" r:id="rId10"/>
    <p:sldId id="269" r:id="rId11"/>
    <p:sldId id="270" r:id="rId12"/>
    <p:sldId id="271" r:id="rId13"/>
    <p:sldId id="272" r:id="rId14"/>
    <p:sldId id="257" r:id="rId15"/>
    <p:sldId id="277" r:id="rId16"/>
    <p:sldId id="279" r:id="rId17"/>
    <p:sldId id="265" r:id="rId18"/>
    <p:sldId id="266" r:id="rId19"/>
    <p:sldId id="281" r:id="rId20"/>
    <p:sldId id="260" r:id="rId21"/>
    <p:sldId id="282" r:id="rId22"/>
    <p:sldId id="283" r:id="rId23"/>
    <p:sldId id="259" r:id="rId24"/>
    <p:sldId id="285" r:id="rId25"/>
    <p:sldId id="286" r:id="rId26"/>
    <p:sldId id="287" r:id="rId27"/>
    <p:sldId id="299" r:id="rId28"/>
    <p:sldId id="284" r:id="rId29"/>
    <p:sldId id="294" r:id="rId30"/>
    <p:sldId id="296" r:id="rId31"/>
    <p:sldId id="295" r:id="rId32"/>
    <p:sldId id="290" r:id="rId33"/>
    <p:sldId id="275" r:id="rId34"/>
    <p:sldId id="262" r:id="rId35"/>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44C"/>
    <a:srgbClr val="E94D96"/>
    <a:srgbClr val="8B173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649"/>
    <p:restoredTop sz="94558"/>
  </p:normalViewPr>
  <p:slideViewPr>
    <p:cSldViewPr snapToGrid="0">
      <p:cViewPr varScale="1">
        <p:scale>
          <a:sx n="147" d="100"/>
          <a:sy n="147" d="100"/>
        </p:scale>
        <p:origin x="200" y="41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
        <p:cNvGrpSpPr/>
        <p:nvPr/>
      </p:nvGrpSpPr>
      <p:grpSpPr>
        <a:xfrm>
          <a:off x="0" y="0"/>
          <a:ext cx="0" cy="0"/>
          <a:chOff x="0" y="0"/>
          <a:chExt cx="0" cy="0"/>
        </a:xfrm>
      </p:grpSpPr>
      <p:sp>
        <p:nvSpPr>
          <p:cNvPr id="41" name="Google Shape;41;g2b33112c634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 name="Google Shape;42;g2b33112c634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g2b33112c634_0_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 name="Google Shape;71;g2b33112c634_0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503195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g2b33112c634_0_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 name="Google Shape;71;g2b33112c634_0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088911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g2b33112c634_0_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 name="Google Shape;71;g2b33112c634_0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687340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g2b33112c634_0_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 name="Google Shape;71;g2b33112c634_0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001916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
        <p:cNvGrpSpPr/>
        <p:nvPr/>
      </p:nvGrpSpPr>
      <p:grpSpPr>
        <a:xfrm>
          <a:off x="0" y="0"/>
          <a:ext cx="0" cy="0"/>
          <a:chOff x="0" y="0"/>
          <a:chExt cx="0" cy="0"/>
        </a:xfrm>
      </p:grpSpPr>
      <p:sp>
        <p:nvSpPr>
          <p:cNvPr id="47" name="Google Shape;47;g2b33112c634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 name="Google Shape;48;g2b33112c634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
        <p:cNvGrpSpPr/>
        <p:nvPr/>
      </p:nvGrpSpPr>
      <p:grpSpPr>
        <a:xfrm>
          <a:off x="0" y="0"/>
          <a:ext cx="0" cy="0"/>
          <a:chOff x="0" y="0"/>
          <a:chExt cx="0" cy="0"/>
        </a:xfrm>
      </p:grpSpPr>
      <p:sp>
        <p:nvSpPr>
          <p:cNvPr id="52" name="Google Shape;52;g2b33112c634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 name="Google Shape;53;g2b33112c634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019363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
        <p:cNvGrpSpPr/>
        <p:nvPr/>
      </p:nvGrpSpPr>
      <p:grpSpPr>
        <a:xfrm>
          <a:off x="0" y="0"/>
          <a:ext cx="0" cy="0"/>
          <a:chOff x="0" y="0"/>
          <a:chExt cx="0" cy="0"/>
        </a:xfrm>
      </p:grpSpPr>
      <p:sp>
        <p:nvSpPr>
          <p:cNvPr id="52" name="Google Shape;52;g2b33112c634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 name="Google Shape;53;g2b33112c634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993140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
        <p:cNvGrpSpPr/>
        <p:nvPr/>
      </p:nvGrpSpPr>
      <p:grpSpPr>
        <a:xfrm>
          <a:off x="0" y="0"/>
          <a:ext cx="0" cy="0"/>
          <a:chOff x="0" y="0"/>
          <a:chExt cx="0" cy="0"/>
        </a:xfrm>
      </p:grpSpPr>
      <p:sp>
        <p:nvSpPr>
          <p:cNvPr id="52" name="Google Shape;52;g2b33112c634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 name="Google Shape;53;g2b33112c634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2875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
        <p:cNvGrpSpPr/>
        <p:nvPr/>
      </p:nvGrpSpPr>
      <p:grpSpPr>
        <a:xfrm>
          <a:off x="0" y="0"/>
          <a:ext cx="0" cy="0"/>
          <a:chOff x="0" y="0"/>
          <a:chExt cx="0" cy="0"/>
        </a:xfrm>
      </p:grpSpPr>
      <p:sp>
        <p:nvSpPr>
          <p:cNvPr id="52" name="Google Shape;52;g2b33112c634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 name="Google Shape;53;g2b33112c634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086138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
        <p:cNvGrpSpPr/>
        <p:nvPr/>
      </p:nvGrpSpPr>
      <p:grpSpPr>
        <a:xfrm>
          <a:off x="0" y="0"/>
          <a:ext cx="0" cy="0"/>
          <a:chOff x="0" y="0"/>
          <a:chExt cx="0" cy="0"/>
        </a:xfrm>
      </p:grpSpPr>
      <p:sp>
        <p:nvSpPr>
          <p:cNvPr id="47" name="Google Shape;47;g2b33112c634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 name="Google Shape;48;g2b33112c634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978546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
        <p:cNvGrpSpPr/>
        <p:nvPr/>
      </p:nvGrpSpPr>
      <p:grpSpPr>
        <a:xfrm>
          <a:off x="0" y="0"/>
          <a:ext cx="0" cy="0"/>
          <a:chOff x="0" y="0"/>
          <a:chExt cx="0" cy="0"/>
        </a:xfrm>
      </p:grpSpPr>
      <p:sp>
        <p:nvSpPr>
          <p:cNvPr id="52" name="Google Shape;52;g2b33112c634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 name="Google Shape;53;g2b33112c634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911240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Google Shape;65;g2b33112c634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 name="Google Shape;66;g2b33112c634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677956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9"/>
        <p:cNvGrpSpPr/>
        <p:nvPr/>
      </p:nvGrpSpPr>
      <p:grpSpPr>
        <a:xfrm>
          <a:off x="0" y="0"/>
          <a:ext cx="0" cy="0"/>
          <a:chOff x="0" y="0"/>
          <a:chExt cx="0" cy="0"/>
        </a:xfrm>
      </p:grpSpPr>
      <p:sp>
        <p:nvSpPr>
          <p:cNvPr id="530" name="Google Shape;530;g2b90e118ef6_0_5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1" name="Google Shape;531;g2b90e118ef6_0_5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90000"/>
              </a:lnSpc>
              <a:spcBef>
                <a:spcPts val="800"/>
              </a:spcBef>
              <a:spcAft>
                <a:spcPts val="0"/>
              </a:spcAft>
              <a:buNone/>
            </a:pPr>
            <a:r>
              <a:rPr lang="en-GB" sz="1200">
                <a:solidFill>
                  <a:schemeClr val="dk1"/>
                </a:solidFill>
                <a:latin typeface="Calibri"/>
                <a:ea typeface="Calibri"/>
                <a:cs typeface="Calibri"/>
                <a:sym typeface="Calibri"/>
              </a:rPr>
              <a:t>Based on the three layers of transparency - we can see that different actors contribute differently to transparency over the course of AI life cycle.</a:t>
            </a:r>
            <a:endParaRPr sz="1200">
              <a:solidFill>
                <a:schemeClr val="dk1"/>
              </a:solidFill>
              <a:latin typeface="Calibri"/>
              <a:ea typeface="Calibri"/>
              <a:cs typeface="Calibri"/>
              <a:sym typeface="Calibri"/>
            </a:endParaRPr>
          </a:p>
          <a:p>
            <a:pPr marL="0" lvl="0" indent="0" algn="l" rtl="0">
              <a:lnSpc>
                <a:spcPct val="90000"/>
              </a:lnSpc>
              <a:spcBef>
                <a:spcPts val="800"/>
              </a:spcBef>
              <a:spcAft>
                <a:spcPts val="0"/>
              </a:spcAft>
              <a:buNone/>
            </a:pPr>
            <a:r>
              <a:rPr lang="en-GB" sz="1200">
                <a:solidFill>
                  <a:schemeClr val="dk1"/>
                </a:solidFill>
                <a:latin typeface="Calibri"/>
                <a:ea typeface="Calibri"/>
                <a:cs typeface="Calibri"/>
                <a:sym typeface="Calibri"/>
              </a:rPr>
              <a:t>*Note that on the slides, “Regulators” can be more than one kind of authority and thus can be at different stages of the cycle. For a simplified illustration, only one is placed in the diagram. </a:t>
            </a:r>
            <a:endParaRPr sz="1200">
              <a:solidFill>
                <a:schemeClr val="dk1"/>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
        <p:cNvGrpSpPr/>
        <p:nvPr/>
      </p:nvGrpSpPr>
      <p:grpSpPr>
        <a:xfrm>
          <a:off x="0" y="0"/>
          <a:ext cx="0" cy="0"/>
          <a:chOff x="0" y="0"/>
          <a:chExt cx="0" cy="0"/>
        </a:xfrm>
      </p:grpSpPr>
      <p:sp>
        <p:nvSpPr>
          <p:cNvPr id="52" name="Google Shape;52;g2b33112c634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 name="Google Shape;53;g2b33112c634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477456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Google Shape;58;g2b33112c634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 name="Google Shape;59;g2b33112c634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615084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
        <p:cNvGrpSpPr/>
        <p:nvPr/>
      </p:nvGrpSpPr>
      <p:grpSpPr>
        <a:xfrm>
          <a:off x="0" y="0"/>
          <a:ext cx="0" cy="0"/>
          <a:chOff x="0" y="0"/>
          <a:chExt cx="0" cy="0"/>
        </a:xfrm>
      </p:grpSpPr>
      <p:sp>
        <p:nvSpPr>
          <p:cNvPr id="52" name="Google Shape;52;g2b33112c634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 name="Google Shape;53;g2b33112c634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902801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
        <p:cNvGrpSpPr/>
        <p:nvPr/>
      </p:nvGrpSpPr>
      <p:grpSpPr>
        <a:xfrm>
          <a:off x="0" y="0"/>
          <a:ext cx="0" cy="0"/>
          <a:chOff x="0" y="0"/>
          <a:chExt cx="0" cy="0"/>
        </a:xfrm>
      </p:grpSpPr>
      <p:sp>
        <p:nvSpPr>
          <p:cNvPr id="52" name="Google Shape;52;g2b33112c634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 name="Google Shape;53;g2b33112c634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567451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
        <p:cNvGrpSpPr/>
        <p:nvPr/>
      </p:nvGrpSpPr>
      <p:grpSpPr>
        <a:xfrm>
          <a:off x="0" y="0"/>
          <a:ext cx="0" cy="0"/>
          <a:chOff x="0" y="0"/>
          <a:chExt cx="0" cy="0"/>
        </a:xfrm>
      </p:grpSpPr>
      <p:sp>
        <p:nvSpPr>
          <p:cNvPr id="52" name="Google Shape;52;g2b33112c634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 name="Google Shape;53;g2b33112c634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599009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
        <p:cNvGrpSpPr/>
        <p:nvPr/>
      </p:nvGrpSpPr>
      <p:grpSpPr>
        <a:xfrm>
          <a:off x="0" y="0"/>
          <a:ext cx="0" cy="0"/>
          <a:chOff x="0" y="0"/>
          <a:chExt cx="0" cy="0"/>
        </a:xfrm>
      </p:grpSpPr>
      <p:sp>
        <p:nvSpPr>
          <p:cNvPr id="52" name="Google Shape;52;g2b33112c634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 name="Google Shape;53;g2b33112c634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559111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
        <p:cNvGrpSpPr/>
        <p:nvPr/>
      </p:nvGrpSpPr>
      <p:grpSpPr>
        <a:xfrm>
          <a:off x="0" y="0"/>
          <a:ext cx="0" cy="0"/>
          <a:chOff x="0" y="0"/>
          <a:chExt cx="0" cy="0"/>
        </a:xfrm>
      </p:grpSpPr>
      <p:sp>
        <p:nvSpPr>
          <p:cNvPr id="47" name="Google Shape;47;g2b33112c634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 name="Google Shape;48;g2b33112c634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55645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Google Shape;58;g2b33112c634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 name="Google Shape;59;g2b33112c634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527535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
        <p:cNvGrpSpPr/>
        <p:nvPr/>
      </p:nvGrpSpPr>
      <p:grpSpPr>
        <a:xfrm>
          <a:off x="0" y="0"/>
          <a:ext cx="0" cy="0"/>
          <a:chOff x="0" y="0"/>
          <a:chExt cx="0" cy="0"/>
        </a:xfrm>
      </p:grpSpPr>
      <p:sp>
        <p:nvSpPr>
          <p:cNvPr id="52" name="Google Shape;52;g2b33112c634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 name="Google Shape;53;g2b33112c634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9194379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Google Shape;58;g2b33112c634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 name="Google Shape;59;g2b33112c634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614847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Google Shape;58;g2b33112c634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 name="Google Shape;59;g2b33112c634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7062595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
        <p:cNvGrpSpPr/>
        <p:nvPr/>
      </p:nvGrpSpPr>
      <p:grpSpPr>
        <a:xfrm>
          <a:off x="0" y="0"/>
          <a:ext cx="0" cy="0"/>
          <a:chOff x="0" y="0"/>
          <a:chExt cx="0" cy="0"/>
        </a:xfrm>
      </p:grpSpPr>
      <p:sp>
        <p:nvSpPr>
          <p:cNvPr id="47" name="Google Shape;47;g2b33112c634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 name="Google Shape;48;g2b33112c634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7475245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4"/>
        <p:cNvGrpSpPr/>
        <p:nvPr/>
      </p:nvGrpSpPr>
      <p:grpSpPr>
        <a:xfrm>
          <a:off x="0" y="0"/>
          <a:ext cx="0" cy="0"/>
          <a:chOff x="0" y="0"/>
          <a:chExt cx="0" cy="0"/>
        </a:xfrm>
      </p:grpSpPr>
      <p:sp>
        <p:nvSpPr>
          <p:cNvPr id="735" name="Google Shape;735;g2b84644b2b6_2_298:notes"/>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36" name="Google Shape;736;g2b84644b2b6_2_29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
        <p:cNvGrpSpPr/>
        <p:nvPr/>
      </p:nvGrpSpPr>
      <p:grpSpPr>
        <a:xfrm>
          <a:off x="0" y="0"/>
          <a:ext cx="0" cy="0"/>
          <a:chOff x="0" y="0"/>
          <a:chExt cx="0" cy="0"/>
        </a:xfrm>
      </p:grpSpPr>
      <p:sp>
        <p:nvSpPr>
          <p:cNvPr id="52" name="Google Shape;52;g2b33112c634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 name="Google Shape;53;g2b33112c634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836771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
        <p:cNvGrpSpPr/>
        <p:nvPr/>
      </p:nvGrpSpPr>
      <p:grpSpPr>
        <a:xfrm>
          <a:off x="0" y="0"/>
          <a:ext cx="0" cy="0"/>
          <a:chOff x="0" y="0"/>
          <a:chExt cx="0" cy="0"/>
        </a:xfrm>
      </p:grpSpPr>
      <p:sp>
        <p:nvSpPr>
          <p:cNvPr id="52" name="Google Shape;52;g2b33112c634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 name="Google Shape;53;g2b33112c634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775566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
        <p:cNvGrpSpPr/>
        <p:nvPr/>
      </p:nvGrpSpPr>
      <p:grpSpPr>
        <a:xfrm>
          <a:off x="0" y="0"/>
          <a:ext cx="0" cy="0"/>
          <a:chOff x="0" y="0"/>
          <a:chExt cx="0" cy="0"/>
        </a:xfrm>
      </p:grpSpPr>
      <p:sp>
        <p:nvSpPr>
          <p:cNvPr id="47" name="Google Shape;47;g2b33112c634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 name="Google Shape;48;g2b33112c634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106859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g2b33112c634_0_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 name="Google Shape;71;g2b33112c634_0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g2b33112c634_0_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 name="Google Shape;71;g2b33112c634_0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357235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g2b33112c634_0_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 name="Google Shape;71;g2b33112c634_0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014214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14.png"/><Relationship Id="rId4" Type="http://schemas.openxmlformats.org/officeDocument/2006/relationships/image" Target="../media/image1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rgbClr val="00144C"/>
        </a:solidFill>
        <a:effectLst/>
      </p:bgPr>
    </p:bg>
    <p:spTree>
      <p:nvGrpSpPr>
        <p:cNvPr id="1" name="Shape 9"/>
        <p:cNvGrpSpPr/>
        <p:nvPr/>
      </p:nvGrpSpPr>
      <p:grpSpPr>
        <a:xfrm>
          <a:off x="0" y="0"/>
          <a:ext cx="0" cy="0"/>
          <a:chOff x="0" y="0"/>
          <a:chExt cx="0" cy="0"/>
        </a:xfrm>
      </p:grpSpPr>
      <p:pic>
        <p:nvPicPr>
          <p:cNvPr id="2" name="Picture 1" descr="A black background with colorful squares&#10;&#10;Description automatically generated">
            <a:extLst>
              <a:ext uri="{FF2B5EF4-FFF2-40B4-BE49-F238E27FC236}">
                <a16:creationId xmlns:a16="http://schemas.microsoft.com/office/drawing/2014/main" id="{60B2E5BB-ACB9-C140-AD13-DD6FE54EED8F}"/>
              </a:ext>
            </a:extLst>
          </p:cNvPr>
          <p:cNvPicPr>
            <a:picLocks noChangeAspect="1"/>
          </p:cNvPicPr>
          <p:nvPr userDrawn="1"/>
        </p:nvPicPr>
        <p:blipFill>
          <a:blip r:embed="rId2"/>
          <a:stretch>
            <a:fillRect/>
          </a:stretch>
        </p:blipFill>
        <p:spPr>
          <a:xfrm>
            <a:off x="7193892" y="3058509"/>
            <a:ext cx="1829608" cy="2001295"/>
          </a:xfrm>
          <a:prstGeom prst="rect">
            <a:avLst/>
          </a:prstGeom>
        </p:spPr>
      </p:pic>
      <p:sp>
        <p:nvSpPr>
          <p:cNvPr id="10" name="Google Shape;10;p2"/>
          <p:cNvSpPr txBox="1">
            <a:spLocks noGrp="1"/>
          </p:cNvSpPr>
          <p:nvPr>
            <p:ph type="ctrTitle"/>
          </p:nvPr>
        </p:nvSpPr>
        <p:spPr>
          <a:xfrm>
            <a:off x="398303" y="1196337"/>
            <a:ext cx="8010201" cy="2295612"/>
          </a:xfrm>
          <a:prstGeom prst="rect">
            <a:avLst/>
          </a:prstGeom>
          <a:noFill/>
        </p:spPr>
        <p:txBody>
          <a:bodyPr spcFirstLastPara="1" wrap="square" lIns="91425" tIns="91425" rIns="91425" bIns="91425" anchor="ctr" anchorCtr="0">
            <a:normAutofit/>
          </a:bodyPr>
          <a:lstStyle>
            <a:lvl1pPr lvl="0" algn="l">
              <a:spcBef>
                <a:spcPts val="0"/>
              </a:spcBef>
              <a:spcAft>
                <a:spcPts val="0"/>
              </a:spcAft>
              <a:buClr>
                <a:schemeClr val="lt1"/>
              </a:buClr>
              <a:buSzPts val="4800"/>
              <a:buNone/>
              <a:defRPr sz="4800">
                <a:solidFill>
                  <a:schemeClr val="bg1"/>
                </a:solidFill>
              </a:defRPr>
            </a:lvl1pPr>
            <a:lvl2pPr lvl="1" algn="ctr">
              <a:spcBef>
                <a:spcPts val="0"/>
              </a:spcBef>
              <a:spcAft>
                <a:spcPts val="0"/>
              </a:spcAft>
              <a:buClr>
                <a:schemeClr val="lt1"/>
              </a:buClr>
              <a:buSzPts val="4800"/>
              <a:buNone/>
              <a:defRPr sz="4800">
                <a:solidFill>
                  <a:schemeClr val="lt1"/>
                </a:solidFill>
              </a:defRPr>
            </a:lvl2pPr>
            <a:lvl3pPr lvl="2" algn="ctr">
              <a:spcBef>
                <a:spcPts val="0"/>
              </a:spcBef>
              <a:spcAft>
                <a:spcPts val="0"/>
              </a:spcAft>
              <a:buClr>
                <a:schemeClr val="lt1"/>
              </a:buClr>
              <a:buSzPts val="4800"/>
              <a:buNone/>
              <a:defRPr sz="4800">
                <a:solidFill>
                  <a:schemeClr val="lt1"/>
                </a:solidFill>
              </a:defRPr>
            </a:lvl3pPr>
            <a:lvl4pPr lvl="3" algn="ctr">
              <a:spcBef>
                <a:spcPts val="0"/>
              </a:spcBef>
              <a:spcAft>
                <a:spcPts val="0"/>
              </a:spcAft>
              <a:buClr>
                <a:schemeClr val="lt1"/>
              </a:buClr>
              <a:buSzPts val="4800"/>
              <a:buNone/>
              <a:defRPr sz="4800">
                <a:solidFill>
                  <a:schemeClr val="lt1"/>
                </a:solidFill>
              </a:defRPr>
            </a:lvl4pPr>
            <a:lvl5pPr lvl="4" algn="ctr">
              <a:spcBef>
                <a:spcPts val="0"/>
              </a:spcBef>
              <a:spcAft>
                <a:spcPts val="0"/>
              </a:spcAft>
              <a:buClr>
                <a:schemeClr val="lt1"/>
              </a:buClr>
              <a:buSzPts val="4800"/>
              <a:buNone/>
              <a:defRPr sz="4800">
                <a:solidFill>
                  <a:schemeClr val="lt1"/>
                </a:solidFill>
              </a:defRPr>
            </a:lvl5pPr>
            <a:lvl6pPr lvl="5" algn="ctr">
              <a:spcBef>
                <a:spcPts val="0"/>
              </a:spcBef>
              <a:spcAft>
                <a:spcPts val="0"/>
              </a:spcAft>
              <a:buClr>
                <a:schemeClr val="lt1"/>
              </a:buClr>
              <a:buSzPts val="4800"/>
              <a:buNone/>
              <a:defRPr sz="4800">
                <a:solidFill>
                  <a:schemeClr val="lt1"/>
                </a:solidFill>
              </a:defRPr>
            </a:lvl6pPr>
            <a:lvl7pPr lvl="6" algn="ctr">
              <a:spcBef>
                <a:spcPts val="0"/>
              </a:spcBef>
              <a:spcAft>
                <a:spcPts val="0"/>
              </a:spcAft>
              <a:buClr>
                <a:schemeClr val="lt1"/>
              </a:buClr>
              <a:buSzPts val="4800"/>
              <a:buNone/>
              <a:defRPr sz="4800">
                <a:solidFill>
                  <a:schemeClr val="lt1"/>
                </a:solidFill>
              </a:defRPr>
            </a:lvl7pPr>
            <a:lvl8pPr lvl="7" algn="ctr">
              <a:spcBef>
                <a:spcPts val="0"/>
              </a:spcBef>
              <a:spcAft>
                <a:spcPts val="0"/>
              </a:spcAft>
              <a:buClr>
                <a:schemeClr val="lt1"/>
              </a:buClr>
              <a:buSzPts val="4800"/>
              <a:buNone/>
              <a:defRPr sz="4800">
                <a:solidFill>
                  <a:schemeClr val="lt1"/>
                </a:solidFill>
              </a:defRPr>
            </a:lvl8pPr>
            <a:lvl9pPr lvl="8" algn="ctr">
              <a:spcBef>
                <a:spcPts val="0"/>
              </a:spcBef>
              <a:spcAft>
                <a:spcPts val="0"/>
              </a:spcAft>
              <a:buClr>
                <a:schemeClr val="lt1"/>
              </a:buClr>
              <a:buSzPts val="4800"/>
              <a:buNone/>
              <a:defRPr sz="4800">
                <a:solidFill>
                  <a:schemeClr val="lt1"/>
                </a:solidFill>
              </a:defRPr>
            </a:lvl9pPr>
          </a:lstStyle>
          <a:p>
            <a:endParaRPr dirty="0"/>
          </a:p>
        </p:txBody>
      </p:sp>
      <p:sp>
        <p:nvSpPr>
          <p:cNvPr id="11" name="Google Shape;11;p2"/>
          <p:cNvSpPr txBox="1">
            <a:spLocks noGrp="1"/>
          </p:cNvSpPr>
          <p:nvPr>
            <p:ph type="subTitle" idx="1"/>
          </p:nvPr>
        </p:nvSpPr>
        <p:spPr>
          <a:xfrm>
            <a:off x="398304" y="3491949"/>
            <a:ext cx="7287958" cy="670179"/>
          </a:xfrm>
          <a:prstGeom prst="rect">
            <a:avLst/>
          </a:prstGeom>
          <a:noFill/>
        </p:spPr>
        <p:txBody>
          <a:bodyPr spcFirstLastPara="1" wrap="square" lIns="91425" tIns="91425" rIns="91425" bIns="91425" anchor="ctr" anchorCtr="0">
            <a:normAutofit/>
          </a:bodyPr>
          <a:lstStyle>
            <a:lvl1pPr lvl="0" algn="l">
              <a:lnSpc>
                <a:spcPct val="100000"/>
              </a:lnSpc>
              <a:spcBef>
                <a:spcPts val="0"/>
              </a:spcBef>
              <a:spcAft>
                <a:spcPts val="0"/>
              </a:spcAft>
              <a:buClr>
                <a:schemeClr val="lt1"/>
              </a:buClr>
              <a:buSzPts val="2800"/>
              <a:buNone/>
              <a:defRPr sz="2800">
                <a:solidFill>
                  <a:srgbClr val="E94D96"/>
                </a:solidFill>
              </a:defRPr>
            </a:lvl1pPr>
            <a:lvl2pPr lvl="1" algn="ctr">
              <a:lnSpc>
                <a:spcPct val="100000"/>
              </a:lnSpc>
              <a:spcBef>
                <a:spcPts val="0"/>
              </a:spcBef>
              <a:spcAft>
                <a:spcPts val="0"/>
              </a:spcAft>
              <a:buClr>
                <a:schemeClr val="lt1"/>
              </a:buClr>
              <a:buSzPts val="2800"/>
              <a:buNone/>
              <a:defRPr sz="2800">
                <a:solidFill>
                  <a:schemeClr val="lt1"/>
                </a:solidFill>
              </a:defRPr>
            </a:lvl2pPr>
            <a:lvl3pPr lvl="2" algn="ctr">
              <a:lnSpc>
                <a:spcPct val="100000"/>
              </a:lnSpc>
              <a:spcBef>
                <a:spcPts val="0"/>
              </a:spcBef>
              <a:spcAft>
                <a:spcPts val="0"/>
              </a:spcAft>
              <a:buClr>
                <a:schemeClr val="lt1"/>
              </a:buClr>
              <a:buSzPts val="2800"/>
              <a:buNone/>
              <a:defRPr sz="2800">
                <a:solidFill>
                  <a:schemeClr val="lt1"/>
                </a:solidFill>
              </a:defRPr>
            </a:lvl3pPr>
            <a:lvl4pPr lvl="3" algn="ctr">
              <a:lnSpc>
                <a:spcPct val="100000"/>
              </a:lnSpc>
              <a:spcBef>
                <a:spcPts val="0"/>
              </a:spcBef>
              <a:spcAft>
                <a:spcPts val="0"/>
              </a:spcAft>
              <a:buClr>
                <a:schemeClr val="lt1"/>
              </a:buClr>
              <a:buSzPts val="2800"/>
              <a:buNone/>
              <a:defRPr sz="2800">
                <a:solidFill>
                  <a:schemeClr val="lt1"/>
                </a:solidFill>
              </a:defRPr>
            </a:lvl4pPr>
            <a:lvl5pPr lvl="4" algn="ctr">
              <a:lnSpc>
                <a:spcPct val="100000"/>
              </a:lnSpc>
              <a:spcBef>
                <a:spcPts val="0"/>
              </a:spcBef>
              <a:spcAft>
                <a:spcPts val="0"/>
              </a:spcAft>
              <a:buClr>
                <a:schemeClr val="lt1"/>
              </a:buClr>
              <a:buSzPts val="2800"/>
              <a:buNone/>
              <a:defRPr sz="2800">
                <a:solidFill>
                  <a:schemeClr val="lt1"/>
                </a:solidFill>
              </a:defRPr>
            </a:lvl5pPr>
            <a:lvl6pPr lvl="5" algn="ctr">
              <a:lnSpc>
                <a:spcPct val="100000"/>
              </a:lnSpc>
              <a:spcBef>
                <a:spcPts val="0"/>
              </a:spcBef>
              <a:spcAft>
                <a:spcPts val="0"/>
              </a:spcAft>
              <a:buClr>
                <a:schemeClr val="lt1"/>
              </a:buClr>
              <a:buSzPts val="2800"/>
              <a:buNone/>
              <a:defRPr sz="2800">
                <a:solidFill>
                  <a:schemeClr val="lt1"/>
                </a:solidFill>
              </a:defRPr>
            </a:lvl6pPr>
            <a:lvl7pPr lvl="6" algn="ctr">
              <a:lnSpc>
                <a:spcPct val="100000"/>
              </a:lnSpc>
              <a:spcBef>
                <a:spcPts val="0"/>
              </a:spcBef>
              <a:spcAft>
                <a:spcPts val="0"/>
              </a:spcAft>
              <a:buClr>
                <a:schemeClr val="lt1"/>
              </a:buClr>
              <a:buSzPts val="2800"/>
              <a:buNone/>
              <a:defRPr sz="2800">
                <a:solidFill>
                  <a:schemeClr val="lt1"/>
                </a:solidFill>
              </a:defRPr>
            </a:lvl7pPr>
            <a:lvl8pPr lvl="7" algn="ctr">
              <a:lnSpc>
                <a:spcPct val="100000"/>
              </a:lnSpc>
              <a:spcBef>
                <a:spcPts val="0"/>
              </a:spcBef>
              <a:spcAft>
                <a:spcPts val="0"/>
              </a:spcAft>
              <a:buClr>
                <a:schemeClr val="lt1"/>
              </a:buClr>
              <a:buSzPts val="2800"/>
              <a:buNone/>
              <a:defRPr sz="2800">
                <a:solidFill>
                  <a:schemeClr val="lt1"/>
                </a:solidFill>
              </a:defRPr>
            </a:lvl8pPr>
            <a:lvl9pPr lvl="8" algn="ctr">
              <a:lnSpc>
                <a:spcPct val="100000"/>
              </a:lnSpc>
              <a:spcBef>
                <a:spcPts val="0"/>
              </a:spcBef>
              <a:spcAft>
                <a:spcPts val="0"/>
              </a:spcAft>
              <a:buClr>
                <a:schemeClr val="lt1"/>
              </a:buClr>
              <a:buSzPts val="2800"/>
              <a:buNone/>
              <a:defRPr sz="2800">
                <a:solidFill>
                  <a:schemeClr val="lt1"/>
                </a:solidFill>
              </a:defRPr>
            </a:lvl9pPr>
          </a:lstStyle>
          <a:p>
            <a:endParaRPr dirty="0"/>
          </a:p>
        </p:txBody>
      </p:sp>
      <p:pic>
        <p:nvPicPr>
          <p:cNvPr id="14" name="Google Shape;14;p2"/>
          <p:cNvPicPr preferRelativeResize="0"/>
          <p:nvPr/>
        </p:nvPicPr>
        <p:blipFill>
          <a:blip r:embed="rId3">
            <a:alphaModFix/>
          </a:blip>
          <a:stretch>
            <a:fillRect/>
          </a:stretch>
        </p:blipFill>
        <p:spPr>
          <a:xfrm>
            <a:off x="3244613" y="298661"/>
            <a:ext cx="2976652" cy="670179"/>
          </a:xfrm>
          <a:prstGeom prst="rect">
            <a:avLst/>
          </a:prstGeom>
          <a:solidFill>
            <a:srgbClr val="00144C"/>
          </a:solidFill>
          <a:ln>
            <a:noFill/>
          </a:ln>
        </p:spPr>
      </p:pic>
      <p:pic>
        <p:nvPicPr>
          <p:cNvPr id="3" name="Graphic 2">
            <a:extLst>
              <a:ext uri="{FF2B5EF4-FFF2-40B4-BE49-F238E27FC236}">
                <a16:creationId xmlns:a16="http://schemas.microsoft.com/office/drawing/2014/main" id="{E370147D-D7D3-BA95-F6AF-B3BA18418849}"/>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98304" y="4701613"/>
            <a:ext cx="969444" cy="318947"/>
          </a:xfrm>
          <a:prstGeom prst="rect">
            <a:avLst/>
          </a:prstGeom>
        </p:spPr>
      </p:pic>
      <p:sp>
        <p:nvSpPr>
          <p:cNvPr id="4" name="TextBox 3">
            <a:extLst>
              <a:ext uri="{FF2B5EF4-FFF2-40B4-BE49-F238E27FC236}">
                <a16:creationId xmlns:a16="http://schemas.microsoft.com/office/drawing/2014/main" id="{B4EE2169-F3E1-4E05-1002-C08EEFA96A24}"/>
              </a:ext>
            </a:extLst>
          </p:cNvPr>
          <p:cNvSpPr txBox="1"/>
          <p:nvPr userDrawn="1"/>
        </p:nvSpPr>
        <p:spPr>
          <a:xfrm>
            <a:off x="1409589" y="4707198"/>
            <a:ext cx="1050288" cy="307777"/>
          </a:xfrm>
          <a:prstGeom prst="rect">
            <a:avLst/>
          </a:prstGeom>
          <a:noFill/>
        </p:spPr>
        <p:txBody>
          <a:bodyPr wrap="square" rtlCol="0">
            <a:spAutoFit/>
          </a:bodyPr>
          <a:lstStyle/>
          <a:p>
            <a:r>
              <a:rPr lang="en-CA" sz="1400" dirty="0">
                <a:solidFill>
                  <a:schemeClr val="bg1"/>
                </a:solidFill>
              </a:rPr>
              <a:t>#ossummit</a:t>
            </a:r>
          </a:p>
        </p:txBody>
      </p:sp>
      <p:sp>
        <p:nvSpPr>
          <p:cNvPr id="7" name="TextBox 6">
            <a:extLst>
              <a:ext uri="{FF2B5EF4-FFF2-40B4-BE49-F238E27FC236}">
                <a16:creationId xmlns:a16="http://schemas.microsoft.com/office/drawing/2014/main" id="{88756FCB-0A75-11BE-35D2-A228E9A9DE97}"/>
              </a:ext>
            </a:extLst>
          </p:cNvPr>
          <p:cNvSpPr txBox="1"/>
          <p:nvPr userDrawn="1"/>
        </p:nvSpPr>
        <p:spPr>
          <a:xfrm>
            <a:off x="2717450" y="321122"/>
            <a:ext cx="553357" cy="584775"/>
          </a:xfrm>
          <a:prstGeom prst="rect">
            <a:avLst/>
          </a:prstGeom>
          <a:noFill/>
        </p:spPr>
        <p:txBody>
          <a:bodyPr wrap="none" rtlCol="0">
            <a:spAutoFit/>
          </a:bodyPr>
          <a:lstStyle/>
          <a:p>
            <a:r>
              <a:rPr lang="en-CA" sz="3200" dirty="0">
                <a:solidFill>
                  <a:schemeClr val="bg1"/>
                </a:solidFill>
                <a:latin typeface="Open Sans Light" panose="020B0606030504020204" pitchFamily="34" charset="0"/>
                <a:ea typeface="Open Sans Light" panose="020B0606030504020204" pitchFamily="34" charset="0"/>
                <a:cs typeface="Open Sans Light" panose="020B0606030504020204" pitchFamily="34" charset="0"/>
              </a:rPr>
              <a:t>@</a:t>
            </a:r>
          </a:p>
        </p:txBody>
      </p:sp>
      <p:pic>
        <p:nvPicPr>
          <p:cNvPr id="23" name="Graphic 22">
            <a:extLst>
              <a:ext uri="{FF2B5EF4-FFF2-40B4-BE49-F238E27FC236}">
                <a16:creationId xmlns:a16="http://schemas.microsoft.com/office/drawing/2014/main" id="{EB3077C7-5A83-DFD0-D778-45DEB4FBDAC5}"/>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322497" y="237740"/>
            <a:ext cx="2435929" cy="827053"/>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rgbClr val="00144C"/>
        </a:solidFill>
        <a:effectLst/>
      </p:bgPr>
    </p:bg>
    <p:spTree>
      <p:nvGrpSpPr>
        <p:cNvPr id="1" name="Shape 15"/>
        <p:cNvGrpSpPr/>
        <p:nvPr/>
      </p:nvGrpSpPr>
      <p:grpSpPr>
        <a:xfrm>
          <a:off x="0" y="0"/>
          <a:ext cx="0" cy="0"/>
          <a:chOff x="0" y="0"/>
          <a:chExt cx="0" cy="0"/>
        </a:xfrm>
      </p:grpSpPr>
      <p:pic>
        <p:nvPicPr>
          <p:cNvPr id="3" name="Picture 2" descr="A black background with colorful squares&#10;&#10;Description automatically generated">
            <a:extLst>
              <a:ext uri="{FF2B5EF4-FFF2-40B4-BE49-F238E27FC236}">
                <a16:creationId xmlns:a16="http://schemas.microsoft.com/office/drawing/2014/main" id="{FBDA4514-7727-D432-B06D-A8F399A15FA7}"/>
              </a:ext>
            </a:extLst>
          </p:cNvPr>
          <p:cNvPicPr>
            <a:picLocks noChangeAspect="1"/>
          </p:cNvPicPr>
          <p:nvPr userDrawn="1"/>
        </p:nvPicPr>
        <p:blipFill>
          <a:blip r:embed="rId2"/>
          <a:stretch>
            <a:fillRect/>
          </a:stretch>
        </p:blipFill>
        <p:spPr>
          <a:xfrm>
            <a:off x="7193892" y="3058509"/>
            <a:ext cx="1829608" cy="2001295"/>
          </a:xfrm>
          <a:prstGeom prst="rect">
            <a:avLst/>
          </a:prstGeom>
        </p:spPr>
      </p:pic>
      <p:pic>
        <p:nvPicPr>
          <p:cNvPr id="17" name="Google Shape;17;p3"/>
          <p:cNvPicPr preferRelativeResize="0"/>
          <p:nvPr userDrawn="1"/>
        </p:nvPicPr>
        <p:blipFill>
          <a:blip r:embed="rId3">
            <a:alphaModFix/>
          </a:blip>
          <a:stretch>
            <a:fillRect/>
          </a:stretch>
        </p:blipFill>
        <p:spPr>
          <a:xfrm>
            <a:off x="120500" y="4666205"/>
            <a:ext cx="1748157" cy="393600"/>
          </a:xfrm>
          <a:prstGeom prst="rect">
            <a:avLst/>
          </a:prstGeom>
          <a:noFill/>
          <a:ln>
            <a:noFill/>
          </a:ln>
        </p:spPr>
      </p:pic>
      <p:sp>
        <p:nvSpPr>
          <p:cNvPr id="18" name="Google Shape;18;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Clr>
                <a:schemeClr val="lt1"/>
              </a:buClr>
              <a:buSzPts val="3600"/>
              <a:buNone/>
              <a:defRPr sz="3600">
                <a:solidFill>
                  <a:schemeClr val="lt1"/>
                </a:solidFill>
              </a:defRPr>
            </a:lvl1pPr>
            <a:lvl2pPr lvl="1" algn="ctr">
              <a:spcBef>
                <a:spcPts val="0"/>
              </a:spcBef>
              <a:spcAft>
                <a:spcPts val="0"/>
              </a:spcAft>
              <a:buClr>
                <a:schemeClr val="lt1"/>
              </a:buClr>
              <a:buSzPts val="3600"/>
              <a:buNone/>
              <a:defRPr sz="3600">
                <a:solidFill>
                  <a:schemeClr val="lt1"/>
                </a:solidFill>
              </a:defRPr>
            </a:lvl2pPr>
            <a:lvl3pPr lvl="2" algn="ctr">
              <a:spcBef>
                <a:spcPts val="0"/>
              </a:spcBef>
              <a:spcAft>
                <a:spcPts val="0"/>
              </a:spcAft>
              <a:buClr>
                <a:schemeClr val="lt1"/>
              </a:buClr>
              <a:buSzPts val="3600"/>
              <a:buNone/>
              <a:defRPr sz="3600">
                <a:solidFill>
                  <a:schemeClr val="lt1"/>
                </a:solidFill>
              </a:defRPr>
            </a:lvl3pPr>
            <a:lvl4pPr lvl="3" algn="ctr">
              <a:spcBef>
                <a:spcPts val="0"/>
              </a:spcBef>
              <a:spcAft>
                <a:spcPts val="0"/>
              </a:spcAft>
              <a:buClr>
                <a:schemeClr val="lt1"/>
              </a:buClr>
              <a:buSzPts val="3600"/>
              <a:buNone/>
              <a:defRPr sz="3600">
                <a:solidFill>
                  <a:schemeClr val="lt1"/>
                </a:solidFill>
              </a:defRPr>
            </a:lvl4pPr>
            <a:lvl5pPr lvl="4" algn="ctr">
              <a:spcBef>
                <a:spcPts val="0"/>
              </a:spcBef>
              <a:spcAft>
                <a:spcPts val="0"/>
              </a:spcAft>
              <a:buClr>
                <a:schemeClr val="lt1"/>
              </a:buClr>
              <a:buSzPts val="3600"/>
              <a:buNone/>
              <a:defRPr sz="3600">
                <a:solidFill>
                  <a:schemeClr val="lt1"/>
                </a:solidFill>
              </a:defRPr>
            </a:lvl5pPr>
            <a:lvl6pPr lvl="5" algn="ctr">
              <a:spcBef>
                <a:spcPts val="0"/>
              </a:spcBef>
              <a:spcAft>
                <a:spcPts val="0"/>
              </a:spcAft>
              <a:buClr>
                <a:schemeClr val="lt1"/>
              </a:buClr>
              <a:buSzPts val="3600"/>
              <a:buNone/>
              <a:defRPr sz="3600">
                <a:solidFill>
                  <a:schemeClr val="lt1"/>
                </a:solidFill>
              </a:defRPr>
            </a:lvl6pPr>
            <a:lvl7pPr lvl="6" algn="ctr">
              <a:spcBef>
                <a:spcPts val="0"/>
              </a:spcBef>
              <a:spcAft>
                <a:spcPts val="0"/>
              </a:spcAft>
              <a:buClr>
                <a:schemeClr val="lt1"/>
              </a:buClr>
              <a:buSzPts val="3600"/>
              <a:buNone/>
              <a:defRPr sz="3600">
                <a:solidFill>
                  <a:schemeClr val="lt1"/>
                </a:solidFill>
              </a:defRPr>
            </a:lvl7pPr>
            <a:lvl8pPr lvl="7" algn="ctr">
              <a:spcBef>
                <a:spcPts val="0"/>
              </a:spcBef>
              <a:spcAft>
                <a:spcPts val="0"/>
              </a:spcAft>
              <a:buClr>
                <a:schemeClr val="lt1"/>
              </a:buClr>
              <a:buSzPts val="3600"/>
              <a:buNone/>
              <a:defRPr sz="3600">
                <a:solidFill>
                  <a:schemeClr val="lt1"/>
                </a:solidFill>
              </a:defRPr>
            </a:lvl8pPr>
            <a:lvl9pPr lvl="8" algn="ctr">
              <a:spcBef>
                <a:spcPts val="0"/>
              </a:spcBef>
              <a:spcAft>
                <a:spcPts val="0"/>
              </a:spcAft>
              <a:buClr>
                <a:schemeClr val="lt1"/>
              </a:buClr>
              <a:buSzPts val="3600"/>
              <a:buNone/>
              <a:defRPr sz="3600">
                <a:solidFill>
                  <a:schemeClr val="lt1"/>
                </a:solidFill>
              </a:defRPr>
            </a:lvl9pPr>
          </a:lstStyle>
          <a:p>
            <a:endParaRPr/>
          </a:p>
        </p:txBody>
      </p:sp>
      <p:sp>
        <p:nvSpPr>
          <p:cNvPr id="19" name="Google Shape;19;p3"/>
          <p:cNvSpPr txBox="1">
            <a:spLocks noGrp="1"/>
          </p:cNvSpPr>
          <p:nvPr>
            <p:ph type="sldNum" idx="12"/>
          </p:nvPr>
        </p:nvSpPr>
        <p:spPr>
          <a:xfrm>
            <a:off x="6530671" y="4666204"/>
            <a:ext cx="548700" cy="393600"/>
          </a:xfrm>
          <a:prstGeom prst="rect">
            <a:avLst/>
          </a:prstGeom>
        </p:spPr>
        <p:txBody>
          <a:bodyPr spcFirstLastPara="1" wrap="square" lIns="91425" tIns="91425" rIns="91425" bIns="91425" anchor="ctr" anchorCtr="0">
            <a:norm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preserve="1" userDrawn="1">
  <p:cSld name="Logo">
    <p:bg>
      <p:bgPr>
        <a:solidFill>
          <a:srgbClr val="00144C"/>
        </a:solidFill>
        <a:effectLst/>
      </p:bgPr>
    </p:bg>
    <p:spTree>
      <p:nvGrpSpPr>
        <p:cNvPr id="1" name="Shape 15"/>
        <p:cNvGrpSpPr/>
        <p:nvPr/>
      </p:nvGrpSpPr>
      <p:grpSpPr>
        <a:xfrm>
          <a:off x="0" y="0"/>
          <a:ext cx="0" cy="0"/>
          <a:chOff x="0" y="0"/>
          <a:chExt cx="0" cy="0"/>
        </a:xfrm>
      </p:grpSpPr>
      <p:pic>
        <p:nvPicPr>
          <p:cNvPr id="3" name="Picture 2" descr="A black background with colorful squares&#10;&#10;Description automatically generated">
            <a:extLst>
              <a:ext uri="{FF2B5EF4-FFF2-40B4-BE49-F238E27FC236}">
                <a16:creationId xmlns:a16="http://schemas.microsoft.com/office/drawing/2014/main" id="{FBDA4514-7727-D432-B06D-A8F399A15FA7}"/>
              </a:ext>
            </a:extLst>
          </p:cNvPr>
          <p:cNvPicPr>
            <a:picLocks noChangeAspect="1"/>
          </p:cNvPicPr>
          <p:nvPr userDrawn="1"/>
        </p:nvPicPr>
        <p:blipFill>
          <a:blip r:embed="rId2"/>
          <a:stretch>
            <a:fillRect/>
          </a:stretch>
        </p:blipFill>
        <p:spPr>
          <a:xfrm>
            <a:off x="7193892" y="3058509"/>
            <a:ext cx="1829608" cy="2001295"/>
          </a:xfrm>
          <a:prstGeom prst="rect">
            <a:avLst/>
          </a:prstGeom>
        </p:spPr>
      </p:pic>
      <p:pic>
        <p:nvPicPr>
          <p:cNvPr id="17" name="Google Shape;17;p3"/>
          <p:cNvPicPr preferRelativeResize="0"/>
          <p:nvPr/>
        </p:nvPicPr>
        <p:blipFill>
          <a:blip r:embed="rId3">
            <a:alphaModFix/>
          </a:blip>
          <a:stretch>
            <a:fillRect/>
          </a:stretch>
        </p:blipFill>
        <p:spPr>
          <a:xfrm>
            <a:off x="1222649" y="1817639"/>
            <a:ext cx="6698701" cy="1508222"/>
          </a:xfrm>
          <a:prstGeom prst="rect">
            <a:avLst/>
          </a:prstGeom>
          <a:noFill/>
          <a:ln>
            <a:noFill/>
          </a:ln>
        </p:spPr>
      </p:pic>
    </p:spTree>
    <p:extLst>
      <p:ext uri="{BB962C8B-B14F-4D97-AF65-F5344CB8AC3E}">
        <p14:creationId xmlns:p14="http://schemas.microsoft.com/office/powerpoint/2010/main" val="945635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body" type="tx">
  <p:cSld name="TITLE_AND_BODY">
    <p:bg>
      <p:bgPr>
        <a:solidFill>
          <a:schemeClr val="lt1"/>
        </a:solidFill>
        <a:effectLst/>
      </p:bgPr>
    </p:bg>
    <p:spTree>
      <p:nvGrpSpPr>
        <p:cNvPr id="1" name="Shape 20"/>
        <p:cNvGrpSpPr/>
        <p:nvPr/>
      </p:nvGrpSpPr>
      <p:grpSpPr>
        <a:xfrm>
          <a:off x="0" y="0"/>
          <a:ext cx="0" cy="0"/>
          <a:chOff x="0" y="0"/>
          <a:chExt cx="0" cy="0"/>
        </a:xfrm>
      </p:grpSpPr>
      <p:sp>
        <p:nvSpPr>
          <p:cNvPr id="22" name="Google Shape;22;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solidFill>
                  <a:srgbClr val="00144C"/>
                </a:solidFill>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sp>
        <p:nvSpPr>
          <p:cNvPr id="23" name="Google Shape;23;p4"/>
          <p:cNvSpPr txBox="1">
            <a:spLocks noGrp="1"/>
          </p:cNvSpPr>
          <p:nvPr>
            <p:ph type="body" idx="1"/>
          </p:nvPr>
        </p:nvSpPr>
        <p:spPr>
          <a:xfrm>
            <a:off x="311700" y="1152475"/>
            <a:ext cx="8520600" cy="3317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dirty="0"/>
          </a:p>
        </p:txBody>
      </p:sp>
      <p:sp>
        <p:nvSpPr>
          <p:cNvPr id="24" name="Google Shape;24;p4"/>
          <p:cNvSpPr txBox="1">
            <a:spLocks noGrp="1"/>
          </p:cNvSpPr>
          <p:nvPr>
            <p:ph type="sldNum" idx="12"/>
          </p:nvPr>
        </p:nvSpPr>
        <p:spPr>
          <a:xfrm>
            <a:off x="7121879" y="4604625"/>
            <a:ext cx="548700" cy="393600"/>
          </a:xfrm>
          <a:prstGeom prst="rect">
            <a:avLst/>
          </a:prstGeom>
        </p:spPr>
        <p:txBody>
          <a:bodyPr spcFirstLastPara="1" wrap="square" lIns="91425" tIns="91425" rIns="91425" bIns="91425" anchor="ctr" anchorCtr="0">
            <a:normAutofit/>
          </a:bodyPr>
          <a:lstStyle>
            <a:lvl1pPr lvl="0" rtl="0">
              <a:buNone/>
              <a:defRPr>
                <a:solidFill>
                  <a:schemeClr val="bg2"/>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fld id="{00000000-1234-1234-1234-123412341234}" type="slidenum">
              <a:rPr lang="en" smtClean="0"/>
              <a:pPr/>
              <a:t>‹#›</a:t>
            </a:fld>
            <a:endParaRPr lang="en"/>
          </a:p>
        </p:txBody>
      </p:sp>
      <p:pic>
        <p:nvPicPr>
          <p:cNvPr id="3" name="Picture 2" descr="A screenshot of a cell phone&#10;&#10;Description automatically generated">
            <a:extLst>
              <a:ext uri="{FF2B5EF4-FFF2-40B4-BE49-F238E27FC236}">
                <a16:creationId xmlns:a16="http://schemas.microsoft.com/office/drawing/2014/main" id="{BE07DF55-84DC-256F-1497-55E42BEF67D6}"/>
              </a:ext>
            </a:extLst>
          </p:cNvPr>
          <p:cNvPicPr>
            <a:picLocks noChangeAspect="1"/>
          </p:cNvPicPr>
          <p:nvPr userDrawn="1"/>
        </p:nvPicPr>
        <p:blipFill>
          <a:blip r:embed="rId2"/>
          <a:stretch>
            <a:fillRect/>
          </a:stretch>
        </p:blipFill>
        <p:spPr>
          <a:xfrm>
            <a:off x="7893922" y="3783724"/>
            <a:ext cx="1171357" cy="1276081"/>
          </a:xfrm>
          <a:prstGeom prst="rect">
            <a:avLst/>
          </a:prstGeom>
        </p:spPr>
      </p:pic>
      <p:pic>
        <p:nvPicPr>
          <p:cNvPr id="5" name="Graphic 4">
            <a:extLst>
              <a:ext uri="{FF2B5EF4-FFF2-40B4-BE49-F238E27FC236}">
                <a16:creationId xmlns:a16="http://schemas.microsoft.com/office/drawing/2014/main" id="{2A68CFB2-C68E-5D54-855C-E733555D6A3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22516" y="4556402"/>
            <a:ext cx="2501809" cy="490045"/>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8"/>
        <p:cNvGrpSpPr/>
        <p:nvPr/>
      </p:nvGrpSpPr>
      <p:grpSpPr>
        <a:xfrm>
          <a:off x="0" y="0"/>
          <a:ext cx="0" cy="0"/>
          <a:chOff x="0" y="0"/>
          <a:chExt cx="0" cy="0"/>
        </a:xfrm>
      </p:grpSpPr>
      <p:sp>
        <p:nvSpPr>
          <p:cNvPr id="2" name="Google Shape;24;p4">
            <a:extLst>
              <a:ext uri="{FF2B5EF4-FFF2-40B4-BE49-F238E27FC236}">
                <a16:creationId xmlns:a16="http://schemas.microsoft.com/office/drawing/2014/main" id="{49D136C1-ED83-77FA-87EE-D9A2F465A3A0}"/>
              </a:ext>
            </a:extLst>
          </p:cNvPr>
          <p:cNvSpPr txBox="1">
            <a:spLocks/>
          </p:cNvSpPr>
          <p:nvPr userDrawn="1"/>
        </p:nvSpPr>
        <p:spPr>
          <a:xfrm>
            <a:off x="8430417" y="4604624"/>
            <a:ext cx="548700" cy="39360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buNone/>
              <a:defRPr sz="1000" b="0" i="0" u="none" strike="noStrike" cap="none">
                <a:solidFill>
                  <a:schemeClr val="bg2"/>
                </a:solidFill>
                <a:latin typeface="Arial"/>
                <a:ea typeface="Arial"/>
                <a:cs typeface="Arial"/>
                <a:sym typeface="Arial"/>
              </a:defRPr>
            </a:lvl1pPr>
            <a:lvl2pPr marR="0" lvl="1" algn="r" rtl="0">
              <a:lnSpc>
                <a:spcPct val="100000"/>
              </a:lnSpc>
              <a:spcBef>
                <a:spcPts val="0"/>
              </a:spcBef>
              <a:spcAft>
                <a:spcPts val="0"/>
              </a:spcAft>
              <a:buClr>
                <a:srgbClr val="000000"/>
              </a:buClr>
              <a:buFont typeface="Arial"/>
              <a:buNone/>
              <a:defRPr sz="1000" b="0" i="0" u="none" strike="noStrike" cap="none">
                <a:solidFill>
                  <a:schemeClr val="lt1"/>
                </a:solidFill>
                <a:latin typeface="Arial"/>
                <a:ea typeface="Arial"/>
                <a:cs typeface="Arial"/>
                <a:sym typeface="Arial"/>
              </a:defRPr>
            </a:lvl2pPr>
            <a:lvl3pPr marR="0" lvl="2" algn="r" rtl="0">
              <a:lnSpc>
                <a:spcPct val="100000"/>
              </a:lnSpc>
              <a:spcBef>
                <a:spcPts val="0"/>
              </a:spcBef>
              <a:spcAft>
                <a:spcPts val="0"/>
              </a:spcAft>
              <a:buClr>
                <a:srgbClr val="000000"/>
              </a:buClr>
              <a:buFont typeface="Arial"/>
              <a:buNone/>
              <a:defRPr sz="1000" b="0" i="0" u="none" strike="noStrike" cap="none">
                <a:solidFill>
                  <a:schemeClr val="lt1"/>
                </a:solidFill>
                <a:latin typeface="Arial"/>
                <a:ea typeface="Arial"/>
                <a:cs typeface="Arial"/>
                <a:sym typeface="Arial"/>
              </a:defRPr>
            </a:lvl3pPr>
            <a:lvl4pPr marR="0" lvl="3" algn="r" rtl="0">
              <a:lnSpc>
                <a:spcPct val="100000"/>
              </a:lnSpc>
              <a:spcBef>
                <a:spcPts val="0"/>
              </a:spcBef>
              <a:spcAft>
                <a:spcPts val="0"/>
              </a:spcAft>
              <a:buClr>
                <a:srgbClr val="000000"/>
              </a:buClr>
              <a:buFont typeface="Arial"/>
              <a:buNone/>
              <a:defRPr sz="1000" b="0" i="0" u="none" strike="noStrike" cap="none">
                <a:solidFill>
                  <a:schemeClr val="lt1"/>
                </a:solidFill>
                <a:latin typeface="Arial"/>
                <a:ea typeface="Arial"/>
                <a:cs typeface="Arial"/>
                <a:sym typeface="Arial"/>
              </a:defRPr>
            </a:lvl4pPr>
            <a:lvl5pPr marR="0" lvl="4" algn="r" rtl="0">
              <a:lnSpc>
                <a:spcPct val="100000"/>
              </a:lnSpc>
              <a:spcBef>
                <a:spcPts val="0"/>
              </a:spcBef>
              <a:spcAft>
                <a:spcPts val="0"/>
              </a:spcAft>
              <a:buClr>
                <a:srgbClr val="000000"/>
              </a:buClr>
              <a:buFont typeface="Arial"/>
              <a:buNone/>
              <a:defRPr sz="1000" b="0" i="0" u="none" strike="noStrike" cap="none">
                <a:solidFill>
                  <a:schemeClr val="lt1"/>
                </a:solidFill>
                <a:latin typeface="Arial"/>
                <a:ea typeface="Arial"/>
                <a:cs typeface="Arial"/>
                <a:sym typeface="Arial"/>
              </a:defRPr>
            </a:lvl5pPr>
            <a:lvl6pPr marR="0" lvl="5" algn="r" rtl="0">
              <a:lnSpc>
                <a:spcPct val="100000"/>
              </a:lnSpc>
              <a:spcBef>
                <a:spcPts val="0"/>
              </a:spcBef>
              <a:spcAft>
                <a:spcPts val="0"/>
              </a:spcAft>
              <a:buClr>
                <a:srgbClr val="000000"/>
              </a:buClr>
              <a:buFont typeface="Arial"/>
              <a:buNone/>
              <a:defRPr sz="1000" b="0" i="0" u="none" strike="noStrike" cap="none">
                <a:solidFill>
                  <a:schemeClr val="lt1"/>
                </a:solidFill>
                <a:latin typeface="Arial"/>
                <a:ea typeface="Arial"/>
                <a:cs typeface="Arial"/>
                <a:sym typeface="Arial"/>
              </a:defRPr>
            </a:lvl6pPr>
            <a:lvl7pPr marR="0" lvl="6" algn="r" rtl="0">
              <a:lnSpc>
                <a:spcPct val="100000"/>
              </a:lnSpc>
              <a:spcBef>
                <a:spcPts val="0"/>
              </a:spcBef>
              <a:spcAft>
                <a:spcPts val="0"/>
              </a:spcAft>
              <a:buClr>
                <a:srgbClr val="000000"/>
              </a:buClr>
              <a:buFont typeface="Arial"/>
              <a:buNone/>
              <a:defRPr sz="1000" b="0" i="0" u="none" strike="noStrike" cap="none">
                <a:solidFill>
                  <a:schemeClr val="lt1"/>
                </a:solidFill>
                <a:latin typeface="Arial"/>
                <a:ea typeface="Arial"/>
                <a:cs typeface="Arial"/>
                <a:sym typeface="Arial"/>
              </a:defRPr>
            </a:lvl7pPr>
            <a:lvl8pPr marR="0" lvl="7" algn="r" rtl="0">
              <a:lnSpc>
                <a:spcPct val="100000"/>
              </a:lnSpc>
              <a:spcBef>
                <a:spcPts val="0"/>
              </a:spcBef>
              <a:spcAft>
                <a:spcPts val="0"/>
              </a:spcAft>
              <a:buClr>
                <a:srgbClr val="000000"/>
              </a:buClr>
              <a:buFont typeface="Arial"/>
              <a:buNone/>
              <a:defRPr sz="1000" b="0" i="0" u="none" strike="noStrike" cap="none">
                <a:solidFill>
                  <a:schemeClr val="lt1"/>
                </a:solidFill>
                <a:latin typeface="Arial"/>
                <a:ea typeface="Arial"/>
                <a:cs typeface="Arial"/>
                <a:sym typeface="Arial"/>
              </a:defRPr>
            </a:lvl8pPr>
            <a:lvl9pPr marR="0" lvl="8" algn="r" rtl="0">
              <a:lnSpc>
                <a:spcPct val="100000"/>
              </a:lnSpc>
              <a:spcBef>
                <a:spcPts val="0"/>
              </a:spcBef>
              <a:spcAft>
                <a:spcPts val="0"/>
              </a:spcAft>
              <a:buClr>
                <a:srgbClr val="000000"/>
              </a:buClr>
              <a:buFont typeface="Arial"/>
              <a:buNone/>
              <a:defRPr sz="1000" b="0" i="0" u="none" strike="noStrike" cap="none">
                <a:solidFill>
                  <a:schemeClr val="lt1"/>
                </a:solidFill>
                <a:latin typeface="Arial"/>
                <a:ea typeface="Arial"/>
                <a:cs typeface="Arial"/>
                <a:sym typeface="Arial"/>
              </a:defRPr>
            </a:lvl9pPr>
          </a:lstStyle>
          <a:p>
            <a:fld id="{00000000-1234-1234-1234-123412341234}" type="slidenum">
              <a:rPr lang="en" smtClean="0"/>
              <a:pPr/>
              <a:t>‹#›</a:t>
            </a:fld>
            <a:endParaRPr lang="en" dirty="0"/>
          </a:p>
        </p:txBody>
      </p:sp>
      <p:pic>
        <p:nvPicPr>
          <p:cNvPr id="3" name="Graphic 2">
            <a:extLst>
              <a:ext uri="{FF2B5EF4-FFF2-40B4-BE49-F238E27FC236}">
                <a16:creationId xmlns:a16="http://schemas.microsoft.com/office/drawing/2014/main" id="{9BAC315D-1540-F797-B92E-6DE666F982D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22516" y="4556402"/>
            <a:ext cx="2501809" cy="490045"/>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bg>
      <p:bgPr>
        <a:solidFill>
          <a:schemeClr val="lt1"/>
        </a:solidFill>
        <a:effectLst/>
      </p:bgPr>
    </p:bg>
    <p:spTree>
      <p:nvGrpSpPr>
        <p:cNvPr id="1" name="Shape 26"/>
        <p:cNvGrpSpPr/>
        <p:nvPr/>
      </p:nvGrpSpPr>
      <p:grpSpPr>
        <a:xfrm>
          <a:off x="0" y="0"/>
          <a:ext cx="0" cy="0"/>
          <a:chOff x="0" y="0"/>
          <a:chExt cx="0" cy="0"/>
        </a:xfrm>
      </p:grpSpPr>
      <p:sp>
        <p:nvSpPr>
          <p:cNvPr id="30" name="Google Shape;30;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solidFill>
                  <a:srgbClr val="00144C"/>
                </a:solidFill>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31" name="Google Shape;31;p5"/>
          <p:cNvSpPr txBox="1">
            <a:spLocks noGrp="1"/>
          </p:cNvSpPr>
          <p:nvPr>
            <p:ph type="body" idx="1"/>
          </p:nvPr>
        </p:nvSpPr>
        <p:spPr>
          <a:xfrm>
            <a:off x="311700" y="1152475"/>
            <a:ext cx="3999900" cy="3317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2" name="Google Shape;32;p5"/>
          <p:cNvSpPr txBox="1">
            <a:spLocks noGrp="1"/>
          </p:cNvSpPr>
          <p:nvPr>
            <p:ph type="body" idx="2"/>
          </p:nvPr>
        </p:nvSpPr>
        <p:spPr>
          <a:xfrm>
            <a:off x="4832400" y="1152475"/>
            <a:ext cx="3999900" cy="3317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pic>
        <p:nvPicPr>
          <p:cNvPr id="2" name="Picture 1" descr="A screenshot of a cell phone&#10;&#10;Description automatically generated">
            <a:extLst>
              <a:ext uri="{FF2B5EF4-FFF2-40B4-BE49-F238E27FC236}">
                <a16:creationId xmlns:a16="http://schemas.microsoft.com/office/drawing/2014/main" id="{9FDA8566-3DE8-56B7-B1D8-8A7A72839D32}"/>
              </a:ext>
            </a:extLst>
          </p:cNvPr>
          <p:cNvPicPr>
            <a:picLocks noChangeAspect="1"/>
          </p:cNvPicPr>
          <p:nvPr userDrawn="1"/>
        </p:nvPicPr>
        <p:blipFill>
          <a:blip r:embed="rId2"/>
          <a:stretch>
            <a:fillRect/>
          </a:stretch>
        </p:blipFill>
        <p:spPr>
          <a:xfrm>
            <a:off x="7893922" y="3783724"/>
            <a:ext cx="1171357" cy="1276081"/>
          </a:xfrm>
          <a:prstGeom prst="rect">
            <a:avLst/>
          </a:prstGeom>
        </p:spPr>
      </p:pic>
      <p:sp>
        <p:nvSpPr>
          <p:cNvPr id="3" name="Google Shape;24;p4">
            <a:extLst>
              <a:ext uri="{FF2B5EF4-FFF2-40B4-BE49-F238E27FC236}">
                <a16:creationId xmlns:a16="http://schemas.microsoft.com/office/drawing/2014/main" id="{56FE4164-9B12-E434-465C-7937ECBF4E6E}"/>
              </a:ext>
            </a:extLst>
          </p:cNvPr>
          <p:cNvSpPr txBox="1">
            <a:spLocks noGrp="1"/>
          </p:cNvSpPr>
          <p:nvPr>
            <p:ph type="sldNum" idx="12"/>
          </p:nvPr>
        </p:nvSpPr>
        <p:spPr>
          <a:xfrm>
            <a:off x="7121879" y="4604625"/>
            <a:ext cx="548700" cy="393600"/>
          </a:xfrm>
          <a:prstGeom prst="rect">
            <a:avLst/>
          </a:prstGeom>
        </p:spPr>
        <p:txBody>
          <a:bodyPr spcFirstLastPara="1" wrap="square" lIns="91425" tIns="91425" rIns="91425" bIns="91425" anchor="ctr" anchorCtr="0">
            <a:normAutofit/>
          </a:bodyPr>
          <a:lstStyle>
            <a:lvl1pPr lvl="0" rtl="0">
              <a:buNone/>
              <a:defRPr>
                <a:solidFill>
                  <a:schemeClr val="bg2"/>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fld id="{00000000-1234-1234-1234-123412341234}" type="slidenum">
              <a:rPr lang="en" smtClean="0"/>
              <a:pPr/>
              <a:t>‹#›</a:t>
            </a:fld>
            <a:endParaRPr lang="en"/>
          </a:p>
        </p:txBody>
      </p:sp>
      <p:pic>
        <p:nvPicPr>
          <p:cNvPr id="4" name="Graphic 3">
            <a:extLst>
              <a:ext uri="{FF2B5EF4-FFF2-40B4-BE49-F238E27FC236}">
                <a16:creationId xmlns:a16="http://schemas.microsoft.com/office/drawing/2014/main" id="{067A028C-B248-F12A-398D-EEEA7CBF698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22516" y="4556402"/>
            <a:ext cx="2501809" cy="490045"/>
          </a:xfrm>
          <a:prstGeom prst="rect">
            <a:avLst/>
          </a:prstGeom>
        </p:spPr>
      </p:pic>
    </p:spTree>
    <p:extLst>
      <p:ext uri="{BB962C8B-B14F-4D97-AF65-F5344CB8AC3E}">
        <p14:creationId xmlns:p14="http://schemas.microsoft.com/office/powerpoint/2010/main" val="12911434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 only">
    <p:bg>
      <p:bgPr>
        <a:solidFill>
          <a:schemeClr val="lt1"/>
        </a:solidFill>
        <a:effectLst/>
      </p:bgPr>
    </p:bg>
    <p:spTree>
      <p:nvGrpSpPr>
        <p:cNvPr id="1" name="Shape 33"/>
        <p:cNvGrpSpPr/>
        <p:nvPr/>
      </p:nvGrpSpPr>
      <p:grpSpPr>
        <a:xfrm>
          <a:off x="0" y="0"/>
          <a:ext cx="0" cy="0"/>
          <a:chOff x="0" y="0"/>
          <a:chExt cx="0" cy="0"/>
        </a:xfrm>
      </p:grpSpPr>
      <p:sp>
        <p:nvSpPr>
          <p:cNvPr id="37" name="Google Shape;37;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solidFill>
                  <a:srgbClr val="00144C"/>
                </a:solidFill>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pic>
        <p:nvPicPr>
          <p:cNvPr id="2" name="Picture 1" descr="A screenshot of a cell phone&#10;&#10;Description automatically generated">
            <a:extLst>
              <a:ext uri="{FF2B5EF4-FFF2-40B4-BE49-F238E27FC236}">
                <a16:creationId xmlns:a16="http://schemas.microsoft.com/office/drawing/2014/main" id="{914595E3-2606-EA1B-E5AE-6F9763704311}"/>
              </a:ext>
            </a:extLst>
          </p:cNvPr>
          <p:cNvPicPr>
            <a:picLocks noChangeAspect="1"/>
          </p:cNvPicPr>
          <p:nvPr userDrawn="1"/>
        </p:nvPicPr>
        <p:blipFill>
          <a:blip r:embed="rId2"/>
          <a:stretch>
            <a:fillRect/>
          </a:stretch>
        </p:blipFill>
        <p:spPr>
          <a:xfrm>
            <a:off x="7893922" y="3783724"/>
            <a:ext cx="1171357" cy="1276081"/>
          </a:xfrm>
          <a:prstGeom prst="rect">
            <a:avLst/>
          </a:prstGeom>
        </p:spPr>
      </p:pic>
      <p:sp>
        <p:nvSpPr>
          <p:cNvPr id="3" name="Google Shape;24;p4">
            <a:extLst>
              <a:ext uri="{FF2B5EF4-FFF2-40B4-BE49-F238E27FC236}">
                <a16:creationId xmlns:a16="http://schemas.microsoft.com/office/drawing/2014/main" id="{465A1B95-345E-C992-CB6F-96C31411F758}"/>
              </a:ext>
            </a:extLst>
          </p:cNvPr>
          <p:cNvSpPr txBox="1">
            <a:spLocks noGrp="1"/>
          </p:cNvSpPr>
          <p:nvPr>
            <p:ph type="sldNum" idx="12"/>
          </p:nvPr>
        </p:nvSpPr>
        <p:spPr>
          <a:xfrm>
            <a:off x="7121879" y="4604625"/>
            <a:ext cx="548700" cy="393600"/>
          </a:xfrm>
          <a:prstGeom prst="rect">
            <a:avLst/>
          </a:prstGeom>
        </p:spPr>
        <p:txBody>
          <a:bodyPr spcFirstLastPara="1" wrap="square" lIns="91425" tIns="91425" rIns="91425" bIns="91425" anchor="ctr" anchorCtr="0">
            <a:normAutofit/>
          </a:bodyPr>
          <a:lstStyle>
            <a:lvl1pPr lvl="0" rtl="0">
              <a:buNone/>
              <a:defRPr>
                <a:solidFill>
                  <a:schemeClr val="bg2"/>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fld id="{00000000-1234-1234-1234-123412341234}" type="slidenum">
              <a:rPr lang="en" smtClean="0"/>
              <a:pPr/>
              <a:t>‹#›</a:t>
            </a:fld>
            <a:endParaRPr lang="en"/>
          </a:p>
        </p:txBody>
      </p:sp>
      <p:pic>
        <p:nvPicPr>
          <p:cNvPr id="4" name="Graphic 3">
            <a:extLst>
              <a:ext uri="{FF2B5EF4-FFF2-40B4-BE49-F238E27FC236}">
                <a16:creationId xmlns:a16="http://schemas.microsoft.com/office/drawing/2014/main" id="{46E9D94E-6483-B71D-C632-11841802EB4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22516" y="4556402"/>
            <a:ext cx="2501809" cy="490045"/>
          </a:xfrm>
          <a:prstGeom prst="rect">
            <a:avLst/>
          </a:prstGeom>
        </p:spPr>
      </p:pic>
    </p:spTree>
    <p:extLst>
      <p:ext uri="{BB962C8B-B14F-4D97-AF65-F5344CB8AC3E}">
        <p14:creationId xmlns:p14="http://schemas.microsoft.com/office/powerpoint/2010/main" val="1754938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olo e contenuto" type="obj">
  <p:cSld name="Titolo e contenuto">
    <p:spTree>
      <p:nvGrpSpPr>
        <p:cNvPr id="1" name="Shape 241"/>
        <p:cNvGrpSpPr/>
        <p:nvPr/>
      </p:nvGrpSpPr>
      <p:grpSpPr>
        <a:xfrm>
          <a:off x="0" y="0"/>
          <a:ext cx="0" cy="0"/>
          <a:chOff x="0" y="0"/>
          <a:chExt cx="0" cy="0"/>
        </a:xfrm>
      </p:grpSpPr>
      <p:pic>
        <p:nvPicPr>
          <p:cNvPr id="242" name="Google Shape;242;p41"/>
          <p:cNvPicPr preferRelativeResize="0"/>
          <p:nvPr/>
        </p:nvPicPr>
        <p:blipFill rotWithShape="1">
          <a:blip r:embed="rId2">
            <a:alphaModFix/>
          </a:blip>
          <a:srcRect/>
          <a:stretch/>
        </p:blipFill>
        <p:spPr>
          <a:xfrm>
            <a:off x="1850" y="0"/>
            <a:ext cx="9140300" cy="5143501"/>
          </a:xfrm>
          <a:prstGeom prst="rect">
            <a:avLst/>
          </a:prstGeom>
          <a:noFill/>
          <a:ln>
            <a:noFill/>
          </a:ln>
        </p:spPr>
      </p:pic>
      <p:sp>
        <p:nvSpPr>
          <p:cNvPr id="243" name="Google Shape;243;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rtl="0">
              <a:lnSpc>
                <a:spcPct val="90000"/>
              </a:lnSpc>
              <a:spcBef>
                <a:spcPts val="0"/>
              </a:spcBef>
              <a:spcAft>
                <a:spcPts val="0"/>
              </a:spcAft>
              <a:buClr>
                <a:srgbClr val="00BDEF"/>
              </a:buClr>
              <a:buSzPts val="2700"/>
              <a:buFont typeface="Calibri"/>
              <a:buNone/>
              <a:defRPr sz="2700" b="1">
                <a:solidFill>
                  <a:srgbClr val="00BDEF"/>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44" name="Google Shape;244;p4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400"/>
              </a:spcBef>
              <a:spcAft>
                <a:spcPts val="0"/>
              </a:spcAft>
              <a:buClr>
                <a:schemeClr val="dk1"/>
              </a:buClr>
              <a:buSzPts val="1400"/>
              <a:buChar char="•"/>
              <a:defRPr/>
            </a:lvl2pPr>
            <a:lvl3pPr marL="1371600" lvl="2" indent="-317500" algn="l" rtl="0">
              <a:lnSpc>
                <a:spcPct val="90000"/>
              </a:lnSpc>
              <a:spcBef>
                <a:spcPts val="400"/>
              </a:spcBef>
              <a:spcAft>
                <a:spcPts val="0"/>
              </a:spcAft>
              <a:buClr>
                <a:schemeClr val="dk1"/>
              </a:buClr>
              <a:buSzPts val="1400"/>
              <a:buChar char="•"/>
              <a:defRPr/>
            </a:lvl3pPr>
            <a:lvl4pPr marL="1828800" lvl="3" indent="-317500" algn="l" rtl="0">
              <a:lnSpc>
                <a:spcPct val="90000"/>
              </a:lnSpc>
              <a:spcBef>
                <a:spcPts val="400"/>
              </a:spcBef>
              <a:spcAft>
                <a:spcPts val="0"/>
              </a:spcAft>
              <a:buClr>
                <a:schemeClr val="dk1"/>
              </a:buClr>
              <a:buSzPts val="1400"/>
              <a:buChar char="•"/>
              <a:defRPr/>
            </a:lvl4pPr>
            <a:lvl5pPr marL="2286000" lvl="4" indent="-317500" algn="l" rtl="0">
              <a:lnSpc>
                <a:spcPct val="90000"/>
              </a:lnSpc>
              <a:spcBef>
                <a:spcPts val="400"/>
              </a:spcBef>
              <a:spcAft>
                <a:spcPts val="0"/>
              </a:spcAft>
              <a:buClr>
                <a:schemeClr val="dk1"/>
              </a:buClr>
              <a:buSzPts val="1400"/>
              <a:buChar char="•"/>
              <a:defRPr/>
            </a:lvl5pPr>
            <a:lvl6pPr marL="2743200" lvl="5" indent="-317500" algn="l" rtl="0">
              <a:lnSpc>
                <a:spcPct val="90000"/>
              </a:lnSpc>
              <a:spcBef>
                <a:spcPts val="400"/>
              </a:spcBef>
              <a:spcAft>
                <a:spcPts val="0"/>
              </a:spcAft>
              <a:buClr>
                <a:schemeClr val="dk1"/>
              </a:buClr>
              <a:buSzPts val="1400"/>
              <a:buChar char="•"/>
              <a:defRPr/>
            </a:lvl6pPr>
            <a:lvl7pPr marL="3200400" lvl="6" indent="-317500" algn="l" rtl="0">
              <a:lnSpc>
                <a:spcPct val="90000"/>
              </a:lnSpc>
              <a:spcBef>
                <a:spcPts val="400"/>
              </a:spcBef>
              <a:spcAft>
                <a:spcPts val="0"/>
              </a:spcAft>
              <a:buClr>
                <a:schemeClr val="dk1"/>
              </a:buClr>
              <a:buSzPts val="1400"/>
              <a:buChar char="•"/>
              <a:defRPr/>
            </a:lvl7pPr>
            <a:lvl8pPr marL="3657600" lvl="7" indent="-317500" algn="l" rtl="0">
              <a:lnSpc>
                <a:spcPct val="90000"/>
              </a:lnSpc>
              <a:spcBef>
                <a:spcPts val="400"/>
              </a:spcBef>
              <a:spcAft>
                <a:spcPts val="0"/>
              </a:spcAft>
              <a:buClr>
                <a:schemeClr val="dk1"/>
              </a:buClr>
              <a:buSzPts val="1400"/>
              <a:buChar char="•"/>
              <a:defRPr/>
            </a:lvl8pPr>
            <a:lvl9pPr marL="4114800" lvl="8" indent="-317500" algn="l" rtl="0">
              <a:lnSpc>
                <a:spcPct val="90000"/>
              </a:lnSpc>
              <a:spcBef>
                <a:spcPts val="400"/>
              </a:spcBef>
              <a:spcAft>
                <a:spcPts val="0"/>
              </a:spcAft>
              <a:buClr>
                <a:schemeClr val="dk1"/>
              </a:buClr>
              <a:buSzPts val="1400"/>
              <a:buChar char="•"/>
              <a:defRPr/>
            </a:lvl9pPr>
          </a:lstStyle>
          <a:p>
            <a:endParaRPr/>
          </a:p>
        </p:txBody>
      </p:sp>
      <p:sp>
        <p:nvSpPr>
          <p:cNvPr id="245" name="Google Shape;245;p41"/>
          <p:cNvSpPr txBox="1">
            <a:spLocks noGrp="1"/>
          </p:cNvSpPr>
          <p:nvPr>
            <p:ph type="dt" idx="10"/>
          </p:nvPr>
        </p:nvSpPr>
        <p:spPr>
          <a:xfrm>
            <a:off x="628650" y="4853970"/>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46" name="Google Shape;246;p41"/>
          <p:cNvSpPr txBox="1">
            <a:spLocks noGrp="1"/>
          </p:cNvSpPr>
          <p:nvPr>
            <p:ph type="ftr" idx="11"/>
          </p:nvPr>
        </p:nvSpPr>
        <p:spPr>
          <a:xfrm>
            <a:off x="3028950" y="4853970"/>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47" name="Google Shape;247;p41"/>
          <p:cNvSpPr txBox="1">
            <a:spLocks noGrp="1"/>
          </p:cNvSpPr>
          <p:nvPr>
            <p:ph type="sldNum" idx="12"/>
          </p:nvPr>
        </p:nvSpPr>
        <p:spPr>
          <a:xfrm>
            <a:off x="6457950" y="4853970"/>
            <a:ext cx="2057400" cy="2739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35390861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4_Closure_b">
  <p:cSld name="4_Closure_b">
    <p:bg>
      <p:bgPr>
        <a:solidFill>
          <a:schemeClr val="dk2"/>
        </a:solidFill>
        <a:effectLst/>
      </p:bgPr>
    </p:bg>
    <p:spTree>
      <p:nvGrpSpPr>
        <p:cNvPr id="1" name="Shape 93"/>
        <p:cNvGrpSpPr/>
        <p:nvPr/>
      </p:nvGrpSpPr>
      <p:grpSpPr>
        <a:xfrm>
          <a:off x="0" y="0"/>
          <a:ext cx="0" cy="0"/>
          <a:chOff x="0" y="0"/>
          <a:chExt cx="0" cy="0"/>
        </a:xfrm>
      </p:grpSpPr>
      <p:sp>
        <p:nvSpPr>
          <p:cNvPr id="94" name="Google Shape;94;p19"/>
          <p:cNvSpPr txBox="1">
            <a:spLocks noGrp="1"/>
          </p:cNvSpPr>
          <p:nvPr>
            <p:ph type="body" idx="1"/>
          </p:nvPr>
        </p:nvSpPr>
        <p:spPr>
          <a:xfrm>
            <a:off x="5231635" y="2354482"/>
            <a:ext cx="3283715" cy="818376"/>
          </a:xfrm>
          <a:prstGeom prst="rect">
            <a:avLst/>
          </a:prstGeom>
          <a:noFill/>
          <a:ln>
            <a:noFill/>
          </a:ln>
        </p:spPr>
        <p:txBody>
          <a:bodyPr spcFirstLastPara="1" wrap="square" lIns="68575" tIns="34275" rIns="68575" bIns="34275" anchor="b" anchorCtr="0">
            <a:normAutofit/>
          </a:bodyPr>
          <a:lstStyle>
            <a:lvl1pPr marL="457200" lvl="0" indent="-228600" algn="r">
              <a:lnSpc>
                <a:spcPct val="100000"/>
              </a:lnSpc>
              <a:spcBef>
                <a:spcPts val="500"/>
              </a:spcBef>
              <a:spcAft>
                <a:spcPts val="0"/>
              </a:spcAft>
              <a:buClr>
                <a:schemeClr val="lt1"/>
              </a:buClr>
              <a:buSzPts val="1400"/>
              <a:buNone/>
              <a:defRPr sz="1400" b="0" i="0">
                <a:solidFill>
                  <a:schemeClr val="lt1"/>
                </a:solidFill>
                <a:latin typeface="Rubik"/>
                <a:ea typeface="Rubik"/>
                <a:cs typeface="Rubik"/>
                <a:sym typeface="Rubik"/>
              </a:defRPr>
            </a:lvl1pPr>
            <a:lvl2pPr marL="914400" lvl="1" indent="-228600" algn="l">
              <a:lnSpc>
                <a:spcPct val="90000"/>
              </a:lnSpc>
              <a:spcBef>
                <a:spcPts val="400"/>
              </a:spcBef>
              <a:spcAft>
                <a:spcPts val="0"/>
              </a:spcAft>
              <a:buClr>
                <a:srgbClr val="888D89"/>
              </a:buClr>
              <a:buSzPts val="1500"/>
              <a:buNone/>
              <a:defRPr sz="1500">
                <a:solidFill>
                  <a:srgbClr val="888D89"/>
                </a:solidFill>
              </a:defRPr>
            </a:lvl2pPr>
            <a:lvl3pPr marL="1371600" lvl="2" indent="-228600" algn="l">
              <a:lnSpc>
                <a:spcPct val="90000"/>
              </a:lnSpc>
              <a:spcBef>
                <a:spcPts val="400"/>
              </a:spcBef>
              <a:spcAft>
                <a:spcPts val="0"/>
              </a:spcAft>
              <a:buClr>
                <a:srgbClr val="888D89"/>
              </a:buClr>
              <a:buSzPts val="1400"/>
              <a:buNone/>
              <a:defRPr sz="1400">
                <a:solidFill>
                  <a:srgbClr val="888D89"/>
                </a:solidFill>
              </a:defRPr>
            </a:lvl3pPr>
            <a:lvl4pPr marL="1828800" lvl="3" indent="-228600" algn="l">
              <a:lnSpc>
                <a:spcPct val="90000"/>
              </a:lnSpc>
              <a:spcBef>
                <a:spcPts val="400"/>
              </a:spcBef>
              <a:spcAft>
                <a:spcPts val="0"/>
              </a:spcAft>
              <a:buClr>
                <a:srgbClr val="888D89"/>
              </a:buClr>
              <a:buSzPts val="1200"/>
              <a:buNone/>
              <a:defRPr sz="1200">
                <a:solidFill>
                  <a:srgbClr val="888D89"/>
                </a:solidFill>
              </a:defRPr>
            </a:lvl4pPr>
            <a:lvl5pPr marL="2286000" lvl="4" indent="-228600" algn="l">
              <a:lnSpc>
                <a:spcPct val="90000"/>
              </a:lnSpc>
              <a:spcBef>
                <a:spcPts val="400"/>
              </a:spcBef>
              <a:spcAft>
                <a:spcPts val="0"/>
              </a:spcAft>
              <a:buClr>
                <a:srgbClr val="888D89"/>
              </a:buClr>
              <a:buSzPts val="1200"/>
              <a:buNone/>
              <a:defRPr sz="1200">
                <a:solidFill>
                  <a:srgbClr val="888D89"/>
                </a:solidFill>
              </a:defRPr>
            </a:lvl5pPr>
            <a:lvl6pPr marL="2743200" lvl="5" indent="-228600" algn="l">
              <a:lnSpc>
                <a:spcPct val="90000"/>
              </a:lnSpc>
              <a:spcBef>
                <a:spcPts val="400"/>
              </a:spcBef>
              <a:spcAft>
                <a:spcPts val="0"/>
              </a:spcAft>
              <a:buClr>
                <a:srgbClr val="888D89"/>
              </a:buClr>
              <a:buSzPts val="1200"/>
              <a:buNone/>
              <a:defRPr sz="1200">
                <a:solidFill>
                  <a:srgbClr val="888D89"/>
                </a:solidFill>
              </a:defRPr>
            </a:lvl6pPr>
            <a:lvl7pPr marL="3200400" lvl="6" indent="-228600" algn="l">
              <a:lnSpc>
                <a:spcPct val="90000"/>
              </a:lnSpc>
              <a:spcBef>
                <a:spcPts val="400"/>
              </a:spcBef>
              <a:spcAft>
                <a:spcPts val="0"/>
              </a:spcAft>
              <a:buClr>
                <a:srgbClr val="888D89"/>
              </a:buClr>
              <a:buSzPts val="1200"/>
              <a:buNone/>
              <a:defRPr sz="1200">
                <a:solidFill>
                  <a:srgbClr val="888D89"/>
                </a:solidFill>
              </a:defRPr>
            </a:lvl7pPr>
            <a:lvl8pPr marL="3657600" lvl="7" indent="-228600" algn="l">
              <a:lnSpc>
                <a:spcPct val="90000"/>
              </a:lnSpc>
              <a:spcBef>
                <a:spcPts val="400"/>
              </a:spcBef>
              <a:spcAft>
                <a:spcPts val="0"/>
              </a:spcAft>
              <a:buClr>
                <a:srgbClr val="888D89"/>
              </a:buClr>
              <a:buSzPts val="1200"/>
              <a:buNone/>
              <a:defRPr sz="1200">
                <a:solidFill>
                  <a:srgbClr val="888D89"/>
                </a:solidFill>
              </a:defRPr>
            </a:lvl8pPr>
            <a:lvl9pPr marL="4114800" lvl="8" indent="-228600" algn="l">
              <a:lnSpc>
                <a:spcPct val="90000"/>
              </a:lnSpc>
              <a:spcBef>
                <a:spcPts val="400"/>
              </a:spcBef>
              <a:spcAft>
                <a:spcPts val="0"/>
              </a:spcAft>
              <a:buClr>
                <a:srgbClr val="888D89"/>
              </a:buClr>
              <a:buSzPts val="1200"/>
              <a:buNone/>
              <a:defRPr sz="1200">
                <a:solidFill>
                  <a:srgbClr val="888D89"/>
                </a:solidFill>
              </a:defRPr>
            </a:lvl9pPr>
          </a:lstStyle>
          <a:p>
            <a:endParaRPr/>
          </a:p>
        </p:txBody>
      </p:sp>
      <p:pic>
        <p:nvPicPr>
          <p:cNvPr id="95" name="Google Shape;95;p19"/>
          <p:cNvPicPr preferRelativeResize="0"/>
          <p:nvPr/>
        </p:nvPicPr>
        <p:blipFill rotWithShape="1">
          <a:blip r:embed="rId2">
            <a:alphaModFix/>
          </a:blip>
          <a:srcRect/>
          <a:stretch/>
        </p:blipFill>
        <p:spPr>
          <a:xfrm>
            <a:off x="6886575" y="1839795"/>
            <a:ext cx="1628775" cy="323850"/>
          </a:xfrm>
          <a:prstGeom prst="rect">
            <a:avLst/>
          </a:prstGeom>
          <a:noFill/>
          <a:ln>
            <a:noFill/>
          </a:ln>
        </p:spPr>
      </p:pic>
      <p:sp>
        <p:nvSpPr>
          <p:cNvPr id="96" name="Google Shape;96;p19"/>
          <p:cNvSpPr txBox="1">
            <a:spLocks noGrp="1"/>
          </p:cNvSpPr>
          <p:nvPr>
            <p:ph type="title"/>
          </p:nvPr>
        </p:nvSpPr>
        <p:spPr>
          <a:xfrm>
            <a:off x="628650" y="697113"/>
            <a:ext cx="4163687" cy="2139553"/>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lt1"/>
              </a:buClr>
              <a:buSzPts val="4500"/>
              <a:buFont typeface="Rubik SemiBold"/>
              <a:buNone/>
              <a:defRPr sz="4500">
                <a:solidFill>
                  <a:schemeClr val="l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97" name="Google Shape;97;p19"/>
          <p:cNvSpPr txBox="1">
            <a:spLocks noGrp="1"/>
          </p:cNvSpPr>
          <p:nvPr>
            <p:ph type="body" idx="2"/>
          </p:nvPr>
        </p:nvSpPr>
        <p:spPr>
          <a:xfrm>
            <a:off x="628650" y="2856907"/>
            <a:ext cx="4163687" cy="1125140"/>
          </a:xfrm>
          <a:prstGeom prst="rect">
            <a:avLst/>
          </a:prstGeom>
          <a:noFill/>
          <a:ln>
            <a:noFill/>
          </a:ln>
        </p:spPr>
        <p:txBody>
          <a:bodyPr spcFirstLastPara="1" wrap="square" lIns="68575" tIns="34275" rIns="68575" bIns="34275" anchor="ctr" anchorCtr="0">
            <a:normAutofit/>
          </a:bodyPr>
          <a:lstStyle>
            <a:lvl1pPr marL="457200" lvl="0" indent="-228600" algn="l">
              <a:lnSpc>
                <a:spcPct val="90000"/>
              </a:lnSpc>
              <a:spcBef>
                <a:spcPts val="800"/>
              </a:spcBef>
              <a:spcAft>
                <a:spcPts val="0"/>
              </a:spcAft>
              <a:buClr>
                <a:schemeClr val="lt2"/>
              </a:buClr>
              <a:buSzPts val="1500"/>
              <a:buNone/>
              <a:defRPr sz="1500" b="0" i="0">
                <a:solidFill>
                  <a:schemeClr val="lt2"/>
                </a:solidFill>
                <a:latin typeface="Rubik"/>
                <a:ea typeface="Rubik"/>
                <a:cs typeface="Rubik"/>
                <a:sym typeface="Rubik"/>
              </a:defRPr>
            </a:lvl1pPr>
            <a:lvl2pPr marL="914400" lvl="1" indent="-228600" algn="l">
              <a:lnSpc>
                <a:spcPct val="90000"/>
              </a:lnSpc>
              <a:spcBef>
                <a:spcPts val="400"/>
              </a:spcBef>
              <a:spcAft>
                <a:spcPts val="0"/>
              </a:spcAft>
              <a:buClr>
                <a:srgbClr val="888D89"/>
              </a:buClr>
              <a:buSzPts val="1500"/>
              <a:buNone/>
              <a:defRPr sz="1500">
                <a:solidFill>
                  <a:srgbClr val="888D89"/>
                </a:solidFill>
              </a:defRPr>
            </a:lvl2pPr>
            <a:lvl3pPr marL="1371600" lvl="2" indent="-228600" algn="l">
              <a:lnSpc>
                <a:spcPct val="90000"/>
              </a:lnSpc>
              <a:spcBef>
                <a:spcPts val="400"/>
              </a:spcBef>
              <a:spcAft>
                <a:spcPts val="0"/>
              </a:spcAft>
              <a:buClr>
                <a:srgbClr val="888D89"/>
              </a:buClr>
              <a:buSzPts val="1400"/>
              <a:buNone/>
              <a:defRPr sz="1400">
                <a:solidFill>
                  <a:srgbClr val="888D89"/>
                </a:solidFill>
              </a:defRPr>
            </a:lvl3pPr>
            <a:lvl4pPr marL="1828800" lvl="3" indent="-228600" algn="l">
              <a:lnSpc>
                <a:spcPct val="90000"/>
              </a:lnSpc>
              <a:spcBef>
                <a:spcPts val="400"/>
              </a:spcBef>
              <a:spcAft>
                <a:spcPts val="0"/>
              </a:spcAft>
              <a:buClr>
                <a:srgbClr val="888D89"/>
              </a:buClr>
              <a:buSzPts val="1200"/>
              <a:buNone/>
              <a:defRPr sz="1200">
                <a:solidFill>
                  <a:srgbClr val="888D89"/>
                </a:solidFill>
              </a:defRPr>
            </a:lvl4pPr>
            <a:lvl5pPr marL="2286000" lvl="4" indent="-228600" algn="l">
              <a:lnSpc>
                <a:spcPct val="90000"/>
              </a:lnSpc>
              <a:spcBef>
                <a:spcPts val="400"/>
              </a:spcBef>
              <a:spcAft>
                <a:spcPts val="0"/>
              </a:spcAft>
              <a:buClr>
                <a:srgbClr val="888D89"/>
              </a:buClr>
              <a:buSzPts val="1200"/>
              <a:buNone/>
              <a:defRPr sz="1200">
                <a:solidFill>
                  <a:srgbClr val="888D89"/>
                </a:solidFill>
              </a:defRPr>
            </a:lvl5pPr>
            <a:lvl6pPr marL="2743200" lvl="5" indent="-228600" algn="l">
              <a:lnSpc>
                <a:spcPct val="90000"/>
              </a:lnSpc>
              <a:spcBef>
                <a:spcPts val="400"/>
              </a:spcBef>
              <a:spcAft>
                <a:spcPts val="0"/>
              </a:spcAft>
              <a:buClr>
                <a:srgbClr val="888D89"/>
              </a:buClr>
              <a:buSzPts val="1200"/>
              <a:buNone/>
              <a:defRPr sz="1200">
                <a:solidFill>
                  <a:srgbClr val="888D89"/>
                </a:solidFill>
              </a:defRPr>
            </a:lvl6pPr>
            <a:lvl7pPr marL="3200400" lvl="6" indent="-228600" algn="l">
              <a:lnSpc>
                <a:spcPct val="90000"/>
              </a:lnSpc>
              <a:spcBef>
                <a:spcPts val="400"/>
              </a:spcBef>
              <a:spcAft>
                <a:spcPts val="0"/>
              </a:spcAft>
              <a:buClr>
                <a:srgbClr val="888D89"/>
              </a:buClr>
              <a:buSzPts val="1200"/>
              <a:buNone/>
              <a:defRPr sz="1200">
                <a:solidFill>
                  <a:srgbClr val="888D89"/>
                </a:solidFill>
              </a:defRPr>
            </a:lvl7pPr>
            <a:lvl8pPr marL="3657600" lvl="7" indent="-228600" algn="l">
              <a:lnSpc>
                <a:spcPct val="90000"/>
              </a:lnSpc>
              <a:spcBef>
                <a:spcPts val="400"/>
              </a:spcBef>
              <a:spcAft>
                <a:spcPts val="0"/>
              </a:spcAft>
              <a:buClr>
                <a:srgbClr val="888D89"/>
              </a:buClr>
              <a:buSzPts val="1200"/>
              <a:buNone/>
              <a:defRPr sz="1200">
                <a:solidFill>
                  <a:srgbClr val="888D89"/>
                </a:solidFill>
              </a:defRPr>
            </a:lvl8pPr>
            <a:lvl9pPr marL="4114800" lvl="8" indent="-228600" algn="l">
              <a:lnSpc>
                <a:spcPct val="90000"/>
              </a:lnSpc>
              <a:spcBef>
                <a:spcPts val="400"/>
              </a:spcBef>
              <a:spcAft>
                <a:spcPts val="0"/>
              </a:spcAft>
              <a:buClr>
                <a:srgbClr val="888D89"/>
              </a:buClr>
              <a:buSzPts val="1200"/>
              <a:buNone/>
              <a:defRPr sz="1200">
                <a:solidFill>
                  <a:srgbClr val="888D89"/>
                </a:solidFill>
              </a:defRPr>
            </a:lvl9pPr>
          </a:lstStyle>
          <a:p>
            <a:endParaRPr/>
          </a:p>
        </p:txBody>
      </p:sp>
      <p:grpSp>
        <p:nvGrpSpPr>
          <p:cNvPr id="98" name="Google Shape;98;p19"/>
          <p:cNvGrpSpPr/>
          <p:nvPr/>
        </p:nvGrpSpPr>
        <p:grpSpPr>
          <a:xfrm>
            <a:off x="0" y="0"/>
            <a:ext cx="9144000" cy="628649"/>
            <a:chOff x="0" y="0"/>
            <a:chExt cx="12192000" cy="838199"/>
          </a:xfrm>
        </p:grpSpPr>
        <p:sp>
          <p:nvSpPr>
            <p:cNvPr id="99" name="Google Shape;99;p19"/>
            <p:cNvSpPr/>
            <p:nvPr/>
          </p:nvSpPr>
          <p:spPr>
            <a:xfrm>
              <a:off x="0" y="1"/>
              <a:ext cx="12192000" cy="809740"/>
            </a:xfrm>
            <a:prstGeom prst="rect">
              <a:avLst/>
            </a:prstGeom>
            <a:solidFill>
              <a:schemeClr val="dk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pic>
          <p:nvPicPr>
            <p:cNvPr id="100" name="Google Shape;100;p19"/>
            <p:cNvPicPr preferRelativeResize="0"/>
            <p:nvPr/>
          </p:nvPicPr>
          <p:blipFill rotWithShape="1">
            <a:blip r:embed="rId3">
              <a:alphaModFix/>
            </a:blip>
            <a:srcRect/>
            <a:stretch/>
          </p:blipFill>
          <p:spPr>
            <a:xfrm>
              <a:off x="348802" y="220643"/>
              <a:ext cx="2032000" cy="368300"/>
            </a:xfrm>
            <a:prstGeom prst="rect">
              <a:avLst/>
            </a:prstGeom>
            <a:noFill/>
            <a:ln>
              <a:noFill/>
            </a:ln>
          </p:spPr>
        </p:pic>
        <p:pic>
          <p:nvPicPr>
            <p:cNvPr id="101" name="Google Shape;101;p19"/>
            <p:cNvPicPr preferRelativeResize="0"/>
            <p:nvPr/>
          </p:nvPicPr>
          <p:blipFill rotWithShape="1">
            <a:blip r:embed="rId4">
              <a:alphaModFix/>
            </a:blip>
            <a:srcRect/>
            <a:stretch/>
          </p:blipFill>
          <p:spPr>
            <a:xfrm>
              <a:off x="9794362" y="0"/>
              <a:ext cx="2397638" cy="838199"/>
            </a:xfrm>
            <a:prstGeom prst="rect">
              <a:avLst/>
            </a:prstGeom>
            <a:noFill/>
            <a:ln>
              <a:noFill/>
            </a:ln>
          </p:spPr>
        </p:pic>
      </p:grpSp>
      <p:pic>
        <p:nvPicPr>
          <p:cNvPr id="102" name="Google Shape;102;p19"/>
          <p:cNvPicPr preferRelativeResize="0"/>
          <p:nvPr/>
        </p:nvPicPr>
        <p:blipFill rotWithShape="1">
          <a:blip r:embed="rId5">
            <a:alphaModFix/>
          </a:blip>
          <a:srcRect/>
          <a:stretch/>
        </p:blipFill>
        <p:spPr>
          <a:xfrm>
            <a:off x="0" y="4298503"/>
            <a:ext cx="5829300" cy="844998"/>
          </a:xfrm>
          <a:prstGeom prst="rect">
            <a:avLst/>
          </a:prstGeom>
          <a:noFill/>
          <a:ln>
            <a:noFill/>
          </a:ln>
        </p:spPr>
      </p:pic>
      <p:sp>
        <p:nvSpPr>
          <p:cNvPr id="103" name="Google Shape;103;p19"/>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solidFill>
                  <a:schemeClr val="lt1"/>
                </a:solidFill>
                <a:latin typeface="Rubik"/>
                <a:ea typeface="Rubik"/>
                <a:cs typeface="Rubik"/>
                <a:sym typeface="Rubik"/>
              </a:defRPr>
            </a:lvl1pPr>
            <a:lvl2pPr lvl="1">
              <a:buNone/>
              <a:defRPr>
                <a:solidFill>
                  <a:schemeClr val="lt1"/>
                </a:solidFill>
                <a:latin typeface="Rubik"/>
                <a:ea typeface="Rubik"/>
                <a:cs typeface="Rubik"/>
                <a:sym typeface="Rubik"/>
              </a:defRPr>
            </a:lvl2pPr>
            <a:lvl3pPr lvl="2">
              <a:buNone/>
              <a:defRPr>
                <a:solidFill>
                  <a:schemeClr val="lt1"/>
                </a:solidFill>
                <a:latin typeface="Rubik"/>
                <a:ea typeface="Rubik"/>
                <a:cs typeface="Rubik"/>
                <a:sym typeface="Rubik"/>
              </a:defRPr>
            </a:lvl3pPr>
            <a:lvl4pPr lvl="3">
              <a:buNone/>
              <a:defRPr>
                <a:solidFill>
                  <a:schemeClr val="lt1"/>
                </a:solidFill>
                <a:latin typeface="Rubik"/>
                <a:ea typeface="Rubik"/>
                <a:cs typeface="Rubik"/>
                <a:sym typeface="Rubik"/>
              </a:defRPr>
            </a:lvl4pPr>
            <a:lvl5pPr lvl="4">
              <a:buNone/>
              <a:defRPr>
                <a:solidFill>
                  <a:schemeClr val="lt1"/>
                </a:solidFill>
                <a:latin typeface="Rubik"/>
                <a:ea typeface="Rubik"/>
                <a:cs typeface="Rubik"/>
                <a:sym typeface="Rubik"/>
              </a:defRPr>
            </a:lvl5pPr>
            <a:lvl6pPr lvl="5">
              <a:buNone/>
              <a:defRPr>
                <a:solidFill>
                  <a:schemeClr val="lt1"/>
                </a:solidFill>
                <a:latin typeface="Rubik"/>
                <a:ea typeface="Rubik"/>
                <a:cs typeface="Rubik"/>
                <a:sym typeface="Rubik"/>
              </a:defRPr>
            </a:lvl6pPr>
            <a:lvl7pPr lvl="6">
              <a:buNone/>
              <a:defRPr>
                <a:solidFill>
                  <a:schemeClr val="lt1"/>
                </a:solidFill>
                <a:latin typeface="Rubik"/>
                <a:ea typeface="Rubik"/>
                <a:cs typeface="Rubik"/>
                <a:sym typeface="Rubik"/>
              </a:defRPr>
            </a:lvl7pPr>
            <a:lvl8pPr lvl="7">
              <a:buNone/>
              <a:defRPr>
                <a:solidFill>
                  <a:schemeClr val="lt1"/>
                </a:solidFill>
                <a:latin typeface="Rubik"/>
                <a:ea typeface="Rubik"/>
                <a:cs typeface="Rubik"/>
                <a:sym typeface="Rubik"/>
              </a:defRPr>
            </a:lvl8pPr>
            <a:lvl9pPr lvl="8">
              <a:buNone/>
              <a:defRPr>
                <a:solidFill>
                  <a:schemeClr val="lt1"/>
                </a:solidFill>
                <a:latin typeface="Rubik"/>
                <a:ea typeface="Rubik"/>
                <a:cs typeface="Rubik"/>
                <a:sym typeface="Rubik"/>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39430502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accent1"/>
              </a:buClr>
              <a:buSzPts val="2800"/>
              <a:buNone/>
              <a:defRPr sz="2800">
                <a:solidFill>
                  <a:schemeClr val="accent1"/>
                </a:solidFill>
              </a:defRPr>
            </a:lvl1pPr>
            <a:lvl2pPr lvl="1">
              <a:spcBef>
                <a:spcPts val="0"/>
              </a:spcBef>
              <a:spcAft>
                <a:spcPts val="0"/>
              </a:spcAft>
              <a:buClr>
                <a:schemeClr val="accent1"/>
              </a:buClr>
              <a:buSzPts val="2800"/>
              <a:buNone/>
              <a:defRPr sz="2800">
                <a:solidFill>
                  <a:schemeClr val="accent1"/>
                </a:solidFill>
              </a:defRPr>
            </a:lvl2pPr>
            <a:lvl3pPr lvl="2">
              <a:spcBef>
                <a:spcPts val="0"/>
              </a:spcBef>
              <a:spcAft>
                <a:spcPts val="0"/>
              </a:spcAft>
              <a:buClr>
                <a:schemeClr val="accent1"/>
              </a:buClr>
              <a:buSzPts val="2800"/>
              <a:buNone/>
              <a:defRPr sz="2800">
                <a:solidFill>
                  <a:schemeClr val="accent1"/>
                </a:solidFill>
              </a:defRPr>
            </a:lvl3pPr>
            <a:lvl4pPr lvl="3">
              <a:spcBef>
                <a:spcPts val="0"/>
              </a:spcBef>
              <a:spcAft>
                <a:spcPts val="0"/>
              </a:spcAft>
              <a:buClr>
                <a:schemeClr val="accent1"/>
              </a:buClr>
              <a:buSzPts val="2800"/>
              <a:buNone/>
              <a:defRPr sz="2800">
                <a:solidFill>
                  <a:schemeClr val="accent1"/>
                </a:solidFill>
              </a:defRPr>
            </a:lvl4pPr>
            <a:lvl5pPr lvl="4">
              <a:spcBef>
                <a:spcPts val="0"/>
              </a:spcBef>
              <a:spcAft>
                <a:spcPts val="0"/>
              </a:spcAft>
              <a:buClr>
                <a:schemeClr val="accent1"/>
              </a:buClr>
              <a:buSzPts val="2800"/>
              <a:buNone/>
              <a:defRPr sz="2800">
                <a:solidFill>
                  <a:schemeClr val="accent1"/>
                </a:solidFill>
              </a:defRPr>
            </a:lvl5pPr>
            <a:lvl6pPr lvl="5">
              <a:spcBef>
                <a:spcPts val="0"/>
              </a:spcBef>
              <a:spcAft>
                <a:spcPts val="0"/>
              </a:spcAft>
              <a:buClr>
                <a:schemeClr val="accent1"/>
              </a:buClr>
              <a:buSzPts val="2800"/>
              <a:buNone/>
              <a:defRPr sz="2800">
                <a:solidFill>
                  <a:schemeClr val="accent1"/>
                </a:solidFill>
              </a:defRPr>
            </a:lvl6pPr>
            <a:lvl7pPr lvl="6">
              <a:spcBef>
                <a:spcPts val="0"/>
              </a:spcBef>
              <a:spcAft>
                <a:spcPts val="0"/>
              </a:spcAft>
              <a:buClr>
                <a:schemeClr val="accent1"/>
              </a:buClr>
              <a:buSzPts val="2800"/>
              <a:buNone/>
              <a:defRPr sz="2800">
                <a:solidFill>
                  <a:schemeClr val="accent1"/>
                </a:solidFill>
              </a:defRPr>
            </a:lvl7pPr>
            <a:lvl8pPr lvl="7">
              <a:spcBef>
                <a:spcPts val="0"/>
              </a:spcBef>
              <a:spcAft>
                <a:spcPts val="0"/>
              </a:spcAft>
              <a:buClr>
                <a:schemeClr val="accent1"/>
              </a:buClr>
              <a:buSzPts val="2800"/>
              <a:buNone/>
              <a:defRPr sz="2800">
                <a:solidFill>
                  <a:schemeClr val="accent1"/>
                </a:solidFill>
              </a:defRPr>
            </a:lvl8pPr>
            <a:lvl9pPr lvl="8">
              <a:spcBef>
                <a:spcPts val="0"/>
              </a:spcBef>
              <a:spcAft>
                <a:spcPts val="0"/>
              </a:spcAft>
              <a:buClr>
                <a:schemeClr val="accent1"/>
              </a:buClr>
              <a:buSzPts val="2800"/>
              <a:buNone/>
              <a:defRPr sz="2800">
                <a:solidFill>
                  <a:schemeClr val="accent1"/>
                </a:solidFill>
              </a:defRPr>
            </a:lvl9pPr>
          </a:lstStyle>
          <a:p>
            <a:endParaRPr dirty="0"/>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5" r:id="rId3"/>
    <p:sldLayoutId id="2147483650" r:id="rId4"/>
    <p:sldLayoutId id="2147483653" r:id="rId5"/>
    <p:sldLayoutId id="2147483656" r:id="rId6"/>
    <p:sldLayoutId id="2147483657" r:id="rId7"/>
    <p:sldLayoutId id="2147483658" r:id="rId8"/>
    <p:sldLayoutId id="2147483659"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tx1"/>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standards.ieee.org/industry-connections/ec/autonomous-systems/" TargetMode="External"/><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hyperlink" Target="https://www.europarl.europa.eu/stoa/en/document/EPRS_STU(2019)624262" TargetMode="Externa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image" Target="../media/image21.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8.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3" Type="http://schemas.openxmlformats.org/officeDocument/2006/relationships/hyperlink" Target="https://www.whitehouse.gov/briefing-room/presidential-actions/2021/05/12/executive-order-on-improving-the-nations-cybersecurity/" TargetMode="External"/><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openxmlformats.org/officeDocument/2006/relationships/image" Target="../media/image30.png"/><Relationship Id="rId5" Type="http://schemas.openxmlformats.org/officeDocument/2006/relationships/hyperlink" Target="https://spdx.dev/" TargetMode="External"/><Relationship Id="rId4" Type="http://schemas.openxmlformats.org/officeDocument/2006/relationships/hyperlink" Target="https://en.wikipedia.org/wiki/Software_supply_chain"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7.xml"/><Relationship Id="rId1" Type="http://schemas.openxmlformats.org/officeDocument/2006/relationships/slideLayout" Target="../slideLayouts/slideLayout4.xml"/><Relationship Id="rId4" Type="http://schemas.openxmlformats.org/officeDocument/2006/relationships/image" Target="../media/image34.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9.xml"/><Relationship Id="rId1" Type="http://schemas.openxmlformats.org/officeDocument/2006/relationships/slideLayout" Target="../slideLayouts/slideLayout6.xml"/><Relationship Id="rId4" Type="http://schemas.openxmlformats.org/officeDocument/2006/relationships/image" Target="../media/image36.png"/></Relationships>
</file>

<file path=ppt/slides/_rels/slide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0.xml"/><Relationship Id="rId1" Type="http://schemas.openxmlformats.org/officeDocument/2006/relationships/slideLayout" Target="../slideLayouts/slideLayout6.xml"/><Relationship Id="rId4" Type="http://schemas.openxmlformats.org/officeDocument/2006/relationships/image" Target="../media/image38.png"/></Relationships>
</file>

<file path=ppt/slides/_rels/slide31.xml.rels><?xml version="1.0" encoding="UTF-8" standalone="yes"?>
<Relationships xmlns="http://schemas.openxmlformats.org/package/2006/relationships"><Relationship Id="rId8" Type="http://schemas.openxmlformats.org/officeDocument/2006/relationships/hyperlink" Target="https://www.iso.org/standard/81118.html" TargetMode="External"/><Relationship Id="rId3" Type="http://schemas.openxmlformats.org/officeDocument/2006/relationships/hyperlink" Target="https://commission.europa.eu/aid-development-cooperation-fundamental-rights/your-rights-eu/eu-charter-fundamental-rights_en" TargetMode="External"/><Relationship Id="rId7" Type="http://schemas.openxmlformats.org/officeDocument/2006/relationships/hyperlink" Target="https://www.nist.gov/itl/ai-risk-management-framework" TargetMode="External"/><Relationship Id="rId2" Type="http://schemas.openxmlformats.org/officeDocument/2006/relationships/notesSlide" Target="../notesSlides/notesSlide31.xml"/><Relationship Id="rId1" Type="http://schemas.openxmlformats.org/officeDocument/2006/relationships/slideLayout" Target="../slideLayouts/slideLayout6.xml"/><Relationship Id="rId6" Type="http://schemas.openxmlformats.org/officeDocument/2006/relationships/hyperlink" Target="https://www.unesco.org/en/articles/recommendation-ethics-artificial-intelligence" TargetMode="External"/><Relationship Id="rId11" Type="http://schemas.openxmlformats.org/officeDocument/2006/relationships/hyperlink" Target="https://aiverifyfoundation.sg/" TargetMode="External"/><Relationship Id="rId5" Type="http://schemas.openxmlformats.org/officeDocument/2006/relationships/hyperlink" Target="https://data.consilium.europa.eu/doc/document/ST-5662-2024-INIT/en/pdf" TargetMode="External"/><Relationship Id="rId10" Type="http://schemas.openxmlformats.org/officeDocument/2006/relationships/hyperlink" Target="https://w3id.org/dpv" TargetMode="External"/><Relationship Id="rId4" Type="http://schemas.openxmlformats.org/officeDocument/2006/relationships/hyperlink" Target="https://sdgs.un.org/goals" TargetMode="External"/><Relationship Id="rId9" Type="http://schemas.openxmlformats.org/officeDocument/2006/relationships/hyperlink" Target="https://www.iso.org/standard/81088.html" TargetMode="Externa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notesSlide" Target="../notesSlides/notesSlide33.xml"/><Relationship Id="rId1" Type="http://schemas.openxmlformats.org/officeDocument/2006/relationships/slideLayout" Target="../slideLayouts/slideLayout9.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3"/>
        <p:cNvGrpSpPr/>
        <p:nvPr/>
      </p:nvGrpSpPr>
      <p:grpSpPr>
        <a:xfrm>
          <a:off x="0" y="0"/>
          <a:ext cx="0" cy="0"/>
          <a:chOff x="0" y="0"/>
          <a:chExt cx="0" cy="0"/>
        </a:xfrm>
      </p:grpSpPr>
      <p:sp>
        <p:nvSpPr>
          <p:cNvPr id="3" name="Title 2">
            <a:extLst>
              <a:ext uri="{FF2B5EF4-FFF2-40B4-BE49-F238E27FC236}">
                <a16:creationId xmlns:a16="http://schemas.microsoft.com/office/drawing/2014/main" id="{1BD317C6-C613-C436-A4E5-90F67C36ACF7}"/>
              </a:ext>
            </a:extLst>
          </p:cNvPr>
          <p:cNvSpPr>
            <a:spLocks noGrp="1"/>
          </p:cNvSpPr>
          <p:nvPr>
            <p:ph type="ctrTitle"/>
          </p:nvPr>
        </p:nvSpPr>
        <p:spPr/>
        <p:txBody>
          <a:bodyPr/>
          <a:lstStyle/>
          <a:p>
            <a:r>
              <a:rPr lang="en-CA" dirty="0"/>
              <a:t>Accountability Taxonomy for AI Software Bill of Materials</a:t>
            </a:r>
          </a:p>
        </p:txBody>
      </p:sp>
      <p:sp>
        <p:nvSpPr>
          <p:cNvPr id="4" name="Subtitle 3">
            <a:extLst>
              <a:ext uri="{FF2B5EF4-FFF2-40B4-BE49-F238E27FC236}">
                <a16:creationId xmlns:a16="http://schemas.microsoft.com/office/drawing/2014/main" id="{7C0E09CD-3420-5B42-E889-851F02E49A48}"/>
              </a:ext>
            </a:extLst>
          </p:cNvPr>
          <p:cNvSpPr>
            <a:spLocks noGrp="1"/>
          </p:cNvSpPr>
          <p:nvPr>
            <p:ph type="subTitle" idx="1"/>
          </p:nvPr>
        </p:nvSpPr>
        <p:spPr/>
        <p:txBody>
          <a:bodyPr>
            <a:normAutofit fontScale="70000" lnSpcReduction="20000"/>
          </a:bodyPr>
          <a:lstStyle/>
          <a:p>
            <a:r>
              <a:rPr lang="en-CA" dirty="0" err="1"/>
              <a:t>Arthit</a:t>
            </a:r>
            <a:r>
              <a:rPr lang="en-CA" dirty="0"/>
              <a:t> </a:t>
            </a:r>
            <a:r>
              <a:rPr lang="en-CA" dirty="0" err="1"/>
              <a:t>Suriyawongkul</a:t>
            </a:r>
            <a:r>
              <a:rPr lang="en-CA" dirty="0"/>
              <a:t>, ADAPT Centre, Trinity College Dublin</a:t>
            </a:r>
          </a:p>
        </p:txBody>
      </p:sp>
      <p:sp>
        <p:nvSpPr>
          <p:cNvPr id="2" name="TextBox 1">
            <a:extLst>
              <a:ext uri="{FF2B5EF4-FFF2-40B4-BE49-F238E27FC236}">
                <a16:creationId xmlns:a16="http://schemas.microsoft.com/office/drawing/2014/main" id="{DE247B7F-1E50-E171-CC9E-95A804A73315}"/>
              </a:ext>
            </a:extLst>
          </p:cNvPr>
          <p:cNvSpPr txBox="1"/>
          <p:nvPr/>
        </p:nvSpPr>
        <p:spPr>
          <a:xfrm>
            <a:off x="2429465" y="4704250"/>
            <a:ext cx="1050288" cy="307777"/>
          </a:xfrm>
          <a:prstGeom prst="rect">
            <a:avLst/>
          </a:prstGeom>
          <a:noFill/>
        </p:spPr>
        <p:txBody>
          <a:bodyPr wrap="square" rtlCol="0">
            <a:spAutoFit/>
          </a:bodyPr>
          <a:lstStyle/>
          <a:p>
            <a:r>
              <a:rPr lang="en-CA" sz="1400" dirty="0">
                <a:solidFill>
                  <a:schemeClr val="bg1"/>
                </a:solidFill>
              </a:rPr>
              <a:t>@</a:t>
            </a:r>
            <a:r>
              <a:rPr lang="en-CA" sz="1400" dirty="0" err="1">
                <a:solidFill>
                  <a:schemeClr val="bg1"/>
                </a:solidFill>
              </a:rPr>
              <a:t>bact</a:t>
            </a:r>
            <a:endParaRPr lang="en-CA" sz="1400" dirty="0">
              <a:solidFill>
                <a:schemeClr val="bg1"/>
              </a:solidFill>
            </a:endParaRPr>
          </a:p>
        </p:txBody>
      </p:sp>
      <p:sp>
        <p:nvSpPr>
          <p:cNvPr id="5" name="TextBox 4">
            <a:extLst>
              <a:ext uri="{FF2B5EF4-FFF2-40B4-BE49-F238E27FC236}">
                <a16:creationId xmlns:a16="http://schemas.microsoft.com/office/drawing/2014/main" id="{4CD888CE-03CE-B938-A684-56039B577D1C}"/>
              </a:ext>
            </a:extLst>
          </p:cNvPr>
          <p:cNvSpPr txBox="1"/>
          <p:nvPr/>
        </p:nvSpPr>
        <p:spPr>
          <a:xfrm>
            <a:off x="3197996" y="4704250"/>
            <a:ext cx="1308692" cy="307777"/>
          </a:xfrm>
          <a:prstGeom prst="rect">
            <a:avLst/>
          </a:prstGeom>
          <a:noFill/>
        </p:spPr>
        <p:txBody>
          <a:bodyPr wrap="square" rtlCol="0">
            <a:spAutoFit/>
          </a:bodyPr>
          <a:lstStyle/>
          <a:p>
            <a:r>
              <a:rPr lang="en-CA" dirty="0">
                <a:solidFill>
                  <a:schemeClr val="bg1"/>
                </a:solidFill>
              </a:rPr>
              <a:t>16 April 2024</a:t>
            </a:r>
            <a:endParaRPr lang="en-CA" sz="1400" dirty="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2" name="Google Shape;448;p73">
            <a:extLst>
              <a:ext uri="{FF2B5EF4-FFF2-40B4-BE49-F238E27FC236}">
                <a16:creationId xmlns:a16="http://schemas.microsoft.com/office/drawing/2014/main" id="{E726C422-9C61-454C-07DB-042BF471BF0D}"/>
              </a:ext>
            </a:extLst>
          </p:cNvPr>
          <p:cNvSpPr txBox="1"/>
          <p:nvPr/>
        </p:nvSpPr>
        <p:spPr>
          <a:xfrm>
            <a:off x="6064189" y="6928248"/>
            <a:ext cx="828600" cy="226200"/>
          </a:xfrm>
          <a:prstGeom prst="rect">
            <a:avLst/>
          </a:prstGeom>
          <a:noFill/>
          <a:ln>
            <a:noFill/>
          </a:ln>
        </p:spPr>
        <p:txBody>
          <a:bodyPr spcFirstLastPara="1" wrap="square" lIns="27425" tIns="27425" rIns="27425" bIns="27425" anchor="t" anchorCtr="0">
            <a:noAutofit/>
          </a:bodyPr>
          <a:lstStyle/>
          <a:p>
            <a:pPr marL="0" marR="0" lvl="0" indent="0" algn="ctr" rtl="0">
              <a:lnSpc>
                <a:spcPct val="100000"/>
              </a:lnSpc>
              <a:spcBef>
                <a:spcPts val="0"/>
              </a:spcBef>
              <a:spcAft>
                <a:spcPts val="0"/>
              </a:spcAft>
              <a:buClr>
                <a:srgbClr val="000000"/>
              </a:buClr>
              <a:buSzPts val="800"/>
              <a:buFont typeface="Calibri"/>
              <a:buNone/>
            </a:pPr>
            <a:r>
              <a:rPr lang="en-GB" sz="800" b="1" i="0" u="none" strike="noStrike" cap="none">
                <a:solidFill>
                  <a:srgbClr val="000000"/>
                </a:solidFill>
                <a:latin typeface="Calibri"/>
                <a:ea typeface="Calibri"/>
                <a:cs typeface="Calibri"/>
                <a:sym typeface="Calibri"/>
              </a:rPr>
              <a:t>Supervisory team</a:t>
            </a:r>
            <a:endParaRPr sz="1400" b="0" i="0" u="none" strike="noStrike" cap="none">
              <a:solidFill>
                <a:schemeClr val="dk1"/>
              </a:solidFill>
              <a:latin typeface="Arial"/>
              <a:ea typeface="Arial"/>
              <a:cs typeface="Arial"/>
              <a:sym typeface="Arial"/>
            </a:endParaRPr>
          </a:p>
        </p:txBody>
      </p:sp>
      <p:sp>
        <p:nvSpPr>
          <p:cNvPr id="3" name="Google Shape;449;p73">
            <a:extLst>
              <a:ext uri="{FF2B5EF4-FFF2-40B4-BE49-F238E27FC236}">
                <a16:creationId xmlns:a16="http://schemas.microsoft.com/office/drawing/2014/main" id="{CE52172A-0D61-3E6F-6FE9-B8BD5225D7AE}"/>
              </a:ext>
            </a:extLst>
          </p:cNvPr>
          <p:cNvSpPr/>
          <p:nvPr/>
        </p:nvSpPr>
        <p:spPr>
          <a:xfrm>
            <a:off x="2201688" y="1964000"/>
            <a:ext cx="1285800" cy="701400"/>
          </a:xfrm>
          <a:prstGeom prst="rect">
            <a:avLst/>
          </a:prstGeom>
          <a:solidFill>
            <a:srgbClr val="CFE2F3"/>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latin typeface="Roboto Mono"/>
                <a:ea typeface="Roboto Mono"/>
                <a:cs typeface="Roboto Mono"/>
                <a:sym typeface="Roboto Mono"/>
              </a:rPr>
              <a:t>Actor</a:t>
            </a:r>
            <a:endParaRPr>
              <a:latin typeface="Roboto Mono"/>
              <a:ea typeface="Roboto Mono"/>
              <a:cs typeface="Roboto Mono"/>
              <a:sym typeface="Roboto Mono"/>
            </a:endParaRPr>
          </a:p>
        </p:txBody>
      </p:sp>
      <p:sp>
        <p:nvSpPr>
          <p:cNvPr id="4" name="Google Shape;450;p73">
            <a:extLst>
              <a:ext uri="{FF2B5EF4-FFF2-40B4-BE49-F238E27FC236}">
                <a16:creationId xmlns:a16="http://schemas.microsoft.com/office/drawing/2014/main" id="{7A0F948B-A1D8-50F8-0B67-68FAA9D1B983}"/>
              </a:ext>
            </a:extLst>
          </p:cNvPr>
          <p:cNvSpPr/>
          <p:nvPr/>
        </p:nvSpPr>
        <p:spPr>
          <a:xfrm>
            <a:off x="4994013" y="1964000"/>
            <a:ext cx="1285800" cy="701400"/>
          </a:xfrm>
          <a:prstGeom prst="rect">
            <a:avLst/>
          </a:prstGeom>
          <a:solidFill>
            <a:srgbClr val="CFE2F3"/>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latin typeface="Roboto Mono"/>
                <a:ea typeface="Roboto Mono"/>
                <a:cs typeface="Roboto Mono"/>
                <a:sym typeface="Roboto Mono"/>
              </a:rPr>
              <a:t>Forum</a:t>
            </a:r>
            <a:endParaRPr>
              <a:latin typeface="Roboto Mono"/>
              <a:ea typeface="Roboto Mono"/>
              <a:cs typeface="Roboto Mono"/>
              <a:sym typeface="Roboto Mono"/>
            </a:endParaRPr>
          </a:p>
        </p:txBody>
      </p:sp>
      <p:sp>
        <p:nvSpPr>
          <p:cNvPr id="5" name="Google Shape;451;p73">
            <a:extLst>
              <a:ext uri="{FF2B5EF4-FFF2-40B4-BE49-F238E27FC236}">
                <a16:creationId xmlns:a16="http://schemas.microsoft.com/office/drawing/2014/main" id="{0DA42054-46C4-0445-1BCB-4B098D39637A}"/>
              </a:ext>
            </a:extLst>
          </p:cNvPr>
          <p:cNvSpPr/>
          <p:nvPr/>
        </p:nvSpPr>
        <p:spPr>
          <a:xfrm>
            <a:off x="3615591" y="2847022"/>
            <a:ext cx="1285800" cy="701400"/>
          </a:xfrm>
          <a:prstGeom prst="rect">
            <a:avLst/>
          </a:prstGeom>
          <a:solidFill>
            <a:srgbClr val="CFE2F3"/>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latin typeface="Roboto Mono"/>
                <a:ea typeface="Roboto Mono"/>
                <a:cs typeface="Roboto Mono"/>
                <a:sym typeface="Roboto Mono"/>
              </a:rPr>
              <a:t>Conduct</a:t>
            </a:r>
            <a:endParaRPr>
              <a:latin typeface="Roboto Mono"/>
              <a:ea typeface="Roboto Mono"/>
              <a:cs typeface="Roboto Mono"/>
              <a:sym typeface="Roboto Mono"/>
            </a:endParaRPr>
          </a:p>
        </p:txBody>
      </p:sp>
      <p:sp>
        <p:nvSpPr>
          <p:cNvPr id="6" name="Google Shape;452;p73">
            <a:extLst>
              <a:ext uri="{FF2B5EF4-FFF2-40B4-BE49-F238E27FC236}">
                <a16:creationId xmlns:a16="http://schemas.microsoft.com/office/drawing/2014/main" id="{B61916DE-52C0-D211-9C97-FE1E8D531267}"/>
              </a:ext>
            </a:extLst>
          </p:cNvPr>
          <p:cNvSpPr/>
          <p:nvPr/>
        </p:nvSpPr>
        <p:spPr>
          <a:xfrm>
            <a:off x="4994013" y="3726450"/>
            <a:ext cx="1285800" cy="701400"/>
          </a:xfrm>
          <a:prstGeom prst="rect">
            <a:avLst/>
          </a:prstGeom>
          <a:solidFill>
            <a:srgbClr val="CFE2F3"/>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latin typeface="Roboto Mono"/>
                <a:ea typeface="Roboto Mono"/>
                <a:cs typeface="Roboto Mono"/>
                <a:sym typeface="Roboto Mono"/>
              </a:rPr>
              <a:t>Standards</a:t>
            </a:r>
            <a:endParaRPr>
              <a:latin typeface="Roboto Mono"/>
              <a:ea typeface="Roboto Mono"/>
              <a:cs typeface="Roboto Mono"/>
              <a:sym typeface="Roboto Mono"/>
            </a:endParaRPr>
          </a:p>
        </p:txBody>
      </p:sp>
      <p:sp>
        <p:nvSpPr>
          <p:cNvPr id="7" name="Google Shape;453;p73">
            <a:extLst>
              <a:ext uri="{FF2B5EF4-FFF2-40B4-BE49-F238E27FC236}">
                <a16:creationId xmlns:a16="http://schemas.microsoft.com/office/drawing/2014/main" id="{C9F3E4B6-352F-DD99-7A10-F40B0C9A275A}"/>
              </a:ext>
            </a:extLst>
          </p:cNvPr>
          <p:cNvSpPr/>
          <p:nvPr/>
        </p:nvSpPr>
        <p:spPr>
          <a:xfrm>
            <a:off x="2201688" y="3726450"/>
            <a:ext cx="1285800" cy="701400"/>
          </a:xfrm>
          <a:prstGeom prst="rect">
            <a:avLst/>
          </a:prstGeom>
          <a:solidFill>
            <a:srgbClr val="CFE2F3"/>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latin typeface="Roboto Mono"/>
                <a:ea typeface="Roboto Mono"/>
                <a:cs typeface="Roboto Mono"/>
                <a:sym typeface="Roboto Mono"/>
              </a:rPr>
              <a:t>Obligation</a:t>
            </a:r>
            <a:endParaRPr>
              <a:latin typeface="Roboto Mono"/>
              <a:ea typeface="Roboto Mono"/>
              <a:cs typeface="Roboto Mono"/>
              <a:sym typeface="Roboto Mono"/>
            </a:endParaRPr>
          </a:p>
        </p:txBody>
      </p:sp>
      <p:sp>
        <p:nvSpPr>
          <p:cNvPr id="8" name="Google Shape;454;p73">
            <a:extLst>
              <a:ext uri="{FF2B5EF4-FFF2-40B4-BE49-F238E27FC236}">
                <a16:creationId xmlns:a16="http://schemas.microsoft.com/office/drawing/2014/main" id="{39354D61-860D-A0A2-CE4C-ACD9F6510F2F}"/>
              </a:ext>
            </a:extLst>
          </p:cNvPr>
          <p:cNvSpPr txBox="1"/>
          <p:nvPr/>
        </p:nvSpPr>
        <p:spPr>
          <a:xfrm>
            <a:off x="5986545" y="2780275"/>
            <a:ext cx="1650900" cy="646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000">
                <a:latin typeface="Lato"/>
                <a:ea typeface="Lato"/>
                <a:cs typeface="Lato"/>
                <a:sym typeface="Lato"/>
              </a:rPr>
              <a:t>The </a:t>
            </a:r>
            <a:r>
              <a:rPr lang="en-GB" sz="1000" i="1">
                <a:latin typeface="Lato"/>
                <a:ea typeface="Lato"/>
                <a:cs typeface="Lato"/>
                <a:sym typeface="Lato"/>
              </a:rPr>
              <a:t>Forum</a:t>
            </a:r>
            <a:br>
              <a:rPr lang="en-GB" sz="1000">
                <a:latin typeface="Lato"/>
                <a:ea typeface="Lato"/>
                <a:cs typeface="Lato"/>
                <a:sym typeface="Lato"/>
              </a:rPr>
            </a:br>
            <a:r>
              <a:rPr lang="en-GB" sz="1000">
                <a:latin typeface="Lato"/>
                <a:ea typeface="Lato"/>
                <a:cs typeface="Lato"/>
                <a:sym typeface="Lato"/>
              </a:rPr>
              <a:t>uses </a:t>
            </a:r>
            <a:r>
              <a:rPr lang="en-GB" sz="1000" i="1">
                <a:latin typeface="Lato"/>
                <a:ea typeface="Lato"/>
                <a:cs typeface="Lato"/>
                <a:sym typeface="Lato"/>
              </a:rPr>
              <a:t>Standards</a:t>
            </a:r>
            <a:br>
              <a:rPr lang="en-GB" sz="1000">
                <a:latin typeface="Lato"/>
                <a:ea typeface="Lato"/>
                <a:cs typeface="Lato"/>
                <a:sym typeface="Lato"/>
              </a:rPr>
            </a:br>
            <a:r>
              <a:rPr lang="en-GB" sz="1000">
                <a:latin typeface="Lato"/>
                <a:ea typeface="Lato"/>
                <a:cs typeface="Lato"/>
                <a:sym typeface="Lato"/>
              </a:rPr>
              <a:t>to judge Conduct</a:t>
            </a:r>
            <a:endParaRPr sz="1000">
              <a:latin typeface="Lato"/>
              <a:ea typeface="Lato"/>
              <a:cs typeface="Lato"/>
              <a:sym typeface="Lato"/>
            </a:endParaRPr>
          </a:p>
        </p:txBody>
      </p:sp>
      <p:sp>
        <p:nvSpPr>
          <p:cNvPr id="9" name="Google Shape;455;p73">
            <a:extLst>
              <a:ext uri="{FF2B5EF4-FFF2-40B4-BE49-F238E27FC236}">
                <a16:creationId xmlns:a16="http://schemas.microsoft.com/office/drawing/2014/main" id="{74AD2504-9600-4A53-4A42-A59E14018FF9}"/>
              </a:ext>
            </a:extLst>
          </p:cNvPr>
          <p:cNvSpPr/>
          <p:nvPr/>
        </p:nvSpPr>
        <p:spPr>
          <a:xfrm>
            <a:off x="3683938" y="1929950"/>
            <a:ext cx="1113600" cy="769500"/>
          </a:xfrm>
          <a:prstGeom prst="rightArrow">
            <a:avLst>
              <a:gd name="adj1" fmla="val 63301"/>
              <a:gd name="adj2" fmla="val 50000"/>
            </a:avLst>
          </a:prstGeom>
          <a:solidFill>
            <a:srgbClr val="D9EAD3"/>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GB" sz="1200">
                <a:latin typeface="Lato"/>
                <a:ea typeface="Lato"/>
                <a:cs typeface="Lato"/>
                <a:sym typeface="Lato"/>
              </a:rPr>
              <a:t>Account</a:t>
            </a:r>
            <a:br>
              <a:rPr lang="en-GB" sz="1200">
                <a:latin typeface="Lato"/>
                <a:ea typeface="Lato"/>
                <a:cs typeface="Lato"/>
                <a:sym typeface="Lato"/>
              </a:rPr>
            </a:br>
            <a:r>
              <a:rPr lang="en-GB" sz="1200">
                <a:latin typeface="Lato"/>
                <a:ea typeface="Lato"/>
                <a:cs typeface="Lato"/>
                <a:sym typeface="Lato"/>
              </a:rPr>
              <a:t>able to</a:t>
            </a:r>
            <a:endParaRPr sz="1200">
              <a:latin typeface="Lato"/>
              <a:ea typeface="Lato"/>
              <a:cs typeface="Lato"/>
              <a:sym typeface="Lato"/>
            </a:endParaRPr>
          </a:p>
        </p:txBody>
      </p:sp>
      <p:sp>
        <p:nvSpPr>
          <p:cNvPr id="10" name="Google Shape;456;p73">
            <a:extLst>
              <a:ext uri="{FF2B5EF4-FFF2-40B4-BE49-F238E27FC236}">
                <a16:creationId xmlns:a16="http://schemas.microsoft.com/office/drawing/2014/main" id="{B7BBC506-8C1C-395C-3AE0-C1D99C9F2410}"/>
              </a:ext>
            </a:extLst>
          </p:cNvPr>
          <p:cNvSpPr txBox="1"/>
          <p:nvPr/>
        </p:nvSpPr>
        <p:spPr>
          <a:xfrm>
            <a:off x="671669" y="2780275"/>
            <a:ext cx="1953000" cy="6465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GB" sz="1000">
                <a:latin typeface="Lato"/>
                <a:ea typeface="Lato"/>
                <a:cs typeface="Lato"/>
                <a:sym typeface="Lato"/>
              </a:rPr>
              <a:t>With </a:t>
            </a:r>
            <a:r>
              <a:rPr lang="en-GB" sz="1000" i="1">
                <a:latin typeface="Lato"/>
                <a:ea typeface="Lato"/>
                <a:cs typeface="Lato"/>
                <a:sym typeface="Lato"/>
              </a:rPr>
              <a:t>Obligation</a:t>
            </a:r>
            <a:r>
              <a:rPr lang="en-GB" sz="1000">
                <a:latin typeface="Lato"/>
                <a:ea typeface="Lato"/>
                <a:cs typeface="Lato"/>
                <a:sym typeface="Lato"/>
              </a:rPr>
              <a:t>,</a:t>
            </a:r>
            <a:br>
              <a:rPr lang="en-GB" sz="1000">
                <a:latin typeface="Lato"/>
                <a:ea typeface="Lato"/>
                <a:cs typeface="Lato"/>
                <a:sym typeface="Lato"/>
              </a:rPr>
            </a:br>
            <a:r>
              <a:rPr lang="en-GB" sz="1000" i="1">
                <a:latin typeface="Lato"/>
                <a:ea typeface="Lato"/>
                <a:cs typeface="Lato"/>
                <a:sym typeface="Lato"/>
              </a:rPr>
              <a:t>Actor</a:t>
            </a:r>
            <a:r>
              <a:rPr lang="en-GB" sz="1000">
                <a:latin typeface="Lato"/>
                <a:ea typeface="Lato"/>
                <a:cs typeface="Lato"/>
                <a:sym typeface="Lato"/>
              </a:rPr>
              <a:t> feels compelled</a:t>
            </a:r>
            <a:br>
              <a:rPr lang="en-GB" sz="1000">
                <a:latin typeface="Lato"/>
                <a:ea typeface="Lato"/>
                <a:cs typeface="Lato"/>
                <a:sym typeface="Lato"/>
              </a:rPr>
            </a:br>
            <a:r>
              <a:rPr lang="en-GB" sz="1000">
                <a:latin typeface="Lato"/>
                <a:ea typeface="Lato"/>
                <a:cs typeface="Lato"/>
                <a:sym typeface="Lato"/>
              </a:rPr>
              <a:t>to account</a:t>
            </a:r>
            <a:endParaRPr sz="1000">
              <a:latin typeface="Lato"/>
              <a:ea typeface="Lato"/>
              <a:cs typeface="Lato"/>
              <a:sym typeface="Lato"/>
            </a:endParaRPr>
          </a:p>
        </p:txBody>
      </p:sp>
      <p:sp>
        <p:nvSpPr>
          <p:cNvPr id="11" name="Google Shape;457;p73">
            <a:extLst>
              <a:ext uri="{FF2B5EF4-FFF2-40B4-BE49-F238E27FC236}">
                <a16:creationId xmlns:a16="http://schemas.microsoft.com/office/drawing/2014/main" id="{6B49D83D-CD69-6F17-BFAF-6CB7B40DA5A6}"/>
              </a:ext>
            </a:extLst>
          </p:cNvPr>
          <p:cNvSpPr/>
          <p:nvPr/>
        </p:nvSpPr>
        <p:spPr>
          <a:xfrm rot="1542134">
            <a:off x="2647999" y="2638660"/>
            <a:ext cx="1113688" cy="769515"/>
          </a:xfrm>
          <a:prstGeom prst="rightArrow">
            <a:avLst>
              <a:gd name="adj1" fmla="val 63301"/>
              <a:gd name="adj2" fmla="val 50000"/>
            </a:avLst>
          </a:prstGeom>
          <a:solidFill>
            <a:srgbClr val="FFF2CC"/>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GB" sz="1200">
                <a:latin typeface="Lato"/>
                <a:ea typeface="Lato"/>
                <a:cs typeface="Lato"/>
                <a:sym typeface="Lato"/>
              </a:rPr>
              <a:t>Carry out</a:t>
            </a:r>
            <a:endParaRPr sz="1200">
              <a:latin typeface="Lato"/>
              <a:ea typeface="Lato"/>
              <a:cs typeface="Lato"/>
              <a:sym typeface="Lato"/>
            </a:endParaRPr>
          </a:p>
        </p:txBody>
      </p:sp>
      <p:sp>
        <p:nvSpPr>
          <p:cNvPr id="12" name="Google Shape;458;p73">
            <a:extLst>
              <a:ext uri="{FF2B5EF4-FFF2-40B4-BE49-F238E27FC236}">
                <a16:creationId xmlns:a16="http://schemas.microsoft.com/office/drawing/2014/main" id="{3F606702-3FB4-1098-ED23-A45E2DA3322D}"/>
              </a:ext>
            </a:extLst>
          </p:cNvPr>
          <p:cNvSpPr/>
          <p:nvPr/>
        </p:nvSpPr>
        <p:spPr>
          <a:xfrm rot="-1548297">
            <a:off x="4743202" y="2629898"/>
            <a:ext cx="1213621" cy="915749"/>
          </a:xfrm>
          <a:prstGeom prst="leftArrow">
            <a:avLst>
              <a:gd name="adj1" fmla="val 62877"/>
              <a:gd name="adj2" fmla="val 50000"/>
            </a:avLst>
          </a:prstGeom>
          <a:solidFill>
            <a:srgbClr val="FFF2CC"/>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GB" sz="1200">
                <a:latin typeface="Lato"/>
                <a:ea typeface="Lato"/>
                <a:cs typeface="Lato"/>
                <a:sym typeface="Lato"/>
              </a:rPr>
              <a:t>Make judgement</a:t>
            </a:r>
            <a:endParaRPr sz="1200">
              <a:latin typeface="Lato"/>
              <a:ea typeface="Lato"/>
              <a:cs typeface="Lato"/>
              <a:sym typeface="Lato"/>
            </a:endParaRPr>
          </a:p>
        </p:txBody>
      </p:sp>
      <p:sp>
        <p:nvSpPr>
          <p:cNvPr id="13" name="Google Shape;462;p73">
            <a:extLst>
              <a:ext uri="{FF2B5EF4-FFF2-40B4-BE49-F238E27FC236}">
                <a16:creationId xmlns:a16="http://schemas.microsoft.com/office/drawing/2014/main" id="{C4932672-9F95-B4A1-26AC-A4283C20F5C9}"/>
              </a:ext>
            </a:extLst>
          </p:cNvPr>
          <p:cNvSpPr/>
          <p:nvPr/>
        </p:nvSpPr>
        <p:spPr>
          <a:xfrm rot="-3767546">
            <a:off x="2578429" y="3218975"/>
            <a:ext cx="562317" cy="380110"/>
          </a:xfrm>
          <a:prstGeom prst="rightArrow">
            <a:avLst>
              <a:gd name="adj1" fmla="val 50000"/>
              <a:gd name="adj2" fmla="val 50000"/>
            </a:avLst>
          </a:prstGeom>
          <a:solidFill>
            <a:srgbClr val="F4CCCC"/>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463;p73">
            <a:extLst>
              <a:ext uri="{FF2B5EF4-FFF2-40B4-BE49-F238E27FC236}">
                <a16:creationId xmlns:a16="http://schemas.microsoft.com/office/drawing/2014/main" id="{3CDD54A2-0B37-3264-7006-7613DFF59830}"/>
              </a:ext>
            </a:extLst>
          </p:cNvPr>
          <p:cNvSpPr/>
          <p:nvPr/>
        </p:nvSpPr>
        <p:spPr>
          <a:xfrm rot="-7542875">
            <a:off x="5488727" y="3248167"/>
            <a:ext cx="496961" cy="380061"/>
          </a:xfrm>
          <a:prstGeom prst="rightArrow">
            <a:avLst>
              <a:gd name="adj1" fmla="val 50000"/>
              <a:gd name="adj2" fmla="val 50000"/>
            </a:avLst>
          </a:prstGeom>
          <a:solidFill>
            <a:srgbClr val="F4CCCC"/>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470;p73">
            <a:extLst>
              <a:ext uri="{FF2B5EF4-FFF2-40B4-BE49-F238E27FC236}">
                <a16:creationId xmlns:a16="http://schemas.microsoft.com/office/drawing/2014/main" id="{0BAF079D-A16B-1E6A-738F-6940FF1D9019}"/>
              </a:ext>
            </a:extLst>
          </p:cNvPr>
          <p:cNvSpPr txBox="1">
            <a:spLocks/>
          </p:cNvSpPr>
          <p:nvPr/>
        </p:nvSpPr>
        <p:spPr>
          <a:xfrm>
            <a:off x="8556784" y="4749851"/>
            <a:ext cx="548700" cy="393600"/>
          </a:xfrm>
          <a:prstGeom prst="rect">
            <a:avLst/>
          </a:prstGeom>
        </p:spPr>
        <p:txBody>
          <a:bodyPr spcFirstLastPara="1" wrap="square" lIns="68575" tIns="34275" rIns="68575" bIns="3427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fld id="{00000000-1234-1234-1234-123412341234}" type="slidenum">
              <a:rPr lang="en-GB" smtClean="0"/>
              <a:pPr/>
              <a:t>10</a:t>
            </a:fld>
            <a:endParaRPr lang="en-GB"/>
          </a:p>
        </p:txBody>
      </p:sp>
    </p:spTree>
    <p:extLst>
      <p:ext uri="{BB962C8B-B14F-4D97-AF65-F5344CB8AC3E}">
        <p14:creationId xmlns:p14="http://schemas.microsoft.com/office/powerpoint/2010/main" val="19604573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2" name="Google Shape;448;p73">
            <a:extLst>
              <a:ext uri="{FF2B5EF4-FFF2-40B4-BE49-F238E27FC236}">
                <a16:creationId xmlns:a16="http://schemas.microsoft.com/office/drawing/2014/main" id="{D500B3A8-D2F9-BBE9-868B-E30B77C3463A}"/>
              </a:ext>
            </a:extLst>
          </p:cNvPr>
          <p:cNvSpPr txBox="1"/>
          <p:nvPr/>
        </p:nvSpPr>
        <p:spPr>
          <a:xfrm>
            <a:off x="6064189" y="6928248"/>
            <a:ext cx="828600" cy="226200"/>
          </a:xfrm>
          <a:prstGeom prst="rect">
            <a:avLst/>
          </a:prstGeom>
          <a:noFill/>
          <a:ln>
            <a:noFill/>
          </a:ln>
        </p:spPr>
        <p:txBody>
          <a:bodyPr spcFirstLastPara="1" wrap="square" lIns="27425" tIns="27425" rIns="27425" bIns="27425" anchor="t" anchorCtr="0">
            <a:noAutofit/>
          </a:bodyPr>
          <a:lstStyle/>
          <a:p>
            <a:pPr marL="0" marR="0" lvl="0" indent="0" algn="ctr" rtl="0">
              <a:lnSpc>
                <a:spcPct val="100000"/>
              </a:lnSpc>
              <a:spcBef>
                <a:spcPts val="0"/>
              </a:spcBef>
              <a:spcAft>
                <a:spcPts val="0"/>
              </a:spcAft>
              <a:buClr>
                <a:srgbClr val="000000"/>
              </a:buClr>
              <a:buSzPts val="800"/>
              <a:buFont typeface="Calibri"/>
              <a:buNone/>
            </a:pPr>
            <a:r>
              <a:rPr lang="en-GB" sz="800" b="1" i="0" u="none" strike="noStrike" cap="none">
                <a:solidFill>
                  <a:srgbClr val="000000"/>
                </a:solidFill>
                <a:latin typeface="Calibri"/>
                <a:ea typeface="Calibri"/>
                <a:cs typeface="Calibri"/>
                <a:sym typeface="Calibri"/>
              </a:rPr>
              <a:t>Supervisory team</a:t>
            </a:r>
            <a:endParaRPr sz="1400" b="0" i="0" u="none" strike="noStrike" cap="none">
              <a:solidFill>
                <a:schemeClr val="dk1"/>
              </a:solidFill>
              <a:latin typeface="Arial"/>
              <a:ea typeface="Arial"/>
              <a:cs typeface="Arial"/>
              <a:sym typeface="Arial"/>
            </a:endParaRPr>
          </a:p>
        </p:txBody>
      </p:sp>
      <p:sp>
        <p:nvSpPr>
          <p:cNvPr id="3" name="Google Shape;449;p73">
            <a:extLst>
              <a:ext uri="{FF2B5EF4-FFF2-40B4-BE49-F238E27FC236}">
                <a16:creationId xmlns:a16="http://schemas.microsoft.com/office/drawing/2014/main" id="{B9671D02-0C12-26C3-5886-B697A9697683}"/>
              </a:ext>
            </a:extLst>
          </p:cNvPr>
          <p:cNvSpPr/>
          <p:nvPr/>
        </p:nvSpPr>
        <p:spPr>
          <a:xfrm>
            <a:off x="2201688" y="1964000"/>
            <a:ext cx="1285800" cy="701400"/>
          </a:xfrm>
          <a:prstGeom prst="rect">
            <a:avLst/>
          </a:prstGeom>
          <a:solidFill>
            <a:srgbClr val="CFE2F3"/>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latin typeface="Roboto Mono"/>
                <a:ea typeface="Roboto Mono"/>
                <a:cs typeface="Roboto Mono"/>
                <a:sym typeface="Roboto Mono"/>
              </a:rPr>
              <a:t>Actor</a:t>
            </a:r>
            <a:endParaRPr>
              <a:latin typeface="Roboto Mono"/>
              <a:ea typeface="Roboto Mono"/>
              <a:cs typeface="Roboto Mono"/>
              <a:sym typeface="Roboto Mono"/>
            </a:endParaRPr>
          </a:p>
        </p:txBody>
      </p:sp>
      <p:sp>
        <p:nvSpPr>
          <p:cNvPr id="4" name="Google Shape;450;p73">
            <a:extLst>
              <a:ext uri="{FF2B5EF4-FFF2-40B4-BE49-F238E27FC236}">
                <a16:creationId xmlns:a16="http://schemas.microsoft.com/office/drawing/2014/main" id="{FA2B358F-4B5F-335C-EB7E-62F0CA52678C}"/>
              </a:ext>
            </a:extLst>
          </p:cNvPr>
          <p:cNvSpPr/>
          <p:nvPr/>
        </p:nvSpPr>
        <p:spPr>
          <a:xfrm>
            <a:off x="4994013" y="1964000"/>
            <a:ext cx="1285800" cy="701400"/>
          </a:xfrm>
          <a:prstGeom prst="rect">
            <a:avLst/>
          </a:prstGeom>
          <a:solidFill>
            <a:srgbClr val="CFE2F3"/>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latin typeface="Roboto Mono"/>
                <a:ea typeface="Roboto Mono"/>
                <a:cs typeface="Roboto Mono"/>
                <a:sym typeface="Roboto Mono"/>
              </a:rPr>
              <a:t>Forum</a:t>
            </a:r>
            <a:endParaRPr>
              <a:latin typeface="Roboto Mono"/>
              <a:ea typeface="Roboto Mono"/>
              <a:cs typeface="Roboto Mono"/>
              <a:sym typeface="Roboto Mono"/>
            </a:endParaRPr>
          </a:p>
        </p:txBody>
      </p:sp>
      <p:sp>
        <p:nvSpPr>
          <p:cNvPr id="5" name="Google Shape;451;p73">
            <a:extLst>
              <a:ext uri="{FF2B5EF4-FFF2-40B4-BE49-F238E27FC236}">
                <a16:creationId xmlns:a16="http://schemas.microsoft.com/office/drawing/2014/main" id="{15398BDA-A513-0C75-7FB1-32049B0BEE71}"/>
              </a:ext>
            </a:extLst>
          </p:cNvPr>
          <p:cNvSpPr/>
          <p:nvPr/>
        </p:nvSpPr>
        <p:spPr>
          <a:xfrm>
            <a:off x="3615591" y="2847022"/>
            <a:ext cx="1285800" cy="701400"/>
          </a:xfrm>
          <a:prstGeom prst="rect">
            <a:avLst/>
          </a:prstGeom>
          <a:solidFill>
            <a:srgbClr val="CFE2F3"/>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latin typeface="Roboto Mono"/>
                <a:ea typeface="Roboto Mono"/>
                <a:cs typeface="Roboto Mono"/>
                <a:sym typeface="Roboto Mono"/>
              </a:rPr>
              <a:t>Conduct</a:t>
            </a:r>
            <a:endParaRPr>
              <a:latin typeface="Roboto Mono"/>
              <a:ea typeface="Roboto Mono"/>
              <a:cs typeface="Roboto Mono"/>
              <a:sym typeface="Roboto Mono"/>
            </a:endParaRPr>
          </a:p>
        </p:txBody>
      </p:sp>
      <p:sp>
        <p:nvSpPr>
          <p:cNvPr id="6" name="Google Shape;452;p73">
            <a:extLst>
              <a:ext uri="{FF2B5EF4-FFF2-40B4-BE49-F238E27FC236}">
                <a16:creationId xmlns:a16="http://schemas.microsoft.com/office/drawing/2014/main" id="{E004BDF0-8588-F54E-9B66-CF8513285291}"/>
              </a:ext>
            </a:extLst>
          </p:cNvPr>
          <p:cNvSpPr/>
          <p:nvPr/>
        </p:nvSpPr>
        <p:spPr>
          <a:xfrm>
            <a:off x="4994013" y="3726450"/>
            <a:ext cx="1285800" cy="701400"/>
          </a:xfrm>
          <a:prstGeom prst="rect">
            <a:avLst/>
          </a:prstGeom>
          <a:solidFill>
            <a:srgbClr val="CFE2F3"/>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latin typeface="Roboto Mono"/>
                <a:ea typeface="Roboto Mono"/>
                <a:cs typeface="Roboto Mono"/>
                <a:sym typeface="Roboto Mono"/>
              </a:rPr>
              <a:t>Standards</a:t>
            </a:r>
            <a:endParaRPr>
              <a:latin typeface="Roboto Mono"/>
              <a:ea typeface="Roboto Mono"/>
              <a:cs typeface="Roboto Mono"/>
              <a:sym typeface="Roboto Mono"/>
            </a:endParaRPr>
          </a:p>
        </p:txBody>
      </p:sp>
      <p:sp>
        <p:nvSpPr>
          <p:cNvPr id="7" name="Google Shape;453;p73">
            <a:extLst>
              <a:ext uri="{FF2B5EF4-FFF2-40B4-BE49-F238E27FC236}">
                <a16:creationId xmlns:a16="http://schemas.microsoft.com/office/drawing/2014/main" id="{32A3BDC7-59A7-69FF-3D03-8F668447BE59}"/>
              </a:ext>
            </a:extLst>
          </p:cNvPr>
          <p:cNvSpPr/>
          <p:nvPr/>
        </p:nvSpPr>
        <p:spPr>
          <a:xfrm>
            <a:off x="2201688" y="3726450"/>
            <a:ext cx="1285800" cy="701400"/>
          </a:xfrm>
          <a:prstGeom prst="rect">
            <a:avLst/>
          </a:prstGeom>
          <a:solidFill>
            <a:srgbClr val="CFE2F3"/>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latin typeface="Roboto Mono"/>
                <a:ea typeface="Roboto Mono"/>
                <a:cs typeface="Roboto Mono"/>
                <a:sym typeface="Roboto Mono"/>
              </a:rPr>
              <a:t>Obligation</a:t>
            </a:r>
            <a:endParaRPr>
              <a:latin typeface="Roboto Mono"/>
              <a:ea typeface="Roboto Mono"/>
              <a:cs typeface="Roboto Mono"/>
              <a:sym typeface="Roboto Mono"/>
            </a:endParaRPr>
          </a:p>
        </p:txBody>
      </p:sp>
      <p:sp>
        <p:nvSpPr>
          <p:cNvPr id="8" name="Google Shape;454;p73">
            <a:extLst>
              <a:ext uri="{FF2B5EF4-FFF2-40B4-BE49-F238E27FC236}">
                <a16:creationId xmlns:a16="http://schemas.microsoft.com/office/drawing/2014/main" id="{18506C3C-8740-98A9-628A-7CABEB942AC2}"/>
              </a:ext>
            </a:extLst>
          </p:cNvPr>
          <p:cNvSpPr txBox="1"/>
          <p:nvPr/>
        </p:nvSpPr>
        <p:spPr>
          <a:xfrm>
            <a:off x="5986545" y="2780275"/>
            <a:ext cx="1650900" cy="646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000">
                <a:latin typeface="Lato"/>
                <a:ea typeface="Lato"/>
                <a:cs typeface="Lato"/>
                <a:sym typeface="Lato"/>
              </a:rPr>
              <a:t>The </a:t>
            </a:r>
            <a:r>
              <a:rPr lang="en-GB" sz="1000" i="1">
                <a:latin typeface="Lato"/>
                <a:ea typeface="Lato"/>
                <a:cs typeface="Lato"/>
                <a:sym typeface="Lato"/>
              </a:rPr>
              <a:t>Forum</a:t>
            </a:r>
            <a:br>
              <a:rPr lang="en-GB" sz="1000">
                <a:latin typeface="Lato"/>
                <a:ea typeface="Lato"/>
                <a:cs typeface="Lato"/>
                <a:sym typeface="Lato"/>
              </a:rPr>
            </a:br>
            <a:r>
              <a:rPr lang="en-GB" sz="1000">
                <a:latin typeface="Lato"/>
                <a:ea typeface="Lato"/>
                <a:cs typeface="Lato"/>
                <a:sym typeface="Lato"/>
              </a:rPr>
              <a:t>uses </a:t>
            </a:r>
            <a:r>
              <a:rPr lang="en-GB" sz="1000" i="1">
                <a:latin typeface="Lato"/>
                <a:ea typeface="Lato"/>
                <a:cs typeface="Lato"/>
                <a:sym typeface="Lato"/>
              </a:rPr>
              <a:t>Standards</a:t>
            </a:r>
            <a:br>
              <a:rPr lang="en-GB" sz="1000">
                <a:latin typeface="Lato"/>
                <a:ea typeface="Lato"/>
                <a:cs typeface="Lato"/>
                <a:sym typeface="Lato"/>
              </a:rPr>
            </a:br>
            <a:r>
              <a:rPr lang="en-GB" sz="1000">
                <a:latin typeface="Lato"/>
                <a:ea typeface="Lato"/>
                <a:cs typeface="Lato"/>
                <a:sym typeface="Lato"/>
              </a:rPr>
              <a:t>to judge Conduct</a:t>
            </a:r>
            <a:endParaRPr sz="1000">
              <a:latin typeface="Lato"/>
              <a:ea typeface="Lato"/>
              <a:cs typeface="Lato"/>
              <a:sym typeface="Lato"/>
            </a:endParaRPr>
          </a:p>
        </p:txBody>
      </p:sp>
      <p:sp>
        <p:nvSpPr>
          <p:cNvPr id="9" name="Google Shape;455;p73">
            <a:extLst>
              <a:ext uri="{FF2B5EF4-FFF2-40B4-BE49-F238E27FC236}">
                <a16:creationId xmlns:a16="http://schemas.microsoft.com/office/drawing/2014/main" id="{FEF82BF5-2038-AC59-89D9-2F5A97CAC269}"/>
              </a:ext>
            </a:extLst>
          </p:cNvPr>
          <p:cNvSpPr/>
          <p:nvPr/>
        </p:nvSpPr>
        <p:spPr>
          <a:xfrm>
            <a:off x="3683938" y="1929950"/>
            <a:ext cx="1113600" cy="769500"/>
          </a:xfrm>
          <a:prstGeom prst="rightArrow">
            <a:avLst>
              <a:gd name="adj1" fmla="val 63301"/>
              <a:gd name="adj2" fmla="val 50000"/>
            </a:avLst>
          </a:prstGeom>
          <a:solidFill>
            <a:srgbClr val="D9EAD3"/>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GB" sz="1200">
                <a:latin typeface="Lato"/>
                <a:ea typeface="Lato"/>
                <a:cs typeface="Lato"/>
                <a:sym typeface="Lato"/>
              </a:rPr>
              <a:t>Account</a:t>
            </a:r>
            <a:br>
              <a:rPr lang="en-GB" sz="1200">
                <a:latin typeface="Lato"/>
                <a:ea typeface="Lato"/>
                <a:cs typeface="Lato"/>
                <a:sym typeface="Lato"/>
              </a:rPr>
            </a:br>
            <a:r>
              <a:rPr lang="en-GB" sz="1200">
                <a:latin typeface="Lato"/>
                <a:ea typeface="Lato"/>
                <a:cs typeface="Lato"/>
                <a:sym typeface="Lato"/>
              </a:rPr>
              <a:t>able to</a:t>
            </a:r>
            <a:endParaRPr sz="1200">
              <a:latin typeface="Lato"/>
              <a:ea typeface="Lato"/>
              <a:cs typeface="Lato"/>
              <a:sym typeface="Lato"/>
            </a:endParaRPr>
          </a:p>
        </p:txBody>
      </p:sp>
      <p:sp>
        <p:nvSpPr>
          <p:cNvPr id="10" name="Google Shape;456;p73">
            <a:extLst>
              <a:ext uri="{FF2B5EF4-FFF2-40B4-BE49-F238E27FC236}">
                <a16:creationId xmlns:a16="http://schemas.microsoft.com/office/drawing/2014/main" id="{61EBEEE4-5B4B-1BDE-9F23-87E9DA384EB6}"/>
              </a:ext>
            </a:extLst>
          </p:cNvPr>
          <p:cNvSpPr txBox="1"/>
          <p:nvPr/>
        </p:nvSpPr>
        <p:spPr>
          <a:xfrm>
            <a:off x="671669" y="2780275"/>
            <a:ext cx="1953000" cy="6465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GB" sz="1000">
                <a:latin typeface="Lato"/>
                <a:ea typeface="Lato"/>
                <a:cs typeface="Lato"/>
                <a:sym typeface="Lato"/>
              </a:rPr>
              <a:t>With </a:t>
            </a:r>
            <a:r>
              <a:rPr lang="en-GB" sz="1000" i="1">
                <a:latin typeface="Lato"/>
                <a:ea typeface="Lato"/>
                <a:cs typeface="Lato"/>
                <a:sym typeface="Lato"/>
              </a:rPr>
              <a:t>Obligation</a:t>
            </a:r>
            <a:r>
              <a:rPr lang="en-GB" sz="1000">
                <a:latin typeface="Lato"/>
                <a:ea typeface="Lato"/>
                <a:cs typeface="Lato"/>
                <a:sym typeface="Lato"/>
              </a:rPr>
              <a:t>,</a:t>
            </a:r>
            <a:br>
              <a:rPr lang="en-GB" sz="1000">
                <a:latin typeface="Lato"/>
                <a:ea typeface="Lato"/>
                <a:cs typeface="Lato"/>
                <a:sym typeface="Lato"/>
              </a:rPr>
            </a:br>
            <a:r>
              <a:rPr lang="en-GB" sz="1000" i="1">
                <a:latin typeface="Lato"/>
                <a:ea typeface="Lato"/>
                <a:cs typeface="Lato"/>
                <a:sym typeface="Lato"/>
              </a:rPr>
              <a:t>Actor</a:t>
            </a:r>
            <a:r>
              <a:rPr lang="en-GB" sz="1000">
                <a:latin typeface="Lato"/>
                <a:ea typeface="Lato"/>
                <a:cs typeface="Lato"/>
                <a:sym typeface="Lato"/>
              </a:rPr>
              <a:t> feels compelled</a:t>
            </a:r>
            <a:br>
              <a:rPr lang="en-GB" sz="1000">
                <a:latin typeface="Lato"/>
                <a:ea typeface="Lato"/>
                <a:cs typeface="Lato"/>
                <a:sym typeface="Lato"/>
              </a:rPr>
            </a:br>
            <a:r>
              <a:rPr lang="en-GB" sz="1000">
                <a:latin typeface="Lato"/>
                <a:ea typeface="Lato"/>
                <a:cs typeface="Lato"/>
                <a:sym typeface="Lato"/>
              </a:rPr>
              <a:t>to account</a:t>
            </a:r>
            <a:endParaRPr sz="1000">
              <a:latin typeface="Lato"/>
              <a:ea typeface="Lato"/>
              <a:cs typeface="Lato"/>
              <a:sym typeface="Lato"/>
            </a:endParaRPr>
          </a:p>
        </p:txBody>
      </p:sp>
      <p:sp>
        <p:nvSpPr>
          <p:cNvPr id="11" name="Google Shape;457;p73">
            <a:extLst>
              <a:ext uri="{FF2B5EF4-FFF2-40B4-BE49-F238E27FC236}">
                <a16:creationId xmlns:a16="http://schemas.microsoft.com/office/drawing/2014/main" id="{637376FA-6C72-75C9-80C8-EDBF63563F1A}"/>
              </a:ext>
            </a:extLst>
          </p:cNvPr>
          <p:cNvSpPr/>
          <p:nvPr/>
        </p:nvSpPr>
        <p:spPr>
          <a:xfrm rot="1542134">
            <a:off x="2647999" y="2638660"/>
            <a:ext cx="1113688" cy="769515"/>
          </a:xfrm>
          <a:prstGeom prst="rightArrow">
            <a:avLst>
              <a:gd name="adj1" fmla="val 63301"/>
              <a:gd name="adj2" fmla="val 50000"/>
            </a:avLst>
          </a:prstGeom>
          <a:solidFill>
            <a:srgbClr val="FFF2CC"/>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GB" sz="1200">
                <a:latin typeface="Lato"/>
                <a:ea typeface="Lato"/>
                <a:cs typeface="Lato"/>
                <a:sym typeface="Lato"/>
              </a:rPr>
              <a:t>Carry out</a:t>
            </a:r>
            <a:endParaRPr sz="1200">
              <a:latin typeface="Lato"/>
              <a:ea typeface="Lato"/>
              <a:cs typeface="Lato"/>
              <a:sym typeface="Lato"/>
            </a:endParaRPr>
          </a:p>
        </p:txBody>
      </p:sp>
      <p:sp>
        <p:nvSpPr>
          <p:cNvPr id="12" name="Google Shape;458;p73">
            <a:extLst>
              <a:ext uri="{FF2B5EF4-FFF2-40B4-BE49-F238E27FC236}">
                <a16:creationId xmlns:a16="http://schemas.microsoft.com/office/drawing/2014/main" id="{7A16792D-AB06-4626-C2EE-21EB1EA2F5A3}"/>
              </a:ext>
            </a:extLst>
          </p:cNvPr>
          <p:cNvSpPr/>
          <p:nvPr/>
        </p:nvSpPr>
        <p:spPr>
          <a:xfrm rot="-1548297">
            <a:off x="4743202" y="2629898"/>
            <a:ext cx="1213621" cy="915749"/>
          </a:xfrm>
          <a:prstGeom prst="leftArrow">
            <a:avLst>
              <a:gd name="adj1" fmla="val 62877"/>
              <a:gd name="adj2" fmla="val 50000"/>
            </a:avLst>
          </a:prstGeom>
          <a:solidFill>
            <a:srgbClr val="FFF2CC"/>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GB" sz="1200">
                <a:latin typeface="Lato"/>
                <a:ea typeface="Lato"/>
                <a:cs typeface="Lato"/>
                <a:sym typeface="Lato"/>
              </a:rPr>
              <a:t>Make judgement</a:t>
            </a:r>
            <a:endParaRPr sz="1200">
              <a:latin typeface="Lato"/>
              <a:ea typeface="Lato"/>
              <a:cs typeface="Lato"/>
              <a:sym typeface="Lato"/>
            </a:endParaRPr>
          </a:p>
        </p:txBody>
      </p:sp>
      <p:sp>
        <p:nvSpPr>
          <p:cNvPr id="13" name="Google Shape;462;p73">
            <a:extLst>
              <a:ext uri="{FF2B5EF4-FFF2-40B4-BE49-F238E27FC236}">
                <a16:creationId xmlns:a16="http://schemas.microsoft.com/office/drawing/2014/main" id="{F0AC8DE7-95EB-AAF8-4912-400929564465}"/>
              </a:ext>
            </a:extLst>
          </p:cNvPr>
          <p:cNvSpPr/>
          <p:nvPr/>
        </p:nvSpPr>
        <p:spPr>
          <a:xfrm rot="-3767546">
            <a:off x="2578429" y="3218975"/>
            <a:ext cx="562317" cy="380110"/>
          </a:xfrm>
          <a:prstGeom prst="rightArrow">
            <a:avLst>
              <a:gd name="adj1" fmla="val 50000"/>
              <a:gd name="adj2" fmla="val 50000"/>
            </a:avLst>
          </a:prstGeom>
          <a:solidFill>
            <a:srgbClr val="F4CCCC"/>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463;p73">
            <a:extLst>
              <a:ext uri="{FF2B5EF4-FFF2-40B4-BE49-F238E27FC236}">
                <a16:creationId xmlns:a16="http://schemas.microsoft.com/office/drawing/2014/main" id="{7D4AFB1D-19D8-1873-2492-921C81FAE13E}"/>
              </a:ext>
            </a:extLst>
          </p:cNvPr>
          <p:cNvSpPr/>
          <p:nvPr/>
        </p:nvSpPr>
        <p:spPr>
          <a:xfrm rot="-7542875">
            <a:off x="5488727" y="3248167"/>
            <a:ext cx="496961" cy="380061"/>
          </a:xfrm>
          <a:prstGeom prst="rightArrow">
            <a:avLst>
              <a:gd name="adj1" fmla="val 50000"/>
              <a:gd name="adj2" fmla="val 50000"/>
            </a:avLst>
          </a:prstGeom>
          <a:solidFill>
            <a:srgbClr val="F4CCCC"/>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464;p73">
            <a:extLst>
              <a:ext uri="{FF2B5EF4-FFF2-40B4-BE49-F238E27FC236}">
                <a16:creationId xmlns:a16="http://schemas.microsoft.com/office/drawing/2014/main" id="{0C1E7A40-D07E-0237-E7E3-AC2E468AC3E7}"/>
              </a:ext>
            </a:extLst>
          </p:cNvPr>
          <p:cNvSpPr txBox="1"/>
          <p:nvPr/>
        </p:nvSpPr>
        <p:spPr>
          <a:xfrm>
            <a:off x="2055440" y="1888227"/>
            <a:ext cx="6390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1000">
                <a:latin typeface="Lato"/>
                <a:ea typeface="Lato"/>
                <a:cs typeface="Lato"/>
                <a:sym typeface="Lato"/>
              </a:rPr>
              <a:t>Who</a:t>
            </a:r>
            <a:endParaRPr sz="1000">
              <a:latin typeface="Lato"/>
              <a:ea typeface="Lato"/>
              <a:cs typeface="Lato"/>
              <a:sym typeface="Lato"/>
            </a:endParaRPr>
          </a:p>
        </p:txBody>
      </p:sp>
      <p:sp>
        <p:nvSpPr>
          <p:cNvPr id="16" name="Google Shape;465;p73">
            <a:extLst>
              <a:ext uri="{FF2B5EF4-FFF2-40B4-BE49-F238E27FC236}">
                <a16:creationId xmlns:a16="http://schemas.microsoft.com/office/drawing/2014/main" id="{24DD17DD-4339-B577-7602-D70655468DDF}"/>
              </a:ext>
            </a:extLst>
          </p:cNvPr>
          <p:cNvSpPr txBox="1"/>
          <p:nvPr/>
        </p:nvSpPr>
        <p:spPr>
          <a:xfrm>
            <a:off x="4869023" y="1887800"/>
            <a:ext cx="8238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1000">
                <a:latin typeface="Lato"/>
                <a:ea typeface="Lato"/>
                <a:cs typeface="Lato"/>
                <a:sym typeface="Lato"/>
              </a:rPr>
              <a:t>To whom</a:t>
            </a:r>
            <a:endParaRPr sz="1000">
              <a:latin typeface="Lato"/>
              <a:ea typeface="Lato"/>
              <a:cs typeface="Lato"/>
              <a:sym typeface="Lato"/>
            </a:endParaRPr>
          </a:p>
        </p:txBody>
      </p:sp>
      <p:sp>
        <p:nvSpPr>
          <p:cNvPr id="17" name="Google Shape;466;p73">
            <a:extLst>
              <a:ext uri="{FF2B5EF4-FFF2-40B4-BE49-F238E27FC236}">
                <a16:creationId xmlns:a16="http://schemas.microsoft.com/office/drawing/2014/main" id="{DBEADA29-283F-DC2F-BDC0-4A76FB284BE2}"/>
              </a:ext>
            </a:extLst>
          </p:cNvPr>
          <p:cNvSpPr txBox="1"/>
          <p:nvPr/>
        </p:nvSpPr>
        <p:spPr>
          <a:xfrm>
            <a:off x="3378347" y="2769250"/>
            <a:ext cx="10755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1000">
                <a:latin typeface="Lato"/>
                <a:ea typeface="Lato"/>
                <a:cs typeface="Lato"/>
                <a:sym typeface="Lato"/>
              </a:rPr>
              <a:t>For what</a:t>
            </a:r>
            <a:endParaRPr sz="1000">
              <a:latin typeface="Lato"/>
              <a:ea typeface="Lato"/>
              <a:cs typeface="Lato"/>
              <a:sym typeface="Lato"/>
            </a:endParaRPr>
          </a:p>
        </p:txBody>
      </p:sp>
      <p:sp>
        <p:nvSpPr>
          <p:cNvPr id="18" name="Google Shape;467;p73">
            <a:extLst>
              <a:ext uri="{FF2B5EF4-FFF2-40B4-BE49-F238E27FC236}">
                <a16:creationId xmlns:a16="http://schemas.microsoft.com/office/drawing/2014/main" id="{1EF990A2-6D50-E09A-BCCE-288BD1EFD440}"/>
              </a:ext>
            </a:extLst>
          </p:cNvPr>
          <p:cNvSpPr txBox="1"/>
          <p:nvPr/>
        </p:nvSpPr>
        <p:spPr>
          <a:xfrm>
            <a:off x="4754364" y="3645710"/>
            <a:ext cx="10755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1000">
                <a:latin typeface="Lato"/>
                <a:ea typeface="Lato"/>
                <a:cs typeface="Lato"/>
                <a:sym typeface="Lato"/>
              </a:rPr>
              <a:t>By which</a:t>
            </a:r>
            <a:endParaRPr sz="1000">
              <a:latin typeface="Lato"/>
              <a:ea typeface="Lato"/>
              <a:cs typeface="Lato"/>
              <a:sym typeface="Lato"/>
            </a:endParaRPr>
          </a:p>
        </p:txBody>
      </p:sp>
      <p:sp>
        <p:nvSpPr>
          <p:cNvPr id="19" name="Google Shape;468;p73">
            <a:extLst>
              <a:ext uri="{FF2B5EF4-FFF2-40B4-BE49-F238E27FC236}">
                <a16:creationId xmlns:a16="http://schemas.microsoft.com/office/drawing/2014/main" id="{24729F1A-7AE9-D62A-8DA1-F63757AF2C0E}"/>
              </a:ext>
            </a:extLst>
          </p:cNvPr>
          <p:cNvSpPr txBox="1"/>
          <p:nvPr/>
        </p:nvSpPr>
        <p:spPr>
          <a:xfrm>
            <a:off x="1838965" y="3636058"/>
            <a:ext cx="10755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1000">
                <a:latin typeface="Lato"/>
                <a:ea typeface="Lato"/>
                <a:cs typeface="Lato"/>
                <a:sym typeface="Lato"/>
              </a:rPr>
              <a:t>Why</a:t>
            </a:r>
            <a:endParaRPr sz="1000">
              <a:latin typeface="Lato"/>
              <a:ea typeface="Lato"/>
              <a:cs typeface="Lato"/>
              <a:sym typeface="Lato"/>
            </a:endParaRPr>
          </a:p>
        </p:txBody>
      </p:sp>
      <p:sp>
        <p:nvSpPr>
          <p:cNvPr id="20" name="Google Shape;469;p73">
            <a:extLst>
              <a:ext uri="{FF2B5EF4-FFF2-40B4-BE49-F238E27FC236}">
                <a16:creationId xmlns:a16="http://schemas.microsoft.com/office/drawing/2014/main" id="{B50F44F6-B5CB-2F8C-E6E1-7FB166B88A75}"/>
              </a:ext>
            </a:extLst>
          </p:cNvPr>
          <p:cNvSpPr txBox="1"/>
          <p:nvPr/>
        </p:nvSpPr>
        <p:spPr>
          <a:xfrm>
            <a:off x="1010388" y="964875"/>
            <a:ext cx="3850800" cy="67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600" b="1">
                <a:latin typeface="Lato"/>
                <a:ea typeface="Lato"/>
                <a:cs typeface="Lato"/>
                <a:sym typeface="Lato"/>
              </a:rPr>
              <a:t>Who</a:t>
            </a:r>
            <a:r>
              <a:rPr lang="en-GB" sz="1600">
                <a:latin typeface="Lato"/>
                <a:ea typeface="Lato"/>
                <a:cs typeface="Lato"/>
                <a:sym typeface="Lato"/>
              </a:rPr>
              <a:t> is accountable to </a:t>
            </a:r>
            <a:r>
              <a:rPr lang="en-GB" sz="1600" b="1">
                <a:latin typeface="Lato"/>
                <a:ea typeface="Lato"/>
                <a:cs typeface="Lato"/>
                <a:sym typeface="Lato"/>
              </a:rPr>
              <a:t>whom</a:t>
            </a:r>
            <a:r>
              <a:rPr lang="en-GB" sz="1600">
                <a:latin typeface="Lato"/>
                <a:ea typeface="Lato"/>
                <a:cs typeface="Lato"/>
                <a:sym typeface="Lato"/>
              </a:rPr>
              <a:t>, for </a:t>
            </a:r>
            <a:r>
              <a:rPr lang="en-GB" sz="1600" b="1">
                <a:latin typeface="Lato"/>
                <a:ea typeface="Lato"/>
                <a:cs typeface="Lato"/>
                <a:sym typeface="Lato"/>
              </a:rPr>
              <a:t>what</a:t>
            </a:r>
            <a:r>
              <a:rPr lang="en-GB" sz="1600">
                <a:latin typeface="Lato"/>
                <a:ea typeface="Lato"/>
                <a:cs typeface="Lato"/>
                <a:sym typeface="Lato"/>
              </a:rPr>
              <a:t>, by </a:t>
            </a:r>
            <a:r>
              <a:rPr lang="en-GB" sz="1600" b="1">
                <a:latin typeface="Lato"/>
                <a:ea typeface="Lato"/>
                <a:cs typeface="Lato"/>
                <a:sym typeface="Lato"/>
              </a:rPr>
              <a:t>which</a:t>
            </a:r>
            <a:r>
              <a:rPr lang="en-GB" sz="1600">
                <a:latin typeface="Lato"/>
                <a:ea typeface="Lato"/>
                <a:cs typeface="Lato"/>
                <a:sym typeface="Lato"/>
              </a:rPr>
              <a:t> standards, and </a:t>
            </a:r>
            <a:r>
              <a:rPr lang="en-GB" sz="1600" b="1">
                <a:latin typeface="Lato"/>
                <a:ea typeface="Lato"/>
                <a:cs typeface="Lato"/>
                <a:sym typeface="Lato"/>
              </a:rPr>
              <a:t>why</a:t>
            </a:r>
            <a:r>
              <a:rPr lang="en-GB" sz="1600">
                <a:latin typeface="Lato"/>
                <a:ea typeface="Lato"/>
                <a:cs typeface="Lato"/>
                <a:sym typeface="Lato"/>
              </a:rPr>
              <a:t>?</a:t>
            </a:r>
            <a:endParaRPr sz="1600">
              <a:latin typeface="Lato"/>
              <a:ea typeface="Lato"/>
              <a:cs typeface="Lato"/>
              <a:sym typeface="Lato"/>
            </a:endParaRPr>
          </a:p>
        </p:txBody>
      </p:sp>
      <p:sp>
        <p:nvSpPr>
          <p:cNvPr id="21" name="Google Shape;470;p73">
            <a:extLst>
              <a:ext uri="{FF2B5EF4-FFF2-40B4-BE49-F238E27FC236}">
                <a16:creationId xmlns:a16="http://schemas.microsoft.com/office/drawing/2014/main" id="{654598B4-2DA9-79CA-4770-EB78694459FA}"/>
              </a:ext>
            </a:extLst>
          </p:cNvPr>
          <p:cNvSpPr txBox="1">
            <a:spLocks/>
          </p:cNvSpPr>
          <p:nvPr/>
        </p:nvSpPr>
        <p:spPr>
          <a:xfrm>
            <a:off x="8556784" y="4749851"/>
            <a:ext cx="548700" cy="393600"/>
          </a:xfrm>
          <a:prstGeom prst="rect">
            <a:avLst/>
          </a:prstGeom>
        </p:spPr>
        <p:txBody>
          <a:bodyPr spcFirstLastPara="1" wrap="square" lIns="68575" tIns="34275" rIns="68575" bIns="3427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fld id="{00000000-1234-1234-1234-123412341234}" type="slidenum">
              <a:rPr lang="en-GB" smtClean="0"/>
              <a:pPr/>
              <a:t>11</a:t>
            </a:fld>
            <a:endParaRPr lang="en-GB"/>
          </a:p>
        </p:txBody>
      </p:sp>
    </p:spTree>
    <p:extLst>
      <p:ext uri="{BB962C8B-B14F-4D97-AF65-F5344CB8AC3E}">
        <p14:creationId xmlns:p14="http://schemas.microsoft.com/office/powerpoint/2010/main" val="9922608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2" name="Google Shape;448;p73">
            <a:extLst>
              <a:ext uri="{FF2B5EF4-FFF2-40B4-BE49-F238E27FC236}">
                <a16:creationId xmlns:a16="http://schemas.microsoft.com/office/drawing/2014/main" id="{C6A2F9D8-CB79-3370-501E-4D34557285D7}"/>
              </a:ext>
            </a:extLst>
          </p:cNvPr>
          <p:cNvSpPr txBox="1"/>
          <p:nvPr/>
        </p:nvSpPr>
        <p:spPr>
          <a:xfrm>
            <a:off x="6064189" y="6928248"/>
            <a:ext cx="828600" cy="226200"/>
          </a:xfrm>
          <a:prstGeom prst="rect">
            <a:avLst/>
          </a:prstGeom>
          <a:noFill/>
          <a:ln>
            <a:noFill/>
          </a:ln>
        </p:spPr>
        <p:txBody>
          <a:bodyPr spcFirstLastPara="1" wrap="square" lIns="27425" tIns="27425" rIns="27425" bIns="27425" anchor="t" anchorCtr="0">
            <a:noAutofit/>
          </a:bodyPr>
          <a:lstStyle/>
          <a:p>
            <a:pPr marL="0" marR="0" lvl="0" indent="0" algn="ctr" rtl="0">
              <a:lnSpc>
                <a:spcPct val="100000"/>
              </a:lnSpc>
              <a:spcBef>
                <a:spcPts val="0"/>
              </a:spcBef>
              <a:spcAft>
                <a:spcPts val="0"/>
              </a:spcAft>
              <a:buClr>
                <a:srgbClr val="000000"/>
              </a:buClr>
              <a:buSzPts val="800"/>
              <a:buFont typeface="Calibri"/>
              <a:buNone/>
            </a:pPr>
            <a:r>
              <a:rPr lang="en-GB" sz="800" b="1" i="0" u="none" strike="noStrike" cap="none">
                <a:solidFill>
                  <a:srgbClr val="000000"/>
                </a:solidFill>
                <a:latin typeface="Calibri"/>
                <a:ea typeface="Calibri"/>
                <a:cs typeface="Calibri"/>
                <a:sym typeface="Calibri"/>
              </a:rPr>
              <a:t>Supervisory team</a:t>
            </a:r>
            <a:endParaRPr sz="1400" b="0" i="0" u="none" strike="noStrike" cap="none">
              <a:solidFill>
                <a:schemeClr val="dk1"/>
              </a:solidFill>
              <a:latin typeface="Arial"/>
              <a:ea typeface="Arial"/>
              <a:cs typeface="Arial"/>
              <a:sym typeface="Arial"/>
            </a:endParaRPr>
          </a:p>
        </p:txBody>
      </p:sp>
      <p:sp>
        <p:nvSpPr>
          <p:cNvPr id="3" name="Google Shape;449;p73">
            <a:extLst>
              <a:ext uri="{FF2B5EF4-FFF2-40B4-BE49-F238E27FC236}">
                <a16:creationId xmlns:a16="http://schemas.microsoft.com/office/drawing/2014/main" id="{2217B97C-6130-3609-A31C-7DB6B57C5F47}"/>
              </a:ext>
            </a:extLst>
          </p:cNvPr>
          <p:cNvSpPr/>
          <p:nvPr/>
        </p:nvSpPr>
        <p:spPr>
          <a:xfrm>
            <a:off x="2201688" y="1964000"/>
            <a:ext cx="1285800" cy="701400"/>
          </a:xfrm>
          <a:prstGeom prst="rect">
            <a:avLst/>
          </a:prstGeom>
          <a:solidFill>
            <a:srgbClr val="CFE2F3"/>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latin typeface="Roboto Mono"/>
                <a:ea typeface="Roboto Mono"/>
                <a:cs typeface="Roboto Mono"/>
                <a:sym typeface="Roboto Mono"/>
              </a:rPr>
              <a:t>Actor</a:t>
            </a:r>
            <a:endParaRPr>
              <a:latin typeface="Roboto Mono"/>
              <a:ea typeface="Roboto Mono"/>
              <a:cs typeface="Roboto Mono"/>
              <a:sym typeface="Roboto Mono"/>
            </a:endParaRPr>
          </a:p>
        </p:txBody>
      </p:sp>
      <p:sp>
        <p:nvSpPr>
          <p:cNvPr id="4" name="Google Shape;450;p73">
            <a:extLst>
              <a:ext uri="{FF2B5EF4-FFF2-40B4-BE49-F238E27FC236}">
                <a16:creationId xmlns:a16="http://schemas.microsoft.com/office/drawing/2014/main" id="{9CBA5208-C3AA-BFFD-89E3-4EBE59E3C06C}"/>
              </a:ext>
            </a:extLst>
          </p:cNvPr>
          <p:cNvSpPr/>
          <p:nvPr/>
        </p:nvSpPr>
        <p:spPr>
          <a:xfrm>
            <a:off x="4994013" y="1964000"/>
            <a:ext cx="1285800" cy="701400"/>
          </a:xfrm>
          <a:prstGeom prst="rect">
            <a:avLst/>
          </a:prstGeom>
          <a:solidFill>
            <a:srgbClr val="CFE2F3"/>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latin typeface="Roboto Mono"/>
                <a:ea typeface="Roboto Mono"/>
                <a:cs typeface="Roboto Mono"/>
                <a:sym typeface="Roboto Mono"/>
              </a:rPr>
              <a:t>Forum</a:t>
            </a:r>
            <a:endParaRPr>
              <a:latin typeface="Roboto Mono"/>
              <a:ea typeface="Roboto Mono"/>
              <a:cs typeface="Roboto Mono"/>
              <a:sym typeface="Roboto Mono"/>
            </a:endParaRPr>
          </a:p>
        </p:txBody>
      </p:sp>
      <p:sp>
        <p:nvSpPr>
          <p:cNvPr id="5" name="Google Shape;451;p73">
            <a:extLst>
              <a:ext uri="{FF2B5EF4-FFF2-40B4-BE49-F238E27FC236}">
                <a16:creationId xmlns:a16="http://schemas.microsoft.com/office/drawing/2014/main" id="{8E6EF528-AC77-3E83-4BF0-F55E3DE997CB}"/>
              </a:ext>
            </a:extLst>
          </p:cNvPr>
          <p:cNvSpPr/>
          <p:nvPr/>
        </p:nvSpPr>
        <p:spPr>
          <a:xfrm>
            <a:off x="3615591" y="2847022"/>
            <a:ext cx="1285800" cy="701400"/>
          </a:xfrm>
          <a:prstGeom prst="rect">
            <a:avLst/>
          </a:prstGeom>
          <a:solidFill>
            <a:srgbClr val="CFE2F3"/>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latin typeface="Roboto Mono"/>
                <a:ea typeface="Roboto Mono"/>
                <a:cs typeface="Roboto Mono"/>
                <a:sym typeface="Roboto Mono"/>
              </a:rPr>
              <a:t>Conduct</a:t>
            </a:r>
            <a:endParaRPr>
              <a:latin typeface="Roboto Mono"/>
              <a:ea typeface="Roboto Mono"/>
              <a:cs typeface="Roboto Mono"/>
              <a:sym typeface="Roboto Mono"/>
            </a:endParaRPr>
          </a:p>
        </p:txBody>
      </p:sp>
      <p:sp>
        <p:nvSpPr>
          <p:cNvPr id="6" name="Google Shape;452;p73">
            <a:extLst>
              <a:ext uri="{FF2B5EF4-FFF2-40B4-BE49-F238E27FC236}">
                <a16:creationId xmlns:a16="http://schemas.microsoft.com/office/drawing/2014/main" id="{4CC95197-7D81-F238-7715-4732BF821404}"/>
              </a:ext>
            </a:extLst>
          </p:cNvPr>
          <p:cNvSpPr/>
          <p:nvPr/>
        </p:nvSpPr>
        <p:spPr>
          <a:xfrm>
            <a:off x="4994013" y="3726450"/>
            <a:ext cx="1285800" cy="701400"/>
          </a:xfrm>
          <a:prstGeom prst="rect">
            <a:avLst/>
          </a:prstGeom>
          <a:solidFill>
            <a:srgbClr val="CFE2F3"/>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latin typeface="Roboto Mono"/>
                <a:ea typeface="Roboto Mono"/>
                <a:cs typeface="Roboto Mono"/>
                <a:sym typeface="Roboto Mono"/>
              </a:rPr>
              <a:t>Standards</a:t>
            </a:r>
            <a:endParaRPr>
              <a:latin typeface="Roboto Mono"/>
              <a:ea typeface="Roboto Mono"/>
              <a:cs typeface="Roboto Mono"/>
              <a:sym typeface="Roboto Mono"/>
            </a:endParaRPr>
          </a:p>
        </p:txBody>
      </p:sp>
      <p:sp>
        <p:nvSpPr>
          <p:cNvPr id="7" name="Google Shape;453;p73">
            <a:extLst>
              <a:ext uri="{FF2B5EF4-FFF2-40B4-BE49-F238E27FC236}">
                <a16:creationId xmlns:a16="http://schemas.microsoft.com/office/drawing/2014/main" id="{B5D9D0BB-DAB5-F6DA-931F-F016705CFB90}"/>
              </a:ext>
            </a:extLst>
          </p:cNvPr>
          <p:cNvSpPr/>
          <p:nvPr/>
        </p:nvSpPr>
        <p:spPr>
          <a:xfrm>
            <a:off x="2201688" y="3726450"/>
            <a:ext cx="1285800" cy="701400"/>
          </a:xfrm>
          <a:prstGeom prst="rect">
            <a:avLst/>
          </a:prstGeom>
          <a:solidFill>
            <a:srgbClr val="CFE2F3"/>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latin typeface="Roboto Mono"/>
                <a:ea typeface="Roboto Mono"/>
                <a:cs typeface="Roboto Mono"/>
                <a:sym typeface="Roboto Mono"/>
              </a:rPr>
              <a:t>Obligation</a:t>
            </a:r>
            <a:endParaRPr>
              <a:latin typeface="Roboto Mono"/>
              <a:ea typeface="Roboto Mono"/>
              <a:cs typeface="Roboto Mono"/>
              <a:sym typeface="Roboto Mono"/>
            </a:endParaRPr>
          </a:p>
        </p:txBody>
      </p:sp>
      <p:sp>
        <p:nvSpPr>
          <p:cNvPr id="8" name="Google Shape;454;p73">
            <a:extLst>
              <a:ext uri="{FF2B5EF4-FFF2-40B4-BE49-F238E27FC236}">
                <a16:creationId xmlns:a16="http://schemas.microsoft.com/office/drawing/2014/main" id="{905D2E0F-A6C8-D8C8-81CB-E0C8D1077D2F}"/>
              </a:ext>
            </a:extLst>
          </p:cNvPr>
          <p:cNvSpPr txBox="1"/>
          <p:nvPr/>
        </p:nvSpPr>
        <p:spPr>
          <a:xfrm>
            <a:off x="5986545" y="2780275"/>
            <a:ext cx="1650900" cy="646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000">
                <a:latin typeface="Lato"/>
                <a:ea typeface="Lato"/>
                <a:cs typeface="Lato"/>
                <a:sym typeface="Lato"/>
              </a:rPr>
              <a:t>The </a:t>
            </a:r>
            <a:r>
              <a:rPr lang="en-GB" sz="1000" i="1">
                <a:latin typeface="Lato"/>
                <a:ea typeface="Lato"/>
                <a:cs typeface="Lato"/>
                <a:sym typeface="Lato"/>
              </a:rPr>
              <a:t>Forum</a:t>
            </a:r>
            <a:br>
              <a:rPr lang="en-GB" sz="1000">
                <a:latin typeface="Lato"/>
                <a:ea typeface="Lato"/>
                <a:cs typeface="Lato"/>
                <a:sym typeface="Lato"/>
              </a:rPr>
            </a:br>
            <a:r>
              <a:rPr lang="en-GB" sz="1000">
                <a:latin typeface="Lato"/>
                <a:ea typeface="Lato"/>
                <a:cs typeface="Lato"/>
                <a:sym typeface="Lato"/>
              </a:rPr>
              <a:t>uses </a:t>
            </a:r>
            <a:r>
              <a:rPr lang="en-GB" sz="1000" i="1">
                <a:latin typeface="Lato"/>
                <a:ea typeface="Lato"/>
                <a:cs typeface="Lato"/>
                <a:sym typeface="Lato"/>
              </a:rPr>
              <a:t>Standards</a:t>
            </a:r>
            <a:br>
              <a:rPr lang="en-GB" sz="1000">
                <a:latin typeface="Lato"/>
                <a:ea typeface="Lato"/>
                <a:cs typeface="Lato"/>
                <a:sym typeface="Lato"/>
              </a:rPr>
            </a:br>
            <a:r>
              <a:rPr lang="en-GB" sz="1000">
                <a:latin typeface="Lato"/>
                <a:ea typeface="Lato"/>
                <a:cs typeface="Lato"/>
                <a:sym typeface="Lato"/>
              </a:rPr>
              <a:t>to judge Conduct</a:t>
            </a:r>
            <a:endParaRPr sz="1000">
              <a:latin typeface="Lato"/>
              <a:ea typeface="Lato"/>
              <a:cs typeface="Lato"/>
              <a:sym typeface="Lato"/>
            </a:endParaRPr>
          </a:p>
        </p:txBody>
      </p:sp>
      <p:sp>
        <p:nvSpPr>
          <p:cNvPr id="9" name="Google Shape;455;p73">
            <a:extLst>
              <a:ext uri="{FF2B5EF4-FFF2-40B4-BE49-F238E27FC236}">
                <a16:creationId xmlns:a16="http://schemas.microsoft.com/office/drawing/2014/main" id="{F017589F-B46F-75A6-6564-F81C34CE3258}"/>
              </a:ext>
            </a:extLst>
          </p:cNvPr>
          <p:cNvSpPr/>
          <p:nvPr/>
        </p:nvSpPr>
        <p:spPr>
          <a:xfrm>
            <a:off x="3683938" y="1929950"/>
            <a:ext cx="1113600" cy="769500"/>
          </a:xfrm>
          <a:prstGeom prst="rightArrow">
            <a:avLst>
              <a:gd name="adj1" fmla="val 63301"/>
              <a:gd name="adj2" fmla="val 50000"/>
            </a:avLst>
          </a:prstGeom>
          <a:solidFill>
            <a:srgbClr val="D9EAD3"/>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GB" sz="1200">
                <a:latin typeface="Lato"/>
                <a:ea typeface="Lato"/>
                <a:cs typeface="Lato"/>
                <a:sym typeface="Lato"/>
              </a:rPr>
              <a:t>Account</a:t>
            </a:r>
            <a:br>
              <a:rPr lang="en-GB" sz="1200">
                <a:latin typeface="Lato"/>
                <a:ea typeface="Lato"/>
                <a:cs typeface="Lato"/>
                <a:sym typeface="Lato"/>
              </a:rPr>
            </a:br>
            <a:r>
              <a:rPr lang="en-GB" sz="1200">
                <a:latin typeface="Lato"/>
                <a:ea typeface="Lato"/>
                <a:cs typeface="Lato"/>
                <a:sym typeface="Lato"/>
              </a:rPr>
              <a:t>able to</a:t>
            </a:r>
            <a:endParaRPr sz="1200">
              <a:latin typeface="Lato"/>
              <a:ea typeface="Lato"/>
              <a:cs typeface="Lato"/>
              <a:sym typeface="Lato"/>
            </a:endParaRPr>
          </a:p>
        </p:txBody>
      </p:sp>
      <p:sp>
        <p:nvSpPr>
          <p:cNvPr id="10" name="Google Shape;456;p73">
            <a:extLst>
              <a:ext uri="{FF2B5EF4-FFF2-40B4-BE49-F238E27FC236}">
                <a16:creationId xmlns:a16="http://schemas.microsoft.com/office/drawing/2014/main" id="{863AC07D-A1B3-6827-ADA0-405DDBA39DB2}"/>
              </a:ext>
            </a:extLst>
          </p:cNvPr>
          <p:cNvSpPr txBox="1"/>
          <p:nvPr/>
        </p:nvSpPr>
        <p:spPr>
          <a:xfrm>
            <a:off x="671669" y="2780275"/>
            <a:ext cx="1953000" cy="6465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GB" sz="1000">
                <a:latin typeface="Lato"/>
                <a:ea typeface="Lato"/>
                <a:cs typeface="Lato"/>
                <a:sym typeface="Lato"/>
              </a:rPr>
              <a:t>With </a:t>
            </a:r>
            <a:r>
              <a:rPr lang="en-GB" sz="1000" i="1">
                <a:latin typeface="Lato"/>
                <a:ea typeface="Lato"/>
                <a:cs typeface="Lato"/>
                <a:sym typeface="Lato"/>
              </a:rPr>
              <a:t>Obligation</a:t>
            </a:r>
            <a:r>
              <a:rPr lang="en-GB" sz="1000">
                <a:latin typeface="Lato"/>
                <a:ea typeface="Lato"/>
                <a:cs typeface="Lato"/>
                <a:sym typeface="Lato"/>
              </a:rPr>
              <a:t>,</a:t>
            </a:r>
            <a:br>
              <a:rPr lang="en-GB" sz="1000">
                <a:latin typeface="Lato"/>
                <a:ea typeface="Lato"/>
                <a:cs typeface="Lato"/>
                <a:sym typeface="Lato"/>
              </a:rPr>
            </a:br>
            <a:r>
              <a:rPr lang="en-GB" sz="1000" i="1">
                <a:latin typeface="Lato"/>
                <a:ea typeface="Lato"/>
                <a:cs typeface="Lato"/>
                <a:sym typeface="Lato"/>
              </a:rPr>
              <a:t>Actor</a:t>
            </a:r>
            <a:r>
              <a:rPr lang="en-GB" sz="1000">
                <a:latin typeface="Lato"/>
                <a:ea typeface="Lato"/>
                <a:cs typeface="Lato"/>
                <a:sym typeface="Lato"/>
              </a:rPr>
              <a:t> feels compelled</a:t>
            </a:r>
            <a:br>
              <a:rPr lang="en-GB" sz="1000">
                <a:latin typeface="Lato"/>
                <a:ea typeface="Lato"/>
                <a:cs typeface="Lato"/>
                <a:sym typeface="Lato"/>
              </a:rPr>
            </a:br>
            <a:r>
              <a:rPr lang="en-GB" sz="1000">
                <a:latin typeface="Lato"/>
                <a:ea typeface="Lato"/>
                <a:cs typeface="Lato"/>
                <a:sym typeface="Lato"/>
              </a:rPr>
              <a:t>to account</a:t>
            </a:r>
            <a:endParaRPr sz="1000">
              <a:latin typeface="Lato"/>
              <a:ea typeface="Lato"/>
              <a:cs typeface="Lato"/>
              <a:sym typeface="Lato"/>
            </a:endParaRPr>
          </a:p>
        </p:txBody>
      </p:sp>
      <p:sp>
        <p:nvSpPr>
          <p:cNvPr id="11" name="Google Shape;457;p73">
            <a:extLst>
              <a:ext uri="{FF2B5EF4-FFF2-40B4-BE49-F238E27FC236}">
                <a16:creationId xmlns:a16="http://schemas.microsoft.com/office/drawing/2014/main" id="{5D59E788-29AE-A967-87B1-165B8BE0FD58}"/>
              </a:ext>
            </a:extLst>
          </p:cNvPr>
          <p:cNvSpPr/>
          <p:nvPr/>
        </p:nvSpPr>
        <p:spPr>
          <a:xfrm rot="1542134">
            <a:off x="2647999" y="2638660"/>
            <a:ext cx="1113688" cy="769515"/>
          </a:xfrm>
          <a:prstGeom prst="rightArrow">
            <a:avLst>
              <a:gd name="adj1" fmla="val 63301"/>
              <a:gd name="adj2" fmla="val 50000"/>
            </a:avLst>
          </a:prstGeom>
          <a:solidFill>
            <a:srgbClr val="FFF2CC"/>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GB" sz="1200">
                <a:latin typeface="Lato"/>
                <a:ea typeface="Lato"/>
                <a:cs typeface="Lato"/>
                <a:sym typeface="Lato"/>
              </a:rPr>
              <a:t>Carry out</a:t>
            </a:r>
            <a:endParaRPr sz="1200">
              <a:latin typeface="Lato"/>
              <a:ea typeface="Lato"/>
              <a:cs typeface="Lato"/>
              <a:sym typeface="Lato"/>
            </a:endParaRPr>
          </a:p>
        </p:txBody>
      </p:sp>
      <p:sp>
        <p:nvSpPr>
          <p:cNvPr id="12" name="Google Shape;458;p73">
            <a:extLst>
              <a:ext uri="{FF2B5EF4-FFF2-40B4-BE49-F238E27FC236}">
                <a16:creationId xmlns:a16="http://schemas.microsoft.com/office/drawing/2014/main" id="{B9CB9863-E423-5B28-9276-00037AA592F2}"/>
              </a:ext>
            </a:extLst>
          </p:cNvPr>
          <p:cNvSpPr/>
          <p:nvPr/>
        </p:nvSpPr>
        <p:spPr>
          <a:xfrm rot="-1548297">
            <a:off x="4743202" y="2629898"/>
            <a:ext cx="1213621" cy="915749"/>
          </a:xfrm>
          <a:prstGeom prst="leftArrow">
            <a:avLst>
              <a:gd name="adj1" fmla="val 62877"/>
              <a:gd name="adj2" fmla="val 50000"/>
            </a:avLst>
          </a:prstGeom>
          <a:solidFill>
            <a:srgbClr val="FFF2CC"/>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GB" sz="1200">
                <a:latin typeface="Lato"/>
                <a:ea typeface="Lato"/>
                <a:cs typeface="Lato"/>
                <a:sym typeface="Lato"/>
              </a:rPr>
              <a:t>Make judgement</a:t>
            </a:r>
            <a:endParaRPr sz="1200">
              <a:latin typeface="Lato"/>
              <a:ea typeface="Lato"/>
              <a:cs typeface="Lato"/>
              <a:sym typeface="Lato"/>
            </a:endParaRPr>
          </a:p>
        </p:txBody>
      </p:sp>
      <p:sp>
        <p:nvSpPr>
          <p:cNvPr id="13" name="Google Shape;459;p73">
            <a:extLst>
              <a:ext uri="{FF2B5EF4-FFF2-40B4-BE49-F238E27FC236}">
                <a16:creationId xmlns:a16="http://schemas.microsoft.com/office/drawing/2014/main" id="{E8995D2F-EA12-53F5-2248-2B353795C6E3}"/>
              </a:ext>
            </a:extLst>
          </p:cNvPr>
          <p:cNvSpPr txBox="1"/>
          <p:nvPr/>
        </p:nvSpPr>
        <p:spPr>
          <a:xfrm>
            <a:off x="5305488" y="4450047"/>
            <a:ext cx="2503200" cy="646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000">
                <a:latin typeface="Lato"/>
                <a:ea typeface="Lato"/>
                <a:cs typeface="Lato"/>
                <a:sym typeface="Lato"/>
              </a:rPr>
              <a:t>Due process (legal accountability)</a:t>
            </a:r>
            <a:endParaRPr sz="1000">
              <a:latin typeface="Lato"/>
              <a:ea typeface="Lato"/>
              <a:cs typeface="Lato"/>
              <a:sym typeface="Lato"/>
            </a:endParaRPr>
          </a:p>
          <a:p>
            <a:pPr marL="0" lvl="0" indent="0" algn="l" rtl="0">
              <a:spcBef>
                <a:spcPts val="0"/>
              </a:spcBef>
              <a:spcAft>
                <a:spcPts val="0"/>
              </a:spcAft>
              <a:buNone/>
            </a:pPr>
            <a:r>
              <a:rPr lang="en-GB" sz="1000">
                <a:latin typeface="Lato"/>
                <a:ea typeface="Lato"/>
                <a:cs typeface="Lato"/>
                <a:sym typeface="Lato"/>
              </a:rPr>
              <a:t>Professional norms and standards</a:t>
            </a:r>
            <a:endParaRPr sz="1000">
              <a:latin typeface="Lato"/>
              <a:ea typeface="Lato"/>
              <a:cs typeface="Lato"/>
              <a:sym typeface="Lato"/>
            </a:endParaRPr>
          </a:p>
          <a:p>
            <a:pPr marL="0" lvl="0" indent="0" algn="l" rtl="0">
              <a:spcBef>
                <a:spcPts val="0"/>
              </a:spcBef>
              <a:spcAft>
                <a:spcPts val="0"/>
              </a:spcAft>
              <a:buNone/>
            </a:pPr>
            <a:r>
              <a:rPr lang="en-GB" sz="1000">
                <a:latin typeface="Lato"/>
                <a:ea typeface="Lato"/>
                <a:cs typeface="Lato"/>
                <a:sym typeface="Lato"/>
              </a:rPr>
              <a:t>Political demands</a:t>
            </a:r>
            <a:endParaRPr sz="1000">
              <a:latin typeface="Lato"/>
              <a:ea typeface="Lato"/>
              <a:cs typeface="Lato"/>
              <a:sym typeface="Lato"/>
            </a:endParaRPr>
          </a:p>
        </p:txBody>
      </p:sp>
      <p:sp>
        <p:nvSpPr>
          <p:cNvPr id="14" name="Google Shape;460;p73">
            <a:extLst>
              <a:ext uri="{FF2B5EF4-FFF2-40B4-BE49-F238E27FC236}">
                <a16:creationId xmlns:a16="http://schemas.microsoft.com/office/drawing/2014/main" id="{46887D48-4562-A20F-5FB4-3F26EB067C4A}"/>
              </a:ext>
            </a:extLst>
          </p:cNvPr>
          <p:cNvSpPr txBox="1"/>
          <p:nvPr/>
        </p:nvSpPr>
        <p:spPr>
          <a:xfrm>
            <a:off x="2756856" y="4466375"/>
            <a:ext cx="2503200" cy="646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000" dirty="0">
                <a:latin typeface="Lato"/>
                <a:ea typeface="Lato"/>
                <a:cs typeface="Lato"/>
                <a:sym typeface="Lato"/>
              </a:rPr>
              <a:t>Mandatory accountability</a:t>
            </a:r>
            <a:endParaRPr sz="1000" dirty="0">
              <a:latin typeface="Lato"/>
              <a:ea typeface="Lato"/>
              <a:cs typeface="Lato"/>
              <a:sym typeface="Lato"/>
            </a:endParaRPr>
          </a:p>
          <a:p>
            <a:pPr marL="0" lvl="0" indent="0" algn="l" rtl="0">
              <a:spcBef>
                <a:spcPts val="0"/>
              </a:spcBef>
              <a:spcAft>
                <a:spcPts val="0"/>
              </a:spcAft>
              <a:buNone/>
            </a:pPr>
            <a:r>
              <a:rPr lang="en-GB" sz="1000" dirty="0">
                <a:latin typeface="Lato"/>
                <a:ea typeface="Lato"/>
                <a:cs typeface="Lato"/>
                <a:sym typeface="Lato"/>
              </a:rPr>
              <a:t>Voluntary accountability</a:t>
            </a:r>
            <a:endParaRPr sz="1000" dirty="0">
              <a:latin typeface="Lato"/>
              <a:ea typeface="Lato"/>
              <a:cs typeface="Lato"/>
              <a:sym typeface="Lato"/>
            </a:endParaRPr>
          </a:p>
          <a:p>
            <a:pPr marL="0" lvl="0" indent="0" algn="l" rtl="0">
              <a:spcBef>
                <a:spcPts val="0"/>
              </a:spcBef>
              <a:spcAft>
                <a:spcPts val="0"/>
              </a:spcAft>
              <a:buNone/>
            </a:pPr>
            <a:r>
              <a:rPr lang="en-GB" sz="1000" dirty="0">
                <a:latin typeface="Lato"/>
                <a:ea typeface="Lato"/>
                <a:cs typeface="Lato"/>
                <a:sym typeface="Lato"/>
              </a:rPr>
              <a:t>Quasi-voluntary accountability</a:t>
            </a:r>
            <a:endParaRPr sz="1000" dirty="0">
              <a:latin typeface="Lato"/>
              <a:ea typeface="Lato"/>
              <a:cs typeface="Lato"/>
              <a:sym typeface="Lato"/>
            </a:endParaRPr>
          </a:p>
        </p:txBody>
      </p:sp>
      <p:sp>
        <p:nvSpPr>
          <p:cNvPr id="15" name="Google Shape;461;p73">
            <a:extLst>
              <a:ext uri="{FF2B5EF4-FFF2-40B4-BE49-F238E27FC236}">
                <a16:creationId xmlns:a16="http://schemas.microsoft.com/office/drawing/2014/main" id="{AFFD3475-4D25-2DC2-4910-7E5B170FF85D}"/>
              </a:ext>
            </a:extLst>
          </p:cNvPr>
          <p:cNvSpPr txBox="1"/>
          <p:nvPr/>
        </p:nvSpPr>
        <p:spPr>
          <a:xfrm>
            <a:off x="5305488" y="899349"/>
            <a:ext cx="3252000" cy="1108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000" dirty="0">
                <a:latin typeface="Lato"/>
                <a:ea typeface="Lato"/>
                <a:cs typeface="Lato"/>
                <a:sym typeface="Lato"/>
              </a:rPr>
              <a:t>Voters, Parliament (political accountability)</a:t>
            </a:r>
            <a:endParaRPr sz="1000" dirty="0">
              <a:latin typeface="Lato"/>
              <a:ea typeface="Lato"/>
              <a:cs typeface="Lato"/>
              <a:sym typeface="Lato"/>
            </a:endParaRPr>
          </a:p>
          <a:p>
            <a:pPr marL="0" lvl="0" indent="0" algn="l" rtl="0">
              <a:spcBef>
                <a:spcPts val="0"/>
              </a:spcBef>
              <a:spcAft>
                <a:spcPts val="0"/>
              </a:spcAft>
              <a:buNone/>
            </a:pPr>
            <a:r>
              <a:rPr lang="en-GB" sz="1000" dirty="0">
                <a:latin typeface="Lato"/>
                <a:ea typeface="Lato"/>
                <a:cs typeface="Lato"/>
                <a:sym typeface="Lato"/>
              </a:rPr>
              <a:t>Management board, Minister (managerial)</a:t>
            </a:r>
            <a:endParaRPr sz="1000" dirty="0">
              <a:latin typeface="Lato"/>
              <a:ea typeface="Lato"/>
              <a:cs typeface="Lato"/>
              <a:sym typeface="Lato"/>
            </a:endParaRPr>
          </a:p>
          <a:p>
            <a:pPr marL="0" lvl="0" indent="0" algn="l" rtl="0">
              <a:spcBef>
                <a:spcPts val="0"/>
              </a:spcBef>
              <a:spcAft>
                <a:spcPts val="0"/>
              </a:spcAft>
              <a:buNone/>
            </a:pPr>
            <a:r>
              <a:rPr lang="en-GB" sz="1000" dirty="0">
                <a:latin typeface="Lato"/>
                <a:ea typeface="Lato"/>
                <a:cs typeface="Lato"/>
                <a:sym typeface="Lato"/>
              </a:rPr>
              <a:t>Regulators, Ombudsmen (administrative)</a:t>
            </a:r>
            <a:endParaRPr sz="1000" dirty="0">
              <a:latin typeface="Lato"/>
              <a:ea typeface="Lato"/>
              <a:cs typeface="Lato"/>
              <a:sym typeface="Lato"/>
            </a:endParaRPr>
          </a:p>
          <a:p>
            <a:pPr marL="0" lvl="0" indent="0" algn="l" rtl="0">
              <a:spcBef>
                <a:spcPts val="0"/>
              </a:spcBef>
              <a:spcAft>
                <a:spcPts val="0"/>
              </a:spcAft>
              <a:buNone/>
            </a:pPr>
            <a:r>
              <a:rPr lang="en-GB" sz="1000" dirty="0">
                <a:latin typeface="Lato"/>
                <a:ea typeface="Lato"/>
                <a:cs typeface="Lato"/>
                <a:sym typeface="Lato"/>
              </a:rPr>
              <a:t>Courts (legal)</a:t>
            </a:r>
            <a:endParaRPr sz="1000" dirty="0">
              <a:latin typeface="Lato"/>
              <a:ea typeface="Lato"/>
              <a:cs typeface="Lato"/>
              <a:sym typeface="Lato"/>
            </a:endParaRPr>
          </a:p>
          <a:p>
            <a:pPr marL="0" lvl="0" indent="0" algn="l" rtl="0">
              <a:spcBef>
                <a:spcPts val="0"/>
              </a:spcBef>
              <a:spcAft>
                <a:spcPts val="0"/>
              </a:spcAft>
              <a:buNone/>
            </a:pPr>
            <a:r>
              <a:rPr lang="en-GB" sz="1000" dirty="0">
                <a:latin typeface="Lato"/>
                <a:ea typeface="Lato"/>
                <a:cs typeface="Lato"/>
                <a:sym typeface="Lato"/>
              </a:rPr>
              <a:t>Professional bodies</a:t>
            </a:r>
            <a:endParaRPr sz="1000" dirty="0">
              <a:latin typeface="Lato"/>
              <a:ea typeface="Lato"/>
              <a:cs typeface="Lato"/>
              <a:sym typeface="Lato"/>
            </a:endParaRPr>
          </a:p>
          <a:p>
            <a:pPr marL="0" lvl="0" indent="0" algn="l" rtl="0">
              <a:spcBef>
                <a:spcPts val="0"/>
              </a:spcBef>
              <a:spcAft>
                <a:spcPts val="0"/>
              </a:spcAft>
              <a:buNone/>
            </a:pPr>
            <a:r>
              <a:rPr lang="en-GB" sz="1000" dirty="0">
                <a:latin typeface="Lato"/>
                <a:ea typeface="Lato"/>
                <a:cs typeface="Lato"/>
                <a:sym typeface="Lato"/>
              </a:rPr>
              <a:t>Affected 3rd parties, stakeholders (social)</a:t>
            </a:r>
            <a:endParaRPr sz="1000" dirty="0">
              <a:latin typeface="Lato"/>
              <a:ea typeface="Lato"/>
              <a:cs typeface="Lato"/>
              <a:sym typeface="Lato"/>
            </a:endParaRPr>
          </a:p>
        </p:txBody>
      </p:sp>
      <p:sp>
        <p:nvSpPr>
          <p:cNvPr id="16" name="Google Shape;462;p73">
            <a:extLst>
              <a:ext uri="{FF2B5EF4-FFF2-40B4-BE49-F238E27FC236}">
                <a16:creationId xmlns:a16="http://schemas.microsoft.com/office/drawing/2014/main" id="{E8D8A6C1-CED0-DF08-3938-B35048D2069C}"/>
              </a:ext>
            </a:extLst>
          </p:cNvPr>
          <p:cNvSpPr/>
          <p:nvPr/>
        </p:nvSpPr>
        <p:spPr>
          <a:xfrm rot="-3767546">
            <a:off x="2578429" y="3218975"/>
            <a:ext cx="562317" cy="380110"/>
          </a:xfrm>
          <a:prstGeom prst="rightArrow">
            <a:avLst>
              <a:gd name="adj1" fmla="val 50000"/>
              <a:gd name="adj2" fmla="val 50000"/>
            </a:avLst>
          </a:prstGeom>
          <a:solidFill>
            <a:srgbClr val="F4CCCC"/>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463;p73">
            <a:extLst>
              <a:ext uri="{FF2B5EF4-FFF2-40B4-BE49-F238E27FC236}">
                <a16:creationId xmlns:a16="http://schemas.microsoft.com/office/drawing/2014/main" id="{26F87DCE-521D-B140-0BA3-188D855F3676}"/>
              </a:ext>
            </a:extLst>
          </p:cNvPr>
          <p:cNvSpPr/>
          <p:nvPr/>
        </p:nvSpPr>
        <p:spPr>
          <a:xfrm rot="-7542875">
            <a:off x="5488727" y="3248167"/>
            <a:ext cx="496961" cy="380061"/>
          </a:xfrm>
          <a:prstGeom prst="rightArrow">
            <a:avLst>
              <a:gd name="adj1" fmla="val 50000"/>
              <a:gd name="adj2" fmla="val 50000"/>
            </a:avLst>
          </a:prstGeom>
          <a:solidFill>
            <a:srgbClr val="F4CCCC"/>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464;p73">
            <a:extLst>
              <a:ext uri="{FF2B5EF4-FFF2-40B4-BE49-F238E27FC236}">
                <a16:creationId xmlns:a16="http://schemas.microsoft.com/office/drawing/2014/main" id="{1597512D-3FE6-8E42-1DF2-36CE2D519858}"/>
              </a:ext>
            </a:extLst>
          </p:cNvPr>
          <p:cNvSpPr txBox="1"/>
          <p:nvPr/>
        </p:nvSpPr>
        <p:spPr>
          <a:xfrm>
            <a:off x="2055440" y="1888227"/>
            <a:ext cx="6390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1000">
                <a:latin typeface="Lato"/>
                <a:ea typeface="Lato"/>
                <a:cs typeface="Lato"/>
                <a:sym typeface="Lato"/>
              </a:rPr>
              <a:t>Who</a:t>
            </a:r>
            <a:endParaRPr sz="1000">
              <a:latin typeface="Lato"/>
              <a:ea typeface="Lato"/>
              <a:cs typeface="Lato"/>
              <a:sym typeface="Lato"/>
            </a:endParaRPr>
          </a:p>
        </p:txBody>
      </p:sp>
      <p:sp>
        <p:nvSpPr>
          <p:cNvPr id="19" name="Google Shape;465;p73">
            <a:extLst>
              <a:ext uri="{FF2B5EF4-FFF2-40B4-BE49-F238E27FC236}">
                <a16:creationId xmlns:a16="http://schemas.microsoft.com/office/drawing/2014/main" id="{284C70A6-08D9-1B51-6352-C85452C2E6E8}"/>
              </a:ext>
            </a:extLst>
          </p:cNvPr>
          <p:cNvSpPr txBox="1"/>
          <p:nvPr/>
        </p:nvSpPr>
        <p:spPr>
          <a:xfrm>
            <a:off x="4869023" y="1887800"/>
            <a:ext cx="8238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1000">
                <a:latin typeface="Lato"/>
                <a:ea typeface="Lato"/>
                <a:cs typeface="Lato"/>
                <a:sym typeface="Lato"/>
              </a:rPr>
              <a:t>To whom</a:t>
            </a:r>
            <a:endParaRPr sz="1000">
              <a:latin typeface="Lato"/>
              <a:ea typeface="Lato"/>
              <a:cs typeface="Lato"/>
              <a:sym typeface="Lato"/>
            </a:endParaRPr>
          </a:p>
        </p:txBody>
      </p:sp>
      <p:sp>
        <p:nvSpPr>
          <p:cNvPr id="20" name="Google Shape;466;p73">
            <a:extLst>
              <a:ext uri="{FF2B5EF4-FFF2-40B4-BE49-F238E27FC236}">
                <a16:creationId xmlns:a16="http://schemas.microsoft.com/office/drawing/2014/main" id="{1944C9EC-3385-99FF-19B8-6CEBAAD5F339}"/>
              </a:ext>
            </a:extLst>
          </p:cNvPr>
          <p:cNvSpPr txBox="1"/>
          <p:nvPr/>
        </p:nvSpPr>
        <p:spPr>
          <a:xfrm>
            <a:off x="3378347" y="2769250"/>
            <a:ext cx="10755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1000">
                <a:latin typeface="Lato"/>
                <a:ea typeface="Lato"/>
                <a:cs typeface="Lato"/>
                <a:sym typeface="Lato"/>
              </a:rPr>
              <a:t>For what</a:t>
            </a:r>
            <a:endParaRPr sz="1000">
              <a:latin typeface="Lato"/>
              <a:ea typeface="Lato"/>
              <a:cs typeface="Lato"/>
              <a:sym typeface="Lato"/>
            </a:endParaRPr>
          </a:p>
        </p:txBody>
      </p:sp>
      <p:sp>
        <p:nvSpPr>
          <p:cNvPr id="21" name="Google Shape;467;p73">
            <a:extLst>
              <a:ext uri="{FF2B5EF4-FFF2-40B4-BE49-F238E27FC236}">
                <a16:creationId xmlns:a16="http://schemas.microsoft.com/office/drawing/2014/main" id="{100BDA3A-EEF4-5ACF-C761-3B94DDC7FF68}"/>
              </a:ext>
            </a:extLst>
          </p:cNvPr>
          <p:cNvSpPr txBox="1"/>
          <p:nvPr/>
        </p:nvSpPr>
        <p:spPr>
          <a:xfrm>
            <a:off x="4754364" y="3645710"/>
            <a:ext cx="10755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1000">
                <a:latin typeface="Lato"/>
                <a:ea typeface="Lato"/>
                <a:cs typeface="Lato"/>
                <a:sym typeface="Lato"/>
              </a:rPr>
              <a:t>By which</a:t>
            </a:r>
            <a:endParaRPr sz="1000">
              <a:latin typeface="Lato"/>
              <a:ea typeface="Lato"/>
              <a:cs typeface="Lato"/>
              <a:sym typeface="Lato"/>
            </a:endParaRPr>
          </a:p>
        </p:txBody>
      </p:sp>
      <p:sp>
        <p:nvSpPr>
          <p:cNvPr id="22" name="Google Shape;468;p73">
            <a:extLst>
              <a:ext uri="{FF2B5EF4-FFF2-40B4-BE49-F238E27FC236}">
                <a16:creationId xmlns:a16="http://schemas.microsoft.com/office/drawing/2014/main" id="{60B4DDC9-81FD-D73C-D43B-C68F3F238466}"/>
              </a:ext>
            </a:extLst>
          </p:cNvPr>
          <p:cNvSpPr txBox="1"/>
          <p:nvPr/>
        </p:nvSpPr>
        <p:spPr>
          <a:xfrm>
            <a:off x="1838965" y="3636058"/>
            <a:ext cx="10755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1000">
                <a:latin typeface="Lato"/>
                <a:ea typeface="Lato"/>
                <a:cs typeface="Lato"/>
                <a:sym typeface="Lato"/>
              </a:rPr>
              <a:t>Why</a:t>
            </a:r>
            <a:endParaRPr sz="1000">
              <a:latin typeface="Lato"/>
              <a:ea typeface="Lato"/>
              <a:cs typeface="Lato"/>
              <a:sym typeface="Lato"/>
            </a:endParaRPr>
          </a:p>
        </p:txBody>
      </p:sp>
      <p:sp>
        <p:nvSpPr>
          <p:cNvPr id="23" name="Google Shape;469;p73">
            <a:extLst>
              <a:ext uri="{FF2B5EF4-FFF2-40B4-BE49-F238E27FC236}">
                <a16:creationId xmlns:a16="http://schemas.microsoft.com/office/drawing/2014/main" id="{DAC7D60B-80C2-A2B0-8D8E-AB928D51601A}"/>
              </a:ext>
            </a:extLst>
          </p:cNvPr>
          <p:cNvSpPr txBox="1"/>
          <p:nvPr/>
        </p:nvSpPr>
        <p:spPr>
          <a:xfrm>
            <a:off x="1010388" y="964875"/>
            <a:ext cx="3850800" cy="67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600" b="1">
                <a:latin typeface="Lato"/>
                <a:ea typeface="Lato"/>
                <a:cs typeface="Lato"/>
                <a:sym typeface="Lato"/>
              </a:rPr>
              <a:t>Who</a:t>
            </a:r>
            <a:r>
              <a:rPr lang="en-GB" sz="1600">
                <a:latin typeface="Lato"/>
                <a:ea typeface="Lato"/>
                <a:cs typeface="Lato"/>
                <a:sym typeface="Lato"/>
              </a:rPr>
              <a:t> is accountable to </a:t>
            </a:r>
            <a:r>
              <a:rPr lang="en-GB" sz="1600" b="1">
                <a:latin typeface="Lato"/>
                <a:ea typeface="Lato"/>
                <a:cs typeface="Lato"/>
                <a:sym typeface="Lato"/>
              </a:rPr>
              <a:t>whom</a:t>
            </a:r>
            <a:r>
              <a:rPr lang="en-GB" sz="1600">
                <a:latin typeface="Lato"/>
                <a:ea typeface="Lato"/>
                <a:cs typeface="Lato"/>
                <a:sym typeface="Lato"/>
              </a:rPr>
              <a:t>, for </a:t>
            </a:r>
            <a:r>
              <a:rPr lang="en-GB" sz="1600" b="1">
                <a:latin typeface="Lato"/>
                <a:ea typeface="Lato"/>
                <a:cs typeface="Lato"/>
                <a:sym typeface="Lato"/>
              </a:rPr>
              <a:t>what</a:t>
            </a:r>
            <a:r>
              <a:rPr lang="en-GB" sz="1600">
                <a:latin typeface="Lato"/>
                <a:ea typeface="Lato"/>
                <a:cs typeface="Lato"/>
                <a:sym typeface="Lato"/>
              </a:rPr>
              <a:t>, by </a:t>
            </a:r>
            <a:r>
              <a:rPr lang="en-GB" sz="1600" b="1">
                <a:latin typeface="Lato"/>
                <a:ea typeface="Lato"/>
                <a:cs typeface="Lato"/>
                <a:sym typeface="Lato"/>
              </a:rPr>
              <a:t>which</a:t>
            </a:r>
            <a:r>
              <a:rPr lang="en-GB" sz="1600">
                <a:latin typeface="Lato"/>
                <a:ea typeface="Lato"/>
                <a:cs typeface="Lato"/>
                <a:sym typeface="Lato"/>
              </a:rPr>
              <a:t> standards, and </a:t>
            </a:r>
            <a:r>
              <a:rPr lang="en-GB" sz="1600" b="1">
                <a:latin typeface="Lato"/>
                <a:ea typeface="Lato"/>
                <a:cs typeface="Lato"/>
                <a:sym typeface="Lato"/>
              </a:rPr>
              <a:t>why</a:t>
            </a:r>
            <a:r>
              <a:rPr lang="en-GB" sz="1600">
                <a:latin typeface="Lato"/>
                <a:ea typeface="Lato"/>
                <a:cs typeface="Lato"/>
                <a:sym typeface="Lato"/>
              </a:rPr>
              <a:t>?</a:t>
            </a:r>
            <a:endParaRPr sz="1600">
              <a:latin typeface="Lato"/>
              <a:ea typeface="Lato"/>
              <a:cs typeface="Lato"/>
              <a:sym typeface="Lato"/>
            </a:endParaRPr>
          </a:p>
        </p:txBody>
      </p:sp>
      <p:sp>
        <p:nvSpPr>
          <p:cNvPr id="24" name="Google Shape;470;p73">
            <a:extLst>
              <a:ext uri="{FF2B5EF4-FFF2-40B4-BE49-F238E27FC236}">
                <a16:creationId xmlns:a16="http://schemas.microsoft.com/office/drawing/2014/main" id="{37D0BDC0-91B4-D12F-F40B-39EA3CE42E80}"/>
              </a:ext>
            </a:extLst>
          </p:cNvPr>
          <p:cNvSpPr txBox="1">
            <a:spLocks/>
          </p:cNvSpPr>
          <p:nvPr/>
        </p:nvSpPr>
        <p:spPr>
          <a:xfrm>
            <a:off x="8556784" y="4749851"/>
            <a:ext cx="548700" cy="393600"/>
          </a:xfrm>
          <a:prstGeom prst="rect">
            <a:avLst/>
          </a:prstGeom>
        </p:spPr>
        <p:txBody>
          <a:bodyPr spcFirstLastPara="1" wrap="square" lIns="68575" tIns="34275" rIns="68575" bIns="3427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fld id="{00000000-1234-1234-1234-123412341234}" type="slidenum">
              <a:rPr lang="en-GB" smtClean="0"/>
              <a:pPr/>
              <a:t>12</a:t>
            </a:fld>
            <a:endParaRPr lang="en-GB"/>
          </a:p>
        </p:txBody>
      </p:sp>
    </p:spTree>
    <p:extLst>
      <p:ext uri="{BB962C8B-B14F-4D97-AF65-F5344CB8AC3E}">
        <p14:creationId xmlns:p14="http://schemas.microsoft.com/office/powerpoint/2010/main" val="28329911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2" name="Google Shape;448;p73">
            <a:extLst>
              <a:ext uri="{FF2B5EF4-FFF2-40B4-BE49-F238E27FC236}">
                <a16:creationId xmlns:a16="http://schemas.microsoft.com/office/drawing/2014/main" id="{16C922C5-6AA9-7F32-5E63-238C7BA5489E}"/>
              </a:ext>
            </a:extLst>
          </p:cNvPr>
          <p:cNvSpPr txBox="1"/>
          <p:nvPr/>
        </p:nvSpPr>
        <p:spPr>
          <a:xfrm>
            <a:off x="6064189" y="6928248"/>
            <a:ext cx="828600" cy="226200"/>
          </a:xfrm>
          <a:prstGeom prst="rect">
            <a:avLst/>
          </a:prstGeom>
          <a:noFill/>
          <a:ln>
            <a:noFill/>
          </a:ln>
        </p:spPr>
        <p:txBody>
          <a:bodyPr spcFirstLastPara="1" wrap="square" lIns="27425" tIns="27425" rIns="27425" bIns="27425" anchor="t" anchorCtr="0">
            <a:noAutofit/>
          </a:bodyPr>
          <a:lstStyle/>
          <a:p>
            <a:pPr marL="0" marR="0" lvl="0" indent="0" algn="ctr" rtl="0">
              <a:lnSpc>
                <a:spcPct val="100000"/>
              </a:lnSpc>
              <a:spcBef>
                <a:spcPts val="0"/>
              </a:spcBef>
              <a:spcAft>
                <a:spcPts val="0"/>
              </a:spcAft>
              <a:buClr>
                <a:srgbClr val="000000"/>
              </a:buClr>
              <a:buSzPts val="800"/>
              <a:buFont typeface="Calibri"/>
              <a:buNone/>
            </a:pPr>
            <a:r>
              <a:rPr lang="en-GB" sz="800" b="1" i="0" u="none" strike="noStrike" cap="none">
                <a:solidFill>
                  <a:srgbClr val="000000"/>
                </a:solidFill>
                <a:latin typeface="Calibri"/>
                <a:ea typeface="Calibri"/>
                <a:cs typeface="Calibri"/>
                <a:sym typeface="Calibri"/>
              </a:rPr>
              <a:t>Supervisory team</a:t>
            </a:r>
            <a:endParaRPr sz="1400" b="0" i="0" u="none" strike="noStrike" cap="none">
              <a:solidFill>
                <a:schemeClr val="dk1"/>
              </a:solidFill>
              <a:latin typeface="Arial"/>
              <a:ea typeface="Arial"/>
              <a:cs typeface="Arial"/>
              <a:sym typeface="Arial"/>
            </a:endParaRPr>
          </a:p>
        </p:txBody>
      </p:sp>
      <p:sp>
        <p:nvSpPr>
          <p:cNvPr id="3" name="Google Shape;449;p73">
            <a:extLst>
              <a:ext uri="{FF2B5EF4-FFF2-40B4-BE49-F238E27FC236}">
                <a16:creationId xmlns:a16="http://schemas.microsoft.com/office/drawing/2014/main" id="{6A519B37-013B-C96F-BFBE-0B14B7A51E4A}"/>
              </a:ext>
            </a:extLst>
          </p:cNvPr>
          <p:cNvSpPr/>
          <p:nvPr/>
        </p:nvSpPr>
        <p:spPr>
          <a:xfrm>
            <a:off x="2201688" y="1964000"/>
            <a:ext cx="1285800" cy="701400"/>
          </a:xfrm>
          <a:prstGeom prst="rect">
            <a:avLst/>
          </a:prstGeom>
          <a:solidFill>
            <a:srgbClr val="CFE2F3"/>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latin typeface="Roboto Mono"/>
                <a:ea typeface="Roboto Mono"/>
                <a:cs typeface="Roboto Mono"/>
                <a:sym typeface="Roboto Mono"/>
              </a:rPr>
              <a:t>Actor</a:t>
            </a:r>
            <a:endParaRPr>
              <a:latin typeface="Roboto Mono"/>
              <a:ea typeface="Roboto Mono"/>
              <a:cs typeface="Roboto Mono"/>
              <a:sym typeface="Roboto Mono"/>
            </a:endParaRPr>
          </a:p>
        </p:txBody>
      </p:sp>
      <p:sp>
        <p:nvSpPr>
          <p:cNvPr id="4" name="Google Shape;450;p73">
            <a:extLst>
              <a:ext uri="{FF2B5EF4-FFF2-40B4-BE49-F238E27FC236}">
                <a16:creationId xmlns:a16="http://schemas.microsoft.com/office/drawing/2014/main" id="{B008C85E-D0C8-867F-DC75-6B55FCDB837E}"/>
              </a:ext>
            </a:extLst>
          </p:cNvPr>
          <p:cNvSpPr/>
          <p:nvPr/>
        </p:nvSpPr>
        <p:spPr>
          <a:xfrm>
            <a:off x="4994013" y="1964000"/>
            <a:ext cx="1285800" cy="701400"/>
          </a:xfrm>
          <a:prstGeom prst="rect">
            <a:avLst/>
          </a:prstGeom>
          <a:solidFill>
            <a:srgbClr val="CFE2F3"/>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latin typeface="Roboto Mono"/>
                <a:ea typeface="Roboto Mono"/>
                <a:cs typeface="Roboto Mono"/>
                <a:sym typeface="Roboto Mono"/>
              </a:rPr>
              <a:t>Forum</a:t>
            </a:r>
            <a:endParaRPr>
              <a:latin typeface="Roboto Mono"/>
              <a:ea typeface="Roboto Mono"/>
              <a:cs typeface="Roboto Mono"/>
              <a:sym typeface="Roboto Mono"/>
            </a:endParaRPr>
          </a:p>
        </p:txBody>
      </p:sp>
      <p:sp>
        <p:nvSpPr>
          <p:cNvPr id="5" name="Google Shape;451;p73">
            <a:extLst>
              <a:ext uri="{FF2B5EF4-FFF2-40B4-BE49-F238E27FC236}">
                <a16:creationId xmlns:a16="http://schemas.microsoft.com/office/drawing/2014/main" id="{CDD7879C-32BB-0639-F42F-214AD284F70D}"/>
              </a:ext>
            </a:extLst>
          </p:cNvPr>
          <p:cNvSpPr/>
          <p:nvPr/>
        </p:nvSpPr>
        <p:spPr>
          <a:xfrm>
            <a:off x="3615591" y="2847022"/>
            <a:ext cx="1285800" cy="701400"/>
          </a:xfrm>
          <a:prstGeom prst="rect">
            <a:avLst/>
          </a:prstGeom>
          <a:solidFill>
            <a:srgbClr val="CFE2F3"/>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latin typeface="Roboto Mono"/>
                <a:ea typeface="Roboto Mono"/>
                <a:cs typeface="Roboto Mono"/>
                <a:sym typeface="Roboto Mono"/>
              </a:rPr>
              <a:t>Conduct</a:t>
            </a:r>
            <a:endParaRPr>
              <a:latin typeface="Roboto Mono"/>
              <a:ea typeface="Roboto Mono"/>
              <a:cs typeface="Roboto Mono"/>
              <a:sym typeface="Roboto Mono"/>
            </a:endParaRPr>
          </a:p>
        </p:txBody>
      </p:sp>
      <p:sp>
        <p:nvSpPr>
          <p:cNvPr id="6" name="Google Shape;452;p73">
            <a:extLst>
              <a:ext uri="{FF2B5EF4-FFF2-40B4-BE49-F238E27FC236}">
                <a16:creationId xmlns:a16="http://schemas.microsoft.com/office/drawing/2014/main" id="{4EE5D60E-B6A0-8182-8798-380DF5D6719F}"/>
              </a:ext>
            </a:extLst>
          </p:cNvPr>
          <p:cNvSpPr/>
          <p:nvPr/>
        </p:nvSpPr>
        <p:spPr>
          <a:xfrm>
            <a:off x="4994013" y="3726450"/>
            <a:ext cx="1285800" cy="701400"/>
          </a:xfrm>
          <a:prstGeom prst="rect">
            <a:avLst/>
          </a:prstGeom>
          <a:solidFill>
            <a:srgbClr val="CFE2F3"/>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latin typeface="Roboto Mono"/>
                <a:ea typeface="Roboto Mono"/>
                <a:cs typeface="Roboto Mono"/>
                <a:sym typeface="Roboto Mono"/>
              </a:rPr>
              <a:t>Standards</a:t>
            </a:r>
            <a:endParaRPr>
              <a:latin typeface="Roboto Mono"/>
              <a:ea typeface="Roboto Mono"/>
              <a:cs typeface="Roboto Mono"/>
              <a:sym typeface="Roboto Mono"/>
            </a:endParaRPr>
          </a:p>
        </p:txBody>
      </p:sp>
      <p:sp>
        <p:nvSpPr>
          <p:cNvPr id="7" name="Google Shape;453;p73">
            <a:extLst>
              <a:ext uri="{FF2B5EF4-FFF2-40B4-BE49-F238E27FC236}">
                <a16:creationId xmlns:a16="http://schemas.microsoft.com/office/drawing/2014/main" id="{8BB369A9-26A6-67C1-7DC3-6DC840983AB2}"/>
              </a:ext>
            </a:extLst>
          </p:cNvPr>
          <p:cNvSpPr/>
          <p:nvPr/>
        </p:nvSpPr>
        <p:spPr>
          <a:xfrm>
            <a:off x="2201688" y="3726450"/>
            <a:ext cx="1285800" cy="701400"/>
          </a:xfrm>
          <a:prstGeom prst="rect">
            <a:avLst/>
          </a:prstGeom>
          <a:solidFill>
            <a:srgbClr val="CFE2F3"/>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latin typeface="Roboto Mono"/>
                <a:ea typeface="Roboto Mono"/>
                <a:cs typeface="Roboto Mono"/>
                <a:sym typeface="Roboto Mono"/>
              </a:rPr>
              <a:t>Obligation</a:t>
            </a:r>
            <a:endParaRPr>
              <a:latin typeface="Roboto Mono"/>
              <a:ea typeface="Roboto Mono"/>
              <a:cs typeface="Roboto Mono"/>
              <a:sym typeface="Roboto Mono"/>
            </a:endParaRPr>
          </a:p>
        </p:txBody>
      </p:sp>
      <p:sp>
        <p:nvSpPr>
          <p:cNvPr id="8" name="Google Shape;454;p73">
            <a:extLst>
              <a:ext uri="{FF2B5EF4-FFF2-40B4-BE49-F238E27FC236}">
                <a16:creationId xmlns:a16="http://schemas.microsoft.com/office/drawing/2014/main" id="{0505C6CB-786A-0995-E562-B1D4FA0F0332}"/>
              </a:ext>
            </a:extLst>
          </p:cNvPr>
          <p:cNvSpPr txBox="1"/>
          <p:nvPr/>
        </p:nvSpPr>
        <p:spPr>
          <a:xfrm>
            <a:off x="5986545" y="2780275"/>
            <a:ext cx="1650900" cy="646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000">
                <a:latin typeface="Lato"/>
                <a:ea typeface="Lato"/>
                <a:cs typeface="Lato"/>
                <a:sym typeface="Lato"/>
              </a:rPr>
              <a:t>The </a:t>
            </a:r>
            <a:r>
              <a:rPr lang="en-GB" sz="1000" i="1">
                <a:latin typeface="Lato"/>
                <a:ea typeface="Lato"/>
                <a:cs typeface="Lato"/>
                <a:sym typeface="Lato"/>
              </a:rPr>
              <a:t>Forum</a:t>
            </a:r>
            <a:br>
              <a:rPr lang="en-GB" sz="1000">
                <a:latin typeface="Lato"/>
                <a:ea typeface="Lato"/>
                <a:cs typeface="Lato"/>
                <a:sym typeface="Lato"/>
              </a:rPr>
            </a:br>
            <a:r>
              <a:rPr lang="en-GB" sz="1000">
                <a:latin typeface="Lato"/>
                <a:ea typeface="Lato"/>
                <a:cs typeface="Lato"/>
                <a:sym typeface="Lato"/>
              </a:rPr>
              <a:t>uses </a:t>
            </a:r>
            <a:r>
              <a:rPr lang="en-GB" sz="1000" i="1">
                <a:latin typeface="Lato"/>
                <a:ea typeface="Lato"/>
                <a:cs typeface="Lato"/>
                <a:sym typeface="Lato"/>
              </a:rPr>
              <a:t>Standards</a:t>
            </a:r>
            <a:br>
              <a:rPr lang="en-GB" sz="1000">
                <a:latin typeface="Lato"/>
                <a:ea typeface="Lato"/>
                <a:cs typeface="Lato"/>
                <a:sym typeface="Lato"/>
              </a:rPr>
            </a:br>
            <a:r>
              <a:rPr lang="en-GB" sz="1000">
                <a:latin typeface="Lato"/>
                <a:ea typeface="Lato"/>
                <a:cs typeface="Lato"/>
                <a:sym typeface="Lato"/>
              </a:rPr>
              <a:t>to judge Conduct</a:t>
            </a:r>
            <a:endParaRPr sz="1000">
              <a:latin typeface="Lato"/>
              <a:ea typeface="Lato"/>
              <a:cs typeface="Lato"/>
              <a:sym typeface="Lato"/>
            </a:endParaRPr>
          </a:p>
        </p:txBody>
      </p:sp>
      <p:sp>
        <p:nvSpPr>
          <p:cNvPr id="9" name="Google Shape;455;p73">
            <a:extLst>
              <a:ext uri="{FF2B5EF4-FFF2-40B4-BE49-F238E27FC236}">
                <a16:creationId xmlns:a16="http://schemas.microsoft.com/office/drawing/2014/main" id="{31795553-7161-6D83-5FE9-40C8D2816FFB}"/>
              </a:ext>
            </a:extLst>
          </p:cNvPr>
          <p:cNvSpPr/>
          <p:nvPr/>
        </p:nvSpPr>
        <p:spPr>
          <a:xfrm>
            <a:off x="3683938" y="1929950"/>
            <a:ext cx="1113600" cy="769500"/>
          </a:xfrm>
          <a:prstGeom prst="rightArrow">
            <a:avLst>
              <a:gd name="adj1" fmla="val 63301"/>
              <a:gd name="adj2" fmla="val 50000"/>
            </a:avLst>
          </a:prstGeom>
          <a:solidFill>
            <a:srgbClr val="D9EAD3"/>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GB" sz="1200">
                <a:latin typeface="Lato"/>
                <a:ea typeface="Lato"/>
                <a:cs typeface="Lato"/>
                <a:sym typeface="Lato"/>
              </a:rPr>
              <a:t>Account</a:t>
            </a:r>
            <a:br>
              <a:rPr lang="en-GB" sz="1200">
                <a:latin typeface="Lato"/>
                <a:ea typeface="Lato"/>
                <a:cs typeface="Lato"/>
                <a:sym typeface="Lato"/>
              </a:rPr>
            </a:br>
            <a:r>
              <a:rPr lang="en-GB" sz="1200">
                <a:latin typeface="Lato"/>
                <a:ea typeface="Lato"/>
                <a:cs typeface="Lato"/>
                <a:sym typeface="Lato"/>
              </a:rPr>
              <a:t>able to</a:t>
            </a:r>
            <a:endParaRPr sz="1200">
              <a:latin typeface="Lato"/>
              <a:ea typeface="Lato"/>
              <a:cs typeface="Lato"/>
              <a:sym typeface="Lato"/>
            </a:endParaRPr>
          </a:p>
        </p:txBody>
      </p:sp>
      <p:sp>
        <p:nvSpPr>
          <p:cNvPr id="10" name="Google Shape;456;p73">
            <a:extLst>
              <a:ext uri="{FF2B5EF4-FFF2-40B4-BE49-F238E27FC236}">
                <a16:creationId xmlns:a16="http://schemas.microsoft.com/office/drawing/2014/main" id="{97D20375-BBF1-5225-996F-D7BDAA4C1141}"/>
              </a:ext>
            </a:extLst>
          </p:cNvPr>
          <p:cNvSpPr txBox="1"/>
          <p:nvPr/>
        </p:nvSpPr>
        <p:spPr>
          <a:xfrm>
            <a:off x="671669" y="2780275"/>
            <a:ext cx="1953000" cy="6465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GB" sz="1000">
                <a:latin typeface="Lato"/>
                <a:ea typeface="Lato"/>
                <a:cs typeface="Lato"/>
                <a:sym typeface="Lato"/>
              </a:rPr>
              <a:t>With </a:t>
            </a:r>
            <a:r>
              <a:rPr lang="en-GB" sz="1000" i="1">
                <a:latin typeface="Lato"/>
                <a:ea typeface="Lato"/>
                <a:cs typeface="Lato"/>
                <a:sym typeface="Lato"/>
              </a:rPr>
              <a:t>Obligation</a:t>
            </a:r>
            <a:r>
              <a:rPr lang="en-GB" sz="1000">
                <a:latin typeface="Lato"/>
                <a:ea typeface="Lato"/>
                <a:cs typeface="Lato"/>
                <a:sym typeface="Lato"/>
              </a:rPr>
              <a:t>,</a:t>
            </a:r>
            <a:br>
              <a:rPr lang="en-GB" sz="1000">
                <a:latin typeface="Lato"/>
                <a:ea typeface="Lato"/>
                <a:cs typeface="Lato"/>
                <a:sym typeface="Lato"/>
              </a:rPr>
            </a:br>
            <a:r>
              <a:rPr lang="en-GB" sz="1000" i="1">
                <a:latin typeface="Lato"/>
                <a:ea typeface="Lato"/>
                <a:cs typeface="Lato"/>
                <a:sym typeface="Lato"/>
              </a:rPr>
              <a:t>Actor</a:t>
            </a:r>
            <a:r>
              <a:rPr lang="en-GB" sz="1000">
                <a:latin typeface="Lato"/>
                <a:ea typeface="Lato"/>
                <a:cs typeface="Lato"/>
                <a:sym typeface="Lato"/>
              </a:rPr>
              <a:t> feels compelled</a:t>
            </a:r>
            <a:br>
              <a:rPr lang="en-GB" sz="1000">
                <a:latin typeface="Lato"/>
                <a:ea typeface="Lato"/>
                <a:cs typeface="Lato"/>
                <a:sym typeface="Lato"/>
              </a:rPr>
            </a:br>
            <a:r>
              <a:rPr lang="en-GB" sz="1000">
                <a:latin typeface="Lato"/>
                <a:ea typeface="Lato"/>
                <a:cs typeface="Lato"/>
                <a:sym typeface="Lato"/>
              </a:rPr>
              <a:t>to account</a:t>
            </a:r>
            <a:endParaRPr sz="1000">
              <a:latin typeface="Lato"/>
              <a:ea typeface="Lato"/>
              <a:cs typeface="Lato"/>
              <a:sym typeface="Lato"/>
            </a:endParaRPr>
          </a:p>
        </p:txBody>
      </p:sp>
      <p:sp>
        <p:nvSpPr>
          <p:cNvPr id="11" name="Google Shape;457;p73">
            <a:extLst>
              <a:ext uri="{FF2B5EF4-FFF2-40B4-BE49-F238E27FC236}">
                <a16:creationId xmlns:a16="http://schemas.microsoft.com/office/drawing/2014/main" id="{7C06B5C0-DBC7-2577-30A0-31844335F287}"/>
              </a:ext>
            </a:extLst>
          </p:cNvPr>
          <p:cNvSpPr/>
          <p:nvPr/>
        </p:nvSpPr>
        <p:spPr>
          <a:xfrm rot="1542134">
            <a:off x="2647999" y="2638660"/>
            <a:ext cx="1113688" cy="769515"/>
          </a:xfrm>
          <a:prstGeom prst="rightArrow">
            <a:avLst>
              <a:gd name="adj1" fmla="val 63301"/>
              <a:gd name="adj2" fmla="val 50000"/>
            </a:avLst>
          </a:prstGeom>
          <a:solidFill>
            <a:srgbClr val="FFF2CC"/>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GB" sz="1200">
                <a:latin typeface="Lato"/>
                <a:ea typeface="Lato"/>
                <a:cs typeface="Lato"/>
                <a:sym typeface="Lato"/>
              </a:rPr>
              <a:t>Carry out</a:t>
            </a:r>
            <a:endParaRPr sz="1200">
              <a:latin typeface="Lato"/>
              <a:ea typeface="Lato"/>
              <a:cs typeface="Lato"/>
              <a:sym typeface="Lato"/>
            </a:endParaRPr>
          </a:p>
        </p:txBody>
      </p:sp>
      <p:sp>
        <p:nvSpPr>
          <p:cNvPr id="12" name="Google Shape;458;p73">
            <a:extLst>
              <a:ext uri="{FF2B5EF4-FFF2-40B4-BE49-F238E27FC236}">
                <a16:creationId xmlns:a16="http://schemas.microsoft.com/office/drawing/2014/main" id="{BB0395EF-618E-BD9C-F4A0-71D83B1421D9}"/>
              </a:ext>
            </a:extLst>
          </p:cNvPr>
          <p:cNvSpPr/>
          <p:nvPr/>
        </p:nvSpPr>
        <p:spPr>
          <a:xfrm rot="-1548297">
            <a:off x="4743202" y="2629898"/>
            <a:ext cx="1213621" cy="915749"/>
          </a:xfrm>
          <a:prstGeom prst="leftArrow">
            <a:avLst>
              <a:gd name="adj1" fmla="val 62877"/>
              <a:gd name="adj2" fmla="val 50000"/>
            </a:avLst>
          </a:prstGeom>
          <a:solidFill>
            <a:srgbClr val="FFF2CC"/>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GB" sz="1200">
                <a:latin typeface="Lato"/>
                <a:ea typeface="Lato"/>
                <a:cs typeface="Lato"/>
                <a:sym typeface="Lato"/>
              </a:rPr>
              <a:t>Make judgement</a:t>
            </a:r>
            <a:endParaRPr sz="1200">
              <a:latin typeface="Lato"/>
              <a:ea typeface="Lato"/>
              <a:cs typeface="Lato"/>
              <a:sym typeface="Lato"/>
            </a:endParaRPr>
          </a:p>
        </p:txBody>
      </p:sp>
      <p:sp>
        <p:nvSpPr>
          <p:cNvPr id="13" name="Google Shape;459;p73">
            <a:extLst>
              <a:ext uri="{FF2B5EF4-FFF2-40B4-BE49-F238E27FC236}">
                <a16:creationId xmlns:a16="http://schemas.microsoft.com/office/drawing/2014/main" id="{293FD459-F93D-766F-BE8D-C61F88F7B1CB}"/>
              </a:ext>
            </a:extLst>
          </p:cNvPr>
          <p:cNvSpPr txBox="1"/>
          <p:nvPr/>
        </p:nvSpPr>
        <p:spPr>
          <a:xfrm>
            <a:off x="5305488" y="4450047"/>
            <a:ext cx="2503200" cy="646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000">
                <a:latin typeface="Lato"/>
                <a:ea typeface="Lato"/>
                <a:cs typeface="Lato"/>
                <a:sym typeface="Lato"/>
              </a:rPr>
              <a:t>Due process (legal accountability)</a:t>
            </a:r>
            <a:endParaRPr sz="1000">
              <a:latin typeface="Lato"/>
              <a:ea typeface="Lato"/>
              <a:cs typeface="Lato"/>
              <a:sym typeface="Lato"/>
            </a:endParaRPr>
          </a:p>
          <a:p>
            <a:pPr marL="0" lvl="0" indent="0" algn="l" rtl="0">
              <a:spcBef>
                <a:spcPts val="0"/>
              </a:spcBef>
              <a:spcAft>
                <a:spcPts val="0"/>
              </a:spcAft>
              <a:buNone/>
            </a:pPr>
            <a:r>
              <a:rPr lang="en-GB" sz="1000">
                <a:latin typeface="Lato"/>
                <a:ea typeface="Lato"/>
                <a:cs typeface="Lato"/>
                <a:sym typeface="Lato"/>
              </a:rPr>
              <a:t>Professional norms and standards</a:t>
            </a:r>
            <a:endParaRPr sz="1000">
              <a:latin typeface="Lato"/>
              <a:ea typeface="Lato"/>
              <a:cs typeface="Lato"/>
              <a:sym typeface="Lato"/>
            </a:endParaRPr>
          </a:p>
          <a:p>
            <a:pPr marL="0" lvl="0" indent="0" algn="l" rtl="0">
              <a:spcBef>
                <a:spcPts val="0"/>
              </a:spcBef>
              <a:spcAft>
                <a:spcPts val="0"/>
              </a:spcAft>
              <a:buNone/>
            </a:pPr>
            <a:r>
              <a:rPr lang="en-GB" sz="1000">
                <a:latin typeface="Lato"/>
                <a:ea typeface="Lato"/>
                <a:cs typeface="Lato"/>
                <a:sym typeface="Lato"/>
              </a:rPr>
              <a:t>Political demands</a:t>
            </a:r>
            <a:endParaRPr sz="1000">
              <a:latin typeface="Lato"/>
              <a:ea typeface="Lato"/>
              <a:cs typeface="Lato"/>
              <a:sym typeface="Lato"/>
            </a:endParaRPr>
          </a:p>
        </p:txBody>
      </p:sp>
      <p:sp>
        <p:nvSpPr>
          <p:cNvPr id="14" name="Google Shape;460;p73">
            <a:extLst>
              <a:ext uri="{FF2B5EF4-FFF2-40B4-BE49-F238E27FC236}">
                <a16:creationId xmlns:a16="http://schemas.microsoft.com/office/drawing/2014/main" id="{583CC2C6-7F38-2E33-6962-A5802CAFD007}"/>
              </a:ext>
            </a:extLst>
          </p:cNvPr>
          <p:cNvSpPr txBox="1"/>
          <p:nvPr/>
        </p:nvSpPr>
        <p:spPr>
          <a:xfrm>
            <a:off x="2756856" y="4466375"/>
            <a:ext cx="2503200" cy="646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000" dirty="0">
                <a:latin typeface="Lato"/>
                <a:ea typeface="Lato"/>
                <a:cs typeface="Lato"/>
                <a:sym typeface="Lato"/>
              </a:rPr>
              <a:t>Mandatory accountability</a:t>
            </a:r>
            <a:endParaRPr sz="1000" dirty="0">
              <a:latin typeface="Lato"/>
              <a:ea typeface="Lato"/>
              <a:cs typeface="Lato"/>
              <a:sym typeface="Lato"/>
            </a:endParaRPr>
          </a:p>
          <a:p>
            <a:pPr marL="0" lvl="0" indent="0" algn="l" rtl="0">
              <a:spcBef>
                <a:spcPts val="0"/>
              </a:spcBef>
              <a:spcAft>
                <a:spcPts val="0"/>
              </a:spcAft>
              <a:buNone/>
            </a:pPr>
            <a:r>
              <a:rPr lang="en-GB" sz="1000" dirty="0">
                <a:latin typeface="Lato"/>
                <a:ea typeface="Lato"/>
                <a:cs typeface="Lato"/>
                <a:sym typeface="Lato"/>
              </a:rPr>
              <a:t>Voluntary accountability</a:t>
            </a:r>
            <a:endParaRPr sz="1000" dirty="0">
              <a:latin typeface="Lato"/>
              <a:ea typeface="Lato"/>
              <a:cs typeface="Lato"/>
              <a:sym typeface="Lato"/>
            </a:endParaRPr>
          </a:p>
          <a:p>
            <a:pPr marL="0" lvl="0" indent="0" algn="l" rtl="0">
              <a:spcBef>
                <a:spcPts val="0"/>
              </a:spcBef>
              <a:spcAft>
                <a:spcPts val="0"/>
              </a:spcAft>
              <a:buNone/>
            </a:pPr>
            <a:r>
              <a:rPr lang="en-GB" sz="1000" dirty="0">
                <a:latin typeface="Lato"/>
                <a:ea typeface="Lato"/>
                <a:cs typeface="Lato"/>
                <a:sym typeface="Lato"/>
              </a:rPr>
              <a:t>Quasi-voluntary accountability</a:t>
            </a:r>
            <a:endParaRPr sz="1000" dirty="0">
              <a:latin typeface="Lato"/>
              <a:ea typeface="Lato"/>
              <a:cs typeface="Lato"/>
              <a:sym typeface="Lato"/>
            </a:endParaRPr>
          </a:p>
        </p:txBody>
      </p:sp>
      <p:sp>
        <p:nvSpPr>
          <p:cNvPr id="15" name="Google Shape;461;p73">
            <a:extLst>
              <a:ext uri="{FF2B5EF4-FFF2-40B4-BE49-F238E27FC236}">
                <a16:creationId xmlns:a16="http://schemas.microsoft.com/office/drawing/2014/main" id="{D6A563EC-6176-9E74-A7AF-A7546F4B9F93}"/>
              </a:ext>
            </a:extLst>
          </p:cNvPr>
          <p:cNvSpPr txBox="1"/>
          <p:nvPr/>
        </p:nvSpPr>
        <p:spPr>
          <a:xfrm>
            <a:off x="5305488" y="899349"/>
            <a:ext cx="3252000" cy="1108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000" dirty="0">
                <a:latin typeface="Lato"/>
                <a:ea typeface="Lato"/>
                <a:cs typeface="Lato"/>
                <a:sym typeface="Lato"/>
              </a:rPr>
              <a:t>Voters, Parliament (political accountability)</a:t>
            </a:r>
            <a:endParaRPr sz="1000" dirty="0">
              <a:latin typeface="Lato"/>
              <a:ea typeface="Lato"/>
              <a:cs typeface="Lato"/>
              <a:sym typeface="Lato"/>
            </a:endParaRPr>
          </a:p>
          <a:p>
            <a:pPr marL="0" lvl="0" indent="0" algn="l" rtl="0">
              <a:spcBef>
                <a:spcPts val="0"/>
              </a:spcBef>
              <a:spcAft>
                <a:spcPts val="0"/>
              </a:spcAft>
              <a:buNone/>
            </a:pPr>
            <a:r>
              <a:rPr lang="en-GB" sz="1000" dirty="0">
                <a:latin typeface="Lato"/>
                <a:ea typeface="Lato"/>
                <a:cs typeface="Lato"/>
                <a:sym typeface="Lato"/>
              </a:rPr>
              <a:t>Management board, Minister (managerial)</a:t>
            </a:r>
            <a:endParaRPr sz="1000" dirty="0">
              <a:latin typeface="Lato"/>
              <a:ea typeface="Lato"/>
              <a:cs typeface="Lato"/>
              <a:sym typeface="Lato"/>
            </a:endParaRPr>
          </a:p>
          <a:p>
            <a:pPr marL="0" lvl="0" indent="0" algn="l" rtl="0">
              <a:spcBef>
                <a:spcPts val="0"/>
              </a:spcBef>
              <a:spcAft>
                <a:spcPts val="0"/>
              </a:spcAft>
              <a:buNone/>
            </a:pPr>
            <a:r>
              <a:rPr lang="en-GB" sz="1000" dirty="0">
                <a:latin typeface="Lato"/>
                <a:ea typeface="Lato"/>
                <a:cs typeface="Lato"/>
                <a:sym typeface="Lato"/>
              </a:rPr>
              <a:t>Regulators, Ombudsmen (administrative)</a:t>
            </a:r>
            <a:endParaRPr sz="1000" dirty="0">
              <a:latin typeface="Lato"/>
              <a:ea typeface="Lato"/>
              <a:cs typeface="Lato"/>
              <a:sym typeface="Lato"/>
            </a:endParaRPr>
          </a:p>
          <a:p>
            <a:pPr marL="0" lvl="0" indent="0" algn="l" rtl="0">
              <a:spcBef>
                <a:spcPts val="0"/>
              </a:spcBef>
              <a:spcAft>
                <a:spcPts val="0"/>
              </a:spcAft>
              <a:buNone/>
            </a:pPr>
            <a:r>
              <a:rPr lang="en-GB" sz="1000" dirty="0">
                <a:latin typeface="Lato"/>
                <a:ea typeface="Lato"/>
                <a:cs typeface="Lato"/>
                <a:sym typeface="Lato"/>
              </a:rPr>
              <a:t>Courts (legal)</a:t>
            </a:r>
            <a:endParaRPr sz="1000" dirty="0">
              <a:latin typeface="Lato"/>
              <a:ea typeface="Lato"/>
              <a:cs typeface="Lato"/>
              <a:sym typeface="Lato"/>
            </a:endParaRPr>
          </a:p>
          <a:p>
            <a:pPr marL="0" lvl="0" indent="0" algn="l" rtl="0">
              <a:spcBef>
                <a:spcPts val="0"/>
              </a:spcBef>
              <a:spcAft>
                <a:spcPts val="0"/>
              </a:spcAft>
              <a:buNone/>
            </a:pPr>
            <a:r>
              <a:rPr lang="en-GB" sz="1000" dirty="0">
                <a:latin typeface="Lato"/>
                <a:ea typeface="Lato"/>
                <a:cs typeface="Lato"/>
                <a:sym typeface="Lato"/>
              </a:rPr>
              <a:t>Professional bodies</a:t>
            </a:r>
            <a:endParaRPr sz="1000" dirty="0">
              <a:latin typeface="Lato"/>
              <a:ea typeface="Lato"/>
              <a:cs typeface="Lato"/>
              <a:sym typeface="Lato"/>
            </a:endParaRPr>
          </a:p>
          <a:p>
            <a:pPr marL="0" lvl="0" indent="0" algn="l" rtl="0">
              <a:spcBef>
                <a:spcPts val="0"/>
              </a:spcBef>
              <a:spcAft>
                <a:spcPts val="0"/>
              </a:spcAft>
              <a:buNone/>
            </a:pPr>
            <a:r>
              <a:rPr lang="en-GB" sz="1000" dirty="0">
                <a:latin typeface="Lato"/>
                <a:ea typeface="Lato"/>
                <a:cs typeface="Lato"/>
                <a:sym typeface="Lato"/>
              </a:rPr>
              <a:t>Affected 3rd parties, stakeholders (social)</a:t>
            </a:r>
            <a:endParaRPr sz="1000" dirty="0">
              <a:latin typeface="Lato"/>
              <a:ea typeface="Lato"/>
              <a:cs typeface="Lato"/>
              <a:sym typeface="Lato"/>
            </a:endParaRPr>
          </a:p>
        </p:txBody>
      </p:sp>
      <p:sp>
        <p:nvSpPr>
          <p:cNvPr id="16" name="Google Shape;462;p73">
            <a:extLst>
              <a:ext uri="{FF2B5EF4-FFF2-40B4-BE49-F238E27FC236}">
                <a16:creationId xmlns:a16="http://schemas.microsoft.com/office/drawing/2014/main" id="{B374AEA3-453A-0CA7-F6F9-295A820535DC}"/>
              </a:ext>
            </a:extLst>
          </p:cNvPr>
          <p:cNvSpPr/>
          <p:nvPr/>
        </p:nvSpPr>
        <p:spPr>
          <a:xfrm rot="-3767546">
            <a:off x="2578429" y="3218975"/>
            <a:ext cx="562317" cy="380110"/>
          </a:xfrm>
          <a:prstGeom prst="rightArrow">
            <a:avLst>
              <a:gd name="adj1" fmla="val 50000"/>
              <a:gd name="adj2" fmla="val 50000"/>
            </a:avLst>
          </a:prstGeom>
          <a:solidFill>
            <a:srgbClr val="F4CCCC"/>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463;p73">
            <a:extLst>
              <a:ext uri="{FF2B5EF4-FFF2-40B4-BE49-F238E27FC236}">
                <a16:creationId xmlns:a16="http://schemas.microsoft.com/office/drawing/2014/main" id="{3D373018-1BCC-223E-D3BC-1FBE89BF4AED}"/>
              </a:ext>
            </a:extLst>
          </p:cNvPr>
          <p:cNvSpPr/>
          <p:nvPr/>
        </p:nvSpPr>
        <p:spPr>
          <a:xfrm rot="-7542875">
            <a:off x="5488727" y="3248167"/>
            <a:ext cx="496961" cy="380061"/>
          </a:xfrm>
          <a:prstGeom prst="rightArrow">
            <a:avLst>
              <a:gd name="adj1" fmla="val 50000"/>
              <a:gd name="adj2" fmla="val 50000"/>
            </a:avLst>
          </a:prstGeom>
          <a:solidFill>
            <a:srgbClr val="F4CCCC"/>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464;p73">
            <a:extLst>
              <a:ext uri="{FF2B5EF4-FFF2-40B4-BE49-F238E27FC236}">
                <a16:creationId xmlns:a16="http://schemas.microsoft.com/office/drawing/2014/main" id="{F0544133-F5E1-5CD0-07E0-2E61CBC90F5C}"/>
              </a:ext>
            </a:extLst>
          </p:cNvPr>
          <p:cNvSpPr txBox="1"/>
          <p:nvPr/>
        </p:nvSpPr>
        <p:spPr>
          <a:xfrm>
            <a:off x="2055440" y="1888227"/>
            <a:ext cx="6390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1000">
                <a:latin typeface="Lato"/>
                <a:ea typeface="Lato"/>
                <a:cs typeface="Lato"/>
                <a:sym typeface="Lato"/>
              </a:rPr>
              <a:t>Who</a:t>
            </a:r>
            <a:endParaRPr sz="1000">
              <a:latin typeface="Lato"/>
              <a:ea typeface="Lato"/>
              <a:cs typeface="Lato"/>
              <a:sym typeface="Lato"/>
            </a:endParaRPr>
          </a:p>
        </p:txBody>
      </p:sp>
      <p:sp>
        <p:nvSpPr>
          <p:cNvPr id="19" name="Google Shape;465;p73">
            <a:extLst>
              <a:ext uri="{FF2B5EF4-FFF2-40B4-BE49-F238E27FC236}">
                <a16:creationId xmlns:a16="http://schemas.microsoft.com/office/drawing/2014/main" id="{A175E3A8-4B23-6204-20AA-0E486F165563}"/>
              </a:ext>
            </a:extLst>
          </p:cNvPr>
          <p:cNvSpPr txBox="1"/>
          <p:nvPr/>
        </p:nvSpPr>
        <p:spPr>
          <a:xfrm>
            <a:off x="4869023" y="1887800"/>
            <a:ext cx="8238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1000">
                <a:latin typeface="Lato"/>
                <a:ea typeface="Lato"/>
                <a:cs typeface="Lato"/>
                <a:sym typeface="Lato"/>
              </a:rPr>
              <a:t>To whom</a:t>
            </a:r>
            <a:endParaRPr sz="1000">
              <a:latin typeface="Lato"/>
              <a:ea typeface="Lato"/>
              <a:cs typeface="Lato"/>
              <a:sym typeface="Lato"/>
            </a:endParaRPr>
          </a:p>
        </p:txBody>
      </p:sp>
      <p:sp>
        <p:nvSpPr>
          <p:cNvPr id="20" name="Google Shape;466;p73">
            <a:extLst>
              <a:ext uri="{FF2B5EF4-FFF2-40B4-BE49-F238E27FC236}">
                <a16:creationId xmlns:a16="http://schemas.microsoft.com/office/drawing/2014/main" id="{69FC6CA4-73F0-55B5-E18E-41626CA47A5A}"/>
              </a:ext>
            </a:extLst>
          </p:cNvPr>
          <p:cNvSpPr txBox="1"/>
          <p:nvPr/>
        </p:nvSpPr>
        <p:spPr>
          <a:xfrm>
            <a:off x="3378347" y="2769250"/>
            <a:ext cx="10755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1000">
                <a:latin typeface="Lato"/>
                <a:ea typeface="Lato"/>
                <a:cs typeface="Lato"/>
                <a:sym typeface="Lato"/>
              </a:rPr>
              <a:t>For what</a:t>
            </a:r>
            <a:endParaRPr sz="1000">
              <a:latin typeface="Lato"/>
              <a:ea typeface="Lato"/>
              <a:cs typeface="Lato"/>
              <a:sym typeface="Lato"/>
            </a:endParaRPr>
          </a:p>
        </p:txBody>
      </p:sp>
      <p:sp>
        <p:nvSpPr>
          <p:cNvPr id="21" name="Google Shape;467;p73">
            <a:extLst>
              <a:ext uri="{FF2B5EF4-FFF2-40B4-BE49-F238E27FC236}">
                <a16:creationId xmlns:a16="http://schemas.microsoft.com/office/drawing/2014/main" id="{61EF26CA-A436-E6F3-4DB2-14E38F42E34C}"/>
              </a:ext>
            </a:extLst>
          </p:cNvPr>
          <p:cNvSpPr txBox="1"/>
          <p:nvPr/>
        </p:nvSpPr>
        <p:spPr>
          <a:xfrm>
            <a:off x="4754364" y="3645710"/>
            <a:ext cx="10755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1000">
                <a:latin typeface="Lato"/>
                <a:ea typeface="Lato"/>
                <a:cs typeface="Lato"/>
                <a:sym typeface="Lato"/>
              </a:rPr>
              <a:t>By which</a:t>
            </a:r>
            <a:endParaRPr sz="1000">
              <a:latin typeface="Lato"/>
              <a:ea typeface="Lato"/>
              <a:cs typeface="Lato"/>
              <a:sym typeface="Lato"/>
            </a:endParaRPr>
          </a:p>
        </p:txBody>
      </p:sp>
      <p:sp>
        <p:nvSpPr>
          <p:cNvPr id="22" name="Google Shape;468;p73">
            <a:extLst>
              <a:ext uri="{FF2B5EF4-FFF2-40B4-BE49-F238E27FC236}">
                <a16:creationId xmlns:a16="http://schemas.microsoft.com/office/drawing/2014/main" id="{0A91AC84-F885-2140-DD91-099496664C54}"/>
              </a:ext>
            </a:extLst>
          </p:cNvPr>
          <p:cNvSpPr txBox="1"/>
          <p:nvPr/>
        </p:nvSpPr>
        <p:spPr>
          <a:xfrm>
            <a:off x="1838965" y="3636058"/>
            <a:ext cx="10755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1000">
                <a:latin typeface="Lato"/>
                <a:ea typeface="Lato"/>
                <a:cs typeface="Lato"/>
                <a:sym typeface="Lato"/>
              </a:rPr>
              <a:t>Why</a:t>
            </a:r>
            <a:endParaRPr sz="1000">
              <a:latin typeface="Lato"/>
              <a:ea typeface="Lato"/>
              <a:cs typeface="Lato"/>
              <a:sym typeface="Lato"/>
            </a:endParaRPr>
          </a:p>
        </p:txBody>
      </p:sp>
      <p:sp>
        <p:nvSpPr>
          <p:cNvPr id="23" name="Google Shape;469;p73">
            <a:extLst>
              <a:ext uri="{FF2B5EF4-FFF2-40B4-BE49-F238E27FC236}">
                <a16:creationId xmlns:a16="http://schemas.microsoft.com/office/drawing/2014/main" id="{DB478A53-B919-DD05-8FEC-66753B5B1C85}"/>
              </a:ext>
            </a:extLst>
          </p:cNvPr>
          <p:cNvSpPr txBox="1"/>
          <p:nvPr/>
        </p:nvSpPr>
        <p:spPr>
          <a:xfrm>
            <a:off x="1010388" y="964875"/>
            <a:ext cx="3850800" cy="67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600" b="1">
                <a:latin typeface="Lato"/>
                <a:ea typeface="Lato"/>
                <a:cs typeface="Lato"/>
                <a:sym typeface="Lato"/>
              </a:rPr>
              <a:t>Who</a:t>
            </a:r>
            <a:r>
              <a:rPr lang="en-GB" sz="1600">
                <a:latin typeface="Lato"/>
                <a:ea typeface="Lato"/>
                <a:cs typeface="Lato"/>
                <a:sym typeface="Lato"/>
              </a:rPr>
              <a:t> is accountable to </a:t>
            </a:r>
            <a:r>
              <a:rPr lang="en-GB" sz="1600" b="1">
                <a:latin typeface="Lato"/>
                <a:ea typeface="Lato"/>
                <a:cs typeface="Lato"/>
                <a:sym typeface="Lato"/>
              </a:rPr>
              <a:t>whom</a:t>
            </a:r>
            <a:r>
              <a:rPr lang="en-GB" sz="1600">
                <a:latin typeface="Lato"/>
                <a:ea typeface="Lato"/>
                <a:cs typeface="Lato"/>
                <a:sym typeface="Lato"/>
              </a:rPr>
              <a:t>, for </a:t>
            </a:r>
            <a:r>
              <a:rPr lang="en-GB" sz="1600" b="1">
                <a:latin typeface="Lato"/>
                <a:ea typeface="Lato"/>
                <a:cs typeface="Lato"/>
                <a:sym typeface="Lato"/>
              </a:rPr>
              <a:t>what</a:t>
            </a:r>
            <a:r>
              <a:rPr lang="en-GB" sz="1600">
                <a:latin typeface="Lato"/>
                <a:ea typeface="Lato"/>
                <a:cs typeface="Lato"/>
                <a:sym typeface="Lato"/>
              </a:rPr>
              <a:t>, by </a:t>
            </a:r>
            <a:r>
              <a:rPr lang="en-GB" sz="1600" b="1">
                <a:latin typeface="Lato"/>
                <a:ea typeface="Lato"/>
                <a:cs typeface="Lato"/>
                <a:sym typeface="Lato"/>
              </a:rPr>
              <a:t>which</a:t>
            </a:r>
            <a:r>
              <a:rPr lang="en-GB" sz="1600">
                <a:latin typeface="Lato"/>
                <a:ea typeface="Lato"/>
                <a:cs typeface="Lato"/>
                <a:sym typeface="Lato"/>
              </a:rPr>
              <a:t> standards, and </a:t>
            </a:r>
            <a:r>
              <a:rPr lang="en-GB" sz="1600" b="1">
                <a:latin typeface="Lato"/>
                <a:ea typeface="Lato"/>
                <a:cs typeface="Lato"/>
                <a:sym typeface="Lato"/>
              </a:rPr>
              <a:t>why</a:t>
            </a:r>
            <a:r>
              <a:rPr lang="en-GB" sz="1600">
                <a:latin typeface="Lato"/>
                <a:ea typeface="Lato"/>
                <a:cs typeface="Lato"/>
                <a:sym typeface="Lato"/>
              </a:rPr>
              <a:t>?</a:t>
            </a:r>
            <a:endParaRPr sz="1600">
              <a:latin typeface="Lato"/>
              <a:ea typeface="Lato"/>
              <a:cs typeface="Lato"/>
              <a:sym typeface="Lato"/>
            </a:endParaRPr>
          </a:p>
        </p:txBody>
      </p:sp>
      <p:sp>
        <p:nvSpPr>
          <p:cNvPr id="24" name="Google Shape;470;p73">
            <a:extLst>
              <a:ext uri="{FF2B5EF4-FFF2-40B4-BE49-F238E27FC236}">
                <a16:creationId xmlns:a16="http://schemas.microsoft.com/office/drawing/2014/main" id="{E866D6E4-005A-3C86-EFC9-5B777632C03D}"/>
              </a:ext>
            </a:extLst>
          </p:cNvPr>
          <p:cNvSpPr txBox="1">
            <a:spLocks/>
          </p:cNvSpPr>
          <p:nvPr/>
        </p:nvSpPr>
        <p:spPr>
          <a:xfrm>
            <a:off x="8556784" y="4749851"/>
            <a:ext cx="548700" cy="393600"/>
          </a:xfrm>
          <a:prstGeom prst="rect">
            <a:avLst/>
          </a:prstGeom>
        </p:spPr>
        <p:txBody>
          <a:bodyPr spcFirstLastPara="1" wrap="square" lIns="68575" tIns="34275" rIns="68575" bIns="3427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fld id="{00000000-1234-1234-1234-123412341234}" type="slidenum">
              <a:rPr lang="en-GB" smtClean="0"/>
              <a:pPr/>
              <a:t>13</a:t>
            </a:fld>
            <a:endParaRPr lang="en-GB"/>
          </a:p>
        </p:txBody>
      </p:sp>
      <p:sp>
        <p:nvSpPr>
          <p:cNvPr id="25" name="Oval 24">
            <a:extLst>
              <a:ext uri="{FF2B5EF4-FFF2-40B4-BE49-F238E27FC236}">
                <a16:creationId xmlns:a16="http://schemas.microsoft.com/office/drawing/2014/main" id="{6242201C-5443-DB4D-5C24-7654A36FBE09}"/>
              </a:ext>
            </a:extLst>
          </p:cNvPr>
          <p:cNvSpPr/>
          <p:nvPr/>
        </p:nvSpPr>
        <p:spPr>
          <a:xfrm>
            <a:off x="1268210" y="1281967"/>
            <a:ext cx="1681726" cy="323257"/>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6A288D56-F5BF-CDED-7C76-44B06D536E02}"/>
              </a:ext>
            </a:extLst>
          </p:cNvPr>
          <p:cNvSpPr/>
          <p:nvPr/>
        </p:nvSpPr>
        <p:spPr>
          <a:xfrm>
            <a:off x="4800647" y="3532093"/>
            <a:ext cx="1957763" cy="1564453"/>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470782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9"/>
        <p:cNvGrpSpPr/>
        <p:nvPr/>
      </p:nvGrpSpPr>
      <p:grpSpPr>
        <a:xfrm>
          <a:off x="0" y="0"/>
          <a:ext cx="0" cy="0"/>
          <a:chOff x="0" y="0"/>
          <a:chExt cx="0" cy="0"/>
        </a:xfrm>
      </p:grpSpPr>
      <p:sp>
        <p:nvSpPr>
          <p:cNvPr id="50" name="Google Shape;50;p9"/>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p>
            <a:pPr marL="0" lvl="0" indent="0" algn="ctr" rtl="0">
              <a:spcBef>
                <a:spcPts val="0"/>
              </a:spcBef>
              <a:spcAft>
                <a:spcPts val="0"/>
              </a:spcAft>
              <a:buNone/>
            </a:pPr>
            <a:r>
              <a:rPr lang="en-US" dirty="0"/>
              <a:t>A working definition of accountability.</a:t>
            </a:r>
            <a:endParaRP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4"/>
        <p:cNvGrpSpPr/>
        <p:nvPr/>
      </p:nvGrpSpPr>
      <p:grpSpPr>
        <a:xfrm>
          <a:off x="0" y="0"/>
          <a:ext cx="0" cy="0"/>
          <a:chOff x="0" y="0"/>
          <a:chExt cx="0" cy="0"/>
        </a:xfrm>
      </p:grpSpPr>
      <p:sp>
        <p:nvSpPr>
          <p:cNvPr id="55" name="Google Shape;55;p10"/>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IE" dirty="0"/>
              <a:t>“Accountability” definition</a:t>
            </a:r>
            <a:endParaRPr dirty="0"/>
          </a:p>
        </p:txBody>
      </p:sp>
      <p:sp>
        <p:nvSpPr>
          <p:cNvPr id="56" name="Google Shape;56;p10"/>
          <p:cNvSpPr txBox="1">
            <a:spLocks noGrp="1"/>
          </p:cNvSpPr>
          <p:nvPr>
            <p:ph type="body" idx="1"/>
          </p:nvPr>
        </p:nvSpPr>
        <p:spPr>
          <a:xfrm>
            <a:off x="311700" y="1152475"/>
            <a:ext cx="8520600" cy="33174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r>
              <a:rPr lang="en-IE" dirty="0"/>
              <a:t>“A set of mechanisms, practices and attributes that sum to a governance structure which involves committing to legal and ethical obligations, policies, procedures and mechanism, explaining and demonstrating ethical implementation to internal and external stakeholders and remedying any failure to act properly”.</a:t>
            </a:r>
            <a:endParaRPr dirty="0"/>
          </a:p>
        </p:txBody>
      </p:sp>
      <p:sp>
        <p:nvSpPr>
          <p:cNvPr id="2" name="Google Shape;484;p75">
            <a:extLst>
              <a:ext uri="{FF2B5EF4-FFF2-40B4-BE49-F238E27FC236}">
                <a16:creationId xmlns:a16="http://schemas.microsoft.com/office/drawing/2014/main" id="{140211B8-DC6C-612F-6FEA-EE443033B4BA}"/>
              </a:ext>
            </a:extLst>
          </p:cNvPr>
          <p:cNvSpPr txBox="1">
            <a:spLocks/>
          </p:cNvSpPr>
          <p:nvPr/>
        </p:nvSpPr>
        <p:spPr>
          <a:xfrm>
            <a:off x="725837" y="4164013"/>
            <a:ext cx="7239000" cy="467790"/>
          </a:xfrm>
          <a:prstGeom prst="rect">
            <a:avLst/>
          </a:prstGeom>
          <a:noFill/>
          <a:ln>
            <a:noFill/>
          </a:ln>
        </p:spPr>
        <p:txBody>
          <a:bodyPr spcFirstLastPara="1" wrap="square" lIns="91425" tIns="91425" rIns="91425" bIns="91425" anchor="t" anchorCtr="0">
            <a:sp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buFont typeface="Arial"/>
              <a:buNone/>
            </a:pPr>
            <a:r>
              <a:rPr lang="en-GB" sz="800" dirty="0">
                <a:solidFill>
                  <a:srgbClr val="00144C"/>
                </a:solidFill>
                <a:latin typeface="Rubik"/>
                <a:ea typeface="Rubik"/>
                <a:cs typeface="Rubik"/>
                <a:sym typeface="Rubik"/>
              </a:rPr>
              <a:t>Derived from </a:t>
            </a:r>
            <a:r>
              <a:rPr lang="en-GB" sz="800" dirty="0" err="1">
                <a:solidFill>
                  <a:srgbClr val="00144C"/>
                </a:solidFill>
                <a:latin typeface="Rubik"/>
                <a:ea typeface="Rubik"/>
                <a:cs typeface="Rubik"/>
                <a:sym typeface="Rubik"/>
              </a:rPr>
              <a:t>Felici</a:t>
            </a:r>
            <a:r>
              <a:rPr lang="en-GB" sz="800" dirty="0">
                <a:solidFill>
                  <a:srgbClr val="00144C"/>
                </a:solidFill>
                <a:latin typeface="Rubik"/>
                <a:ea typeface="Rubik"/>
                <a:cs typeface="Rubik"/>
                <a:sym typeface="Rubik"/>
              </a:rPr>
              <a:t> et al. 2013. Used in </a:t>
            </a:r>
            <a:r>
              <a:rPr lang="en-GB" sz="800" dirty="0">
                <a:solidFill>
                  <a:srgbClr val="00144C"/>
                </a:solidFill>
                <a:latin typeface="Rubik"/>
                <a:ea typeface="Rubik"/>
                <a:cs typeface="Rubik"/>
                <a:sym typeface="Rubik"/>
                <a:hlinkClick r:id="rId3">
                  <a:extLst>
                    <a:ext uri="{A12FA001-AC4F-418D-AE19-62706E023703}">
                      <ahyp:hlinkClr xmlns:ahyp="http://schemas.microsoft.com/office/drawing/2018/hyperlinkcolor" val="tx"/>
                    </a:ext>
                  </a:extLst>
                </a:hlinkClick>
              </a:rPr>
              <a:t>IEEE Global Initiative on Ethics of Autonomous and Intelligent Systems</a:t>
            </a:r>
            <a:r>
              <a:rPr lang="en-GB" sz="800" dirty="0">
                <a:solidFill>
                  <a:srgbClr val="00144C"/>
                </a:solidFill>
                <a:latin typeface="Rubik"/>
                <a:ea typeface="Rubik"/>
                <a:cs typeface="Rubik"/>
                <a:sym typeface="Rubik"/>
              </a:rPr>
              <a:t> and in </a:t>
            </a:r>
            <a:r>
              <a:rPr lang="en-GB" sz="800" dirty="0">
                <a:solidFill>
                  <a:srgbClr val="00144C"/>
                </a:solidFill>
                <a:latin typeface="Rubik"/>
                <a:ea typeface="Rubik"/>
                <a:cs typeface="Rubik"/>
                <a:sym typeface="Rubik"/>
                <a:hlinkClick r:id="rId4">
                  <a:extLst>
                    <a:ext uri="{A12FA001-AC4F-418D-AE19-62706E023703}">
                      <ahyp:hlinkClr xmlns:ahyp="http://schemas.microsoft.com/office/drawing/2018/hyperlinkcolor" val="tx"/>
                    </a:ext>
                  </a:extLst>
                </a:hlinkClick>
              </a:rPr>
              <a:t>“A governance framework for algorithmic accountability and transparency”</a:t>
            </a:r>
            <a:r>
              <a:rPr lang="en-GB" sz="800" dirty="0">
                <a:solidFill>
                  <a:srgbClr val="00144C"/>
                </a:solidFill>
                <a:latin typeface="Rubik"/>
                <a:ea typeface="Rubik"/>
                <a:cs typeface="Rubik"/>
                <a:sym typeface="Rubik"/>
              </a:rPr>
              <a:t> study report by European Parliamentary Research Service.</a:t>
            </a:r>
          </a:p>
        </p:txBody>
      </p:sp>
    </p:spTree>
    <p:extLst>
      <p:ext uri="{BB962C8B-B14F-4D97-AF65-F5344CB8AC3E}">
        <p14:creationId xmlns:p14="http://schemas.microsoft.com/office/powerpoint/2010/main" val="10446053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4"/>
        <p:cNvGrpSpPr/>
        <p:nvPr/>
      </p:nvGrpSpPr>
      <p:grpSpPr>
        <a:xfrm>
          <a:off x="0" y="0"/>
          <a:ext cx="0" cy="0"/>
          <a:chOff x="0" y="0"/>
          <a:chExt cx="0" cy="0"/>
        </a:xfrm>
      </p:grpSpPr>
      <p:sp>
        <p:nvSpPr>
          <p:cNvPr id="55" name="Google Shape;55;p10"/>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IE" dirty="0"/>
              <a:t>Purposes of Public Accountability</a:t>
            </a:r>
            <a:br>
              <a:rPr lang="en-IE" dirty="0"/>
            </a:br>
            <a:r>
              <a:rPr lang="en-IE" sz="1300" dirty="0"/>
              <a:t>(adapted from </a:t>
            </a:r>
            <a:r>
              <a:rPr lang="en-IE" sz="1300" dirty="0" err="1"/>
              <a:t>Bovens</a:t>
            </a:r>
            <a:r>
              <a:rPr lang="en-IE" sz="1300" dirty="0"/>
              <a:t> et al. 2010)</a:t>
            </a:r>
            <a:endParaRPr dirty="0"/>
          </a:p>
        </p:txBody>
      </p:sp>
      <p:sp>
        <p:nvSpPr>
          <p:cNvPr id="56" name="Google Shape;56;p10"/>
          <p:cNvSpPr txBox="1">
            <a:spLocks noGrp="1"/>
          </p:cNvSpPr>
          <p:nvPr>
            <p:ph type="body" idx="1"/>
          </p:nvPr>
        </p:nvSpPr>
        <p:spPr>
          <a:xfrm>
            <a:off x="311700" y="1152475"/>
            <a:ext cx="6100251" cy="3317400"/>
          </a:xfrm>
          <a:prstGeom prst="rect">
            <a:avLst/>
          </a:prstGeom>
        </p:spPr>
        <p:txBody>
          <a:bodyPr spcFirstLastPara="1" wrap="square" lIns="91425" tIns="91425" rIns="91425" bIns="91425" anchor="t" anchorCtr="0">
            <a:normAutofit/>
          </a:bodyPr>
          <a:lstStyle/>
          <a:p>
            <a:pPr marL="457200" lvl="0" indent="-328453" algn="l" rtl="0">
              <a:spcBef>
                <a:spcPts val="500"/>
              </a:spcBef>
              <a:spcAft>
                <a:spcPts val="0"/>
              </a:spcAft>
              <a:buSzPct val="100000"/>
              <a:buChar char="▪"/>
            </a:pPr>
            <a:r>
              <a:rPr lang="en-GB" b="1" dirty="0"/>
              <a:t>Democratic perspective</a:t>
            </a:r>
          </a:p>
          <a:p>
            <a:pPr marL="914400" lvl="1" indent="-328453" algn="l" rtl="0">
              <a:spcBef>
                <a:spcPts val="0"/>
              </a:spcBef>
              <a:spcAft>
                <a:spcPts val="0"/>
              </a:spcAft>
              <a:buSzPct val="100000"/>
              <a:buChar char="▪"/>
            </a:pPr>
            <a:r>
              <a:rPr lang="en-GB" dirty="0"/>
              <a:t>Popular control</a:t>
            </a:r>
          </a:p>
          <a:p>
            <a:pPr marL="914400" lvl="1" indent="-328453" algn="l" rtl="0">
              <a:spcBef>
                <a:spcPts val="0"/>
              </a:spcBef>
              <a:spcAft>
                <a:spcPts val="0"/>
              </a:spcAft>
              <a:buSzPct val="100000"/>
              <a:buChar char="▪"/>
            </a:pPr>
            <a:r>
              <a:rPr lang="en-GB" i="1" dirty="0" err="1"/>
              <a:t>Explainability</a:t>
            </a:r>
            <a:r>
              <a:rPr lang="en-GB" i="1" dirty="0"/>
              <a:t> (legitimacy) + Human oversight (lawful + ethical)</a:t>
            </a:r>
          </a:p>
          <a:p>
            <a:pPr marL="457200" lvl="0" indent="-328453" algn="l" rtl="0">
              <a:spcBef>
                <a:spcPts val="0"/>
              </a:spcBef>
              <a:spcAft>
                <a:spcPts val="0"/>
              </a:spcAft>
              <a:buSzPct val="100000"/>
              <a:buChar char="▪"/>
            </a:pPr>
            <a:r>
              <a:rPr lang="en-GB" b="1" dirty="0"/>
              <a:t>Constitutional perspective</a:t>
            </a:r>
          </a:p>
          <a:p>
            <a:pPr marL="914400" lvl="1" indent="-328453" algn="l" rtl="0">
              <a:spcBef>
                <a:spcPts val="0"/>
              </a:spcBef>
              <a:spcAft>
                <a:spcPts val="0"/>
              </a:spcAft>
              <a:buSzPct val="100000"/>
              <a:buChar char="▪"/>
            </a:pPr>
            <a:r>
              <a:rPr lang="en-GB" dirty="0"/>
              <a:t>Prevention of corruption and abuse of power</a:t>
            </a:r>
          </a:p>
          <a:p>
            <a:pPr marL="914400" lvl="1" indent="-328453" algn="l" rtl="0">
              <a:spcBef>
                <a:spcPts val="0"/>
              </a:spcBef>
              <a:spcAft>
                <a:spcPts val="0"/>
              </a:spcAft>
              <a:buSzPct val="100000"/>
              <a:buChar char="▪"/>
            </a:pPr>
            <a:r>
              <a:rPr lang="en-GB" i="1" dirty="0"/>
              <a:t>Bias and drift detection (technically robust + ethical)</a:t>
            </a:r>
          </a:p>
          <a:p>
            <a:pPr marL="457200" lvl="0" indent="-328453" algn="l" rtl="0">
              <a:spcBef>
                <a:spcPts val="0"/>
              </a:spcBef>
              <a:spcAft>
                <a:spcPts val="0"/>
              </a:spcAft>
              <a:buSzPct val="100000"/>
              <a:buChar char="▪"/>
            </a:pPr>
            <a:r>
              <a:rPr lang="en-GB" b="1" dirty="0"/>
              <a:t>Learning perspective</a:t>
            </a:r>
          </a:p>
          <a:p>
            <a:pPr marL="914400" lvl="1" indent="-328453" algn="l" rtl="0">
              <a:spcBef>
                <a:spcPts val="0"/>
              </a:spcBef>
              <a:spcAft>
                <a:spcPts val="0"/>
              </a:spcAft>
              <a:buSzPct val="100000"/>
              <a:buChar char="▪"/>
            </a:pPr>
            <a:r>
              <a:rPr lang="en-GB" dirty="0"/>
              <a:t>Maximising public value</a:t>
            </a:r>
          </a:p>
          <a:p>
            <a:pPr marL="914400" lvl="1" indent="-328453" algn="l" rtl="0">
              <a:spcBef>
                <a:spcPts val="0"/>
              </a:spcBef>
              <a:spcAft>
                <a:spcPts val="0"/>
              </a:spcAft>
              <a:buSzPct val="100000"/>
              <a:buChar char="▪"/>
            </a:pPr>
            <a:r>
              <a:rPr lang="en-GB" i="1" dirty="0"/>
              <a:t>Information that allow the improvement of the system (technically robust, organizational learning)</a:t>
            </a:r>
          </a:p>
        </p:txBody>
      </p:sp>
    </p:spTree>
    <p:extLst>
      <p:ext uri="{BB962C8B-B14F-4D97-AF65-F5344CB8AC3E}">
        <p14:creationId xmlns:p14="http://schemas.microsoft.com/office/powerpoint/2010/main" val="41001410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4"/>
        <p:cNvGrpSpPr/>
        <p:nvPr/>
      </p:nvGrpSpPr>
      <p:grpSpPr>
        <a:xfrm>
          <a:off x="0" y="0"/>
          <a:ext cx="0" cy="0"/>
          <a:chOff x="0" y="0"/>
          <a:chExt cx="0" cy="0"/>
        </a:xfrm>
      </p:grpSpPr>
      <p:sp>
        <p:nvSpPr>
          <p:cNvPr id="55" name="Google Shape;55;p10"/>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IE" dirty="0"/>
              <a:t>Accountability as a virtue and as a mechanism</a:t>
            </a:r>
            <a:endParaRPr dirty="0"/>
          </a:p>
        </p:txBody>
      </p:sp>
      <p:graphicFrame>
        <p:nvGraphicFramePr>
          <p:cNvPr id="2" name="Google Shape;485;p75">
            <a:extLst>
              <a:ext uri="{FF2B5EF4-FFF2-40B4-BE49-F238E27FC236}">
                <a16:creationId xmlns:a16="http://schemas.microsoft.com/office/drawing/2014/main" id="{0A1CCADB-8758-A5FA-ECFE-F556ABEF1E9F}"/>
              </a:ext>
            </a:extLst>
          </p:cNvPr>
          <p:cNvGraphicFramePr/>
          <p:nvPr>
            <p:extLst>
              <p:ext uri="{D42A27DB-BD31-4B8C-83A1-F6EECF244321}">
                <p14:modId xmlns:p14="http://schemas.microsoft.com/office/powerpoint/2010/main" val="1304988646"/>
              </p:ext>
            </p:extLst>
          </p:nvPr>
        </p:nvGraphicFramePr>
        <p:xfrm>
          <a:off x="725837" y="1183553"/>
          <a:ext cx="7239000" cy="299212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381000">
                <a:tc>
                  <a:txBody>
                    <a:bodyPr/>
                    <a:lstStyle/>
                    <a:p>
                      <a:pPr marL="0" lvl="0" indent="0" algn="l" rtl="0">
                        <a:spcBef>
                          <a:spcPts val="0"/>
                        </a:spcBef>
                        <a:spcAft>
                          <a:spcPts val="0"/>
                        </a:spcAft>
                        <a:buNone/>
                      </a:pPr>
                      <a:r>
                        <a:rPr lang="en-GB" sz="1100" dirty="0">
                          <a:latin typeface="Rubik"/>
                          <a:ea typeface="Rubik"/>
                          <a:cs typeface="Rubik"/>
                          <a:sym typeface="Rubik"/>
                        </a:rPr>
                        <a:t>Accountability as a virtue</a:t>
                      </a:r>
                      <a:endParaRPr sz="1100" dirty="0">
                        <a:latin typeface="Rubik"/>
                        <a:ea typeface="Rubik"/>
                        <a:cs typeface="Rubik"/>
                        <a:sym typeface="Rubik"/>
                      </a:endParaRPr>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2CC"/>
                    </a:solidFill>
                  </a:tcPr>
                </a:tc>
                <a:tc>
                  <a:txBody>
                    <a:bodyPr/>
                    <a:lstStyle/>
                    <a:p>
                      <a:pPr marL="0" lvl="0" indent="0" algn="l" rtl="0">
                        <a:spcBef>
                          <a:spcPts val="0"/>
                        </a:spcBef>
                        <a:spcAft>
                          <a:spcPts val="0"/>
                        </a:spcAft>
                        <a:buNone/>
                      </a:pPr>
                      <a:r>
                        <a:rPr lang="en-GB" sz="1100" b="0" dirty="0">
                          <a:latin typeface="Rubik"/>
                          <a:ea typeface="Rubik"/>
                          <a:cs typeface="Rubik"/>
                          <a:sym typeface="Rubik"/>
                        </a:rPr>
                        <a:t>Accountability as a mechanism</a:t>
                      </a:r>
                      <a:endParaRPr sz="1100" b="0" dirty="0">
                        <a:latin typeface="Rubik"/>
                        <a:ea typeface="Rubik"/>
                        <a:cs typeface="Rubik"/>
                        <a:sym typeface="Rubik"/>
                      </a:endParaRPr>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EAD3"/>
                    </a:solidFill>
                  </a:tcPr>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r>
                        <a:rPr lang="en-GB" sz="1100" b="1" u="sng" dirty="0">
                          <a:latin typeface="Rubik"/>
                          <a:ea typeface="Rubik"/>
                          <a:cs typeface="Rubik"/>
                          <a:sym typeface="Rubik"/>
                        </a:rPr>
                        <a:t>Focus on Behaviour</a:t>
                      </a:r>
                      <a:endParaRPr sz="1100" b="1" u="sng" dirty="0">
                        <a:latin typeface="Rubik"/>
                        <a:ea typeface="Rubik"/>
                        <a:cs typeface="Rubik"/>
                        <a:sym typeface="Rubik"/>
                      </a:endParaRPr>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2CC"/>
                    </a:solidFill>
                  </a:tcPr>
                </a:tc>
                <a:tc>
                  <a:txBody>
                    <a:bodyPr/>
                    <a:lstStyle/>
                    <a:p>
                      <a:pPr marL="0" lvl="0" indent="0" algn="l" rtl="0">
                        <a:spcBef>
                          <a:spcPts val="0"/>
                        </a:spcBef>
                        <a:spcAft>
                          <a:spcPts val="0"/>
                        </a:spcAft>
                        <a:buNone/>
                      </a:pPr>
                      <a:r>
                        <a:rPr lang="en-GB" sz="1100" b="1" u="sng" dirty="0">
                          <a:latin typeface="Rubik"/>
                          <a:ea typeface="Rubik"/>
                          <a:cs typeface="Rubik"/>
                          <a:sym typeface="Rubik"/>
                        </a:rPr>
                        <a:t>Focus on governance of behaviour</a:t>
                      </a:r>
                      <a:endParaRPr sz="1100" b="1" u="sng" dirty="0">
                        <a:latin typeface="Rubik"/>
                        <a:ea typeface="Rubik"/>
                        <a:cs typeface="Rubik"/>
                        <a:sym typeface="Rubik"/>
                      </a:endParaRPr>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EAD3"/>
                    </a:solidFill>
                  </a:tcPr>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r>
                        <a:rPr lang="en-GB" sz="1100">
                          <a:latin typeface="Rubik"/>
                          <a:ea typeface="Rubik"/>
                          <a:cs typeface="Rubik"/>
                          <a:sym typeface="Rubik"/>
                        </a:rPr>
                        <a:t>Focus on actual performance of agencies</a:t>
                      </a:r>
                      <a:endParaRPr sz="1100">
                        <a:latin typeface="Rubik"/>
                        <a:ea typeface="Rubik"/>
                        <a:cs typeface="Rubik"/>
                        <a:sym typeface="Rubik"/>
                      </a:endParaRPr>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2CC"/>
                    </a:solidFill>
                  </a:tcPr>
                </a:tc>
                <a:tc>
                  <a:txBody>
                    <a:bodyPr/>
                    <a:lstStyle/>
                    <a:p>
                      <a:pPr marL="0" lvl="0" indent="0" algn="l" rtl="0">
                        <a:spcBef>
                          <a:spcPts val="0"/>
                        </a:spcBef>
                        <a:spcAft>
                          <a:spcPts val="0"/>
                        </a:spcAft>
                        <a:buNone/>
                      </a:pPr>
                      <a:r>
                        <a:rPr lang="en-GB" sz="1100" b="0" dirty="0">
                          <a:latin typeface="Rubik"/>
                          <a:ea typeface="Rubik"/>
                          <a:cs typeface="Rubik"/>
                          <a:sym typeface="Rubik"/>
                        </a:rPr>
                        <a:t>Focus on institutional relation or arrangement in which an agent can be held to account by another agent or institution</a:t>
                      </a:r>
                      <a:endParaRPr sz="1100" b="0" dirty="0">
                        <a:latin typeface="Rubik"/>
                        <a:ea typeface="Rubik"/>
                        <a:cs typeface="Rubik"/>
                        <a:sym typeface="Rubik"/>
                      </a:endParaRPr>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EAD3"/>
                    </a:solidFill>
                  </a:tcPr>
                </a:tc>
                <a:extLst>
                  <a:ext uri="{0D108BD9-81ED-4DB2-BD59-A6C34878D82A}">
                    <a16:rowId xmlns:a16="http://schemas.microsoft.com/office/drawing/2014/main" val="10002"/>
                  </a:ext>
                </a:extLst>
              </a:tr>
              <a:tr h="381000">
                <a:tc>
                  <a:txBody>
                    <a:bodyPr/>
                    <a:lstStyle/>
                    <a:p>
                      <a:pPr marL="0" lvl="0" indent="0" algn="l" rtl="0">
                        <a:spcBef>
                          <a:spcPts val="0"/>
                        </a:spcBef>
                        <a:spcAft>
                          <a:spcPts val="0"/>
                        </a:spcAft>
                        <a:buNone/>
                      </a:pPr>
                      <a:r>
                        <a:rPr lang="en-GB" sz="1100">
                          <a:latin typeface="Rubik"/>
                          <a:ea typeface="Rubik"/>
                          <a:cs typeface="Rubik"/>
                          <a:sym typeface="Rubik"/>
                        </a:rPr>
                        <a:t>Accountability is dependent variable; accountability has effect on behaviour</a:t>
                      </a:r>
                      <a:endParaRPr sz="1100">
                        <a:latin typeface="Rubik"/>
                        <a:ea typeface="Rubik"/>
                        <a:cs typeface="Rubik"/>
                        <a:sym typeface="Rubik"/>
                      </a:endParaRPr>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2CC"/>
                    </a:solidFill>
                  </a:tcPr>
                </a:tc>
                <a:tc>
                  <a:txBody>
                    <a:bodyPr/>
                    <a:lstStyle/>
                    <a:p>
                      <a:pPr marL="0" lvl="0" indent="0" algn="l" rtl="0">
                        <a:spcBef>
                          <a:spcPts val="0"/>
                        </a:spcBef>
                        <a:spcAft>
                          <a:spcPts val="0"/>
                        </a:spcAft>
                        <a:buNone/>
                      </a:pPr>
                      <a:r>
                        <a:rPr lang="en-GB" sz="1100" b="0" dirty="0">
                          <a:latin typeface="Rubik"/>
                          <a:ea typeface="Rubik"/>
                          <a:cs typeface="Rubik"/>
                          <a:sym typeface="Rubik"/>
                        </a:rPr>
                        <a:t>Accountability is independent variable; accountability may or may not have effect on behaviour</a:t>
                      </a:r>
                      <a:endParaRPr sz="1100" b="0" dirty="0">
                        <a:latin typeface="Rubik"/>
                        <a:ea typeface="Rubik"/>
                        <a:cs typeface="Rubik"/>
                        <a:sym typeface="Rubik"/>
                      </a:endParaRPr>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EAD3"/>
                    </a:solidFill>
                  </a:tcPr>
                </a:tc>
                <a:extLst>
                  <a:ext uri="{0D108BD9-81ED-4DB2-BD59-A6C34878D82A}">
                    <a16:rowId xmlns:a16="http://schemas.microsoft.com/office/drawing/2014/main" val="10003"/>
                  </a:ext>
                </a:extLst>
              </a:tr>
              <a:tr h="381000">
                <a:tc>
                  <a:txBody>
                    <a:bodyPr/>
                    <a:lstStyle/>
                    <a:p>
                      <a:pPr marL="0" lvl="0" indent="0" algn="l" rtl="0">
                        <a:spcBef>
                          <a:spcPts val="0"/>
                        </a:spcBef>
                        <a:spcAft>
                          <a:spcPts val="0"/>
                        </a:spcAft>
                        <a:buNone/>
                      </a:pPr>
                      <a:r>
                        <a:rPr lang="en-GB" sz="1100">
                          <a:latin typeface="Rubik"/>
                          <a:ea typeface="Rubik"/>
                          <a:cs typeface="Rubik"/>
                          <a:sym typeface="Rubik"/>
                        </a:rPr>
                        <a:t>Virtue is more domain-specific</a:t>
                      </a:r>
                      <a:endParaRPr sz="1100">
                        <a:latin typeface="Rubik"/>
                        <a:ea typeface="Rubik"/>
                        <a:cs typeface="Rubik"/>
                        <a:sym typeface="Rubik"/>
                      </a:endParaRPr>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2CC"/>
                    </a:solidFill>
                  </a:tcPr>
                </a:tc>
                <a:tc>
                  <a:txBody>
                    <a:bodyPr/>
                    <a:lstStyle/>
                    <a:p>
                      <a:pPr marL="0" lvl="0" indent="0" algn="l" rtl="0">
                        <a:spcBef>
                          <a:spcPts val="0"/>
                        </a:spcBef>
                        <a:spcAft>
                          <a:spcPts val="0"/>
                        </a:spcAft>
                        <a:buNone/>
                      </a:pPr>
                      <a:r>
                        <a:rPr lang="en-GB" sz="1100" b="0" dirty="0">
                          <a:latin typeface="Rubik"/>
                          <a:ea typeface="Rubik"/>
                          <a:cs typeface="Rubik"/>
                          <a:sym typeface="Rubik"/>
                        </a:rPr>
                        <a:t>Mechanism is less domain-specific</a:t>
                      </a:r>
                      <a:endParaRPr sz="1100" b="0" dirty="0">
                        <a:latin typeface="Rubik"/>
                        <a:ea typeface="Rubik"/>
                        <a:cs typeface="Rubik"/>
                        <a:sym typeface="Rubik"/>
                      </a:endParaRPr>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EAD3"/>
                    </a:solidFill>
                  </a:tcPr>
                </a:tc>
                <a:extLst>
                  <a:ext uri="{0D108BD9-81ED-4DB2-BD59-A6C34878D82A}">
                    <a16:rowId xmlns:a16="http://schemas.microsoft.com/office/drawing/2014/main" val="10004"/>
                  </a:ext>
                </a:extLst>
              </a:tr>
              <a:tr h="381000">
                <a:tc>
                  <a:txBody>
                    <a:bodyPr/>
                    <a:lstStyle/>
                    <a:p>
                      <a:pPr marL="0" lvl="0" indent="0" algn="l" rtl="0">
                        <a:spcBef>
                          <a:spcPts val="0"/>
                        </a:spcBef>
                        <a:spcAft>
                          <a:spcPts val="0"/>
                        </a:spcAft>
                        <a:buNone/>
                      </a:pPr>
                      <a:r>
                        <a:rPr lang="en-GB" sz="1100" dirty="0">
                          <a:latin typeface="Rubik"/>
                          <a:ea typeface="Rubik"/>
                          <a:cs typeface="Rubik"/>
                          <a:sym typeface="Rubik"/>
                        </a:rPr>
                        <a:t>In AI context: How the AI system performs (accuracy, drift, etc.)</a:t>
                      </a:r>
                      <a:endParaRPr sz="1100" dirty="0">
                        <a:latin typeface="Rubik"/>
                        <a:ea typeface="Rubik"/>
                        <a:cs typeface="Rubik"/>
                        <a:sym typeface="Rubik"/>
                      </a:endParaRPr>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solidFill>
                      <a:srgbClr val="FFF2CC"/>
                    </a:solidFill>
                  </a:tcPr>
                </a:tc>
                <a:tc>
                  <a:txBody>
                    <a:bodyPr/>
                    <a:lstStyle/>
                    <a:p>
                      <a:pPr marL="0" lvl="0" indent="0" algn="l" rtl="0">
                        <a:spcBef>
                          <a:spcPts val="0"/>
                        </a:spcBef>
                        <a:spcAft>
                          <a:spcPts val="0"/>
                        </a:spcAft>
                        <a:buNone/>
                      </a:pPr>
                      <a:r>
                        <a:rPr lang="en-GB" sz="1100" b="0" dirty="0">
                          <a:latin typeface="Rubik"/>
                          <a:ea typeface="Rubik"/>
                          <a:cs typeface="Rubik"/>
                          <a:sym typeface="Rubik"/>
                        </a:rPr>
                        <a:t>In AI context: How the AI system get built and served</a:t>
                      </a:r>
                      <a:endParaRPr sz="1100" b="0" dirty="0">
                        <a:latin typeface="Rubik"/>
                        <a:ea typeface="Rubik"/>
                        <a:cs typeface="Rubik"/>
                        <a:sym typeface="Rubik"/>
                      </a:endParaRPr>
                    </a:p>
                  </a:txBody>
                  <a:tcPr marL="63500" marR="63500" marT="63500" marB="635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solidFill>
                      <a:srgbClr val="D9EAD3"/>
                    </a:solidFill>
                  </a:tcPr>
                </a:tc>
                <a:extLst>
                  <a:ext uri="{0D108BD9-81ED-4DB2-BD59-A6C34878D82A}">
                    <a16:rowId xmlns:a16="http://schemas.microsoft.com/office/drawing/2014/main" val="10005"/>
                  </a:ext>
                </a:extLst>
              </a:tr>
              <a:tr h="381000">
                <a:tc>
                  <a:txBody>
                    <a:bodyPr/>
                    <a:lstStyle/>
                    <a:p>
                      <a:pPr marL="0" lvl="0" indent="0" algn="l" rtl="0">
                        <a:spcBef>
                          <a:spcPts val="0"/>
                        </a:spcBef>
                        <a:spcAft>
                          <a:spcPts val="0"/>
                        </a:spcAft>
                        <a:buNone/>
                      </a:pPr>
                      <a:r>
                        <a:rPr lang="en-US" sz="1100" b="1" dirty="0">
                          <a:latin typeface="Rubik"/>
                          <a:ea typeface="Rubik"/>
                          <a:cs typeface="Rubik"/>
                          <a:sym typeface="Rubik"/>
                        </a:rPr>
                        <a:t>AI regulations: Post-market monitoring</a:t>
                      </a:r>
                      <a:endParaRPr sz="1100" b="1" dirty="0">
                        <a:latin typeface="Rubik"/>
                        <a:ea typeface="Rubik"/>
                        <a:cs typeface="Rubik"/>
                        <a:sym typeface="Rubik"/>
                      </a:endParaRPr>
                    </a:p>
                  </a:txBody>
                  <a:tcPr marL="63500" marR="63500" marT="63500" marB="63500">
                    <a:lnL w="12700" cap="flat" cmpd="sng">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2CC"/>
                    </a:solidFill>
                  </a:tcPr>
                </a:tc>
                <a:tc>
                  <a:txBody>
                    <a:bodyPr/>
                    <a:lstStyle/>
                    <a:p>
                      <a:pPr marL="0" lvl="0" indent="0" algn="l" rtl="0">
                        <a:spcBef>
                          <a:spcPts val="0"/>
                        </a:spcBef>
                        <a:spcAft>
                          <a:spcPts val="0"/>
                        </a:spcAft>
                        <a:buNone/>
                      </a:pPr>
                      <a:r>
                        <a:rPr lang="en-US" sz="1100" b="1" dirty="0">
                          <a:latin typeface="Rubik"/>
                          <a:ea typeface="Rubik"/>
                          <a:cs typeface="Rubik"/>
                          <a:sym typeface="Rubik"/>
                        </a:rPr>
                        <a:t>AI regulations: Quality management system, Technical documentation</a:t>
                      </a:r>
                      <a:endParaRPr sz="1100" b="1" dirty="0">
                        <a:latin typeface="Rubik"/>
                        <a:ea typeface="Rubik"/>
                        <a:cs typeface="Rubik"/>
                        <a:sym typeface="Rubik"/>
                      </a:endParaRPr>
                    </a:p>
                  </a:txBody>
                  <a:tcPr marL="63500" marR="63500" marT="63500" marB="63500">
                    <a:lnL w="12700" cap="flat" cmpd="sng" algn="ctr">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EAD3"/>
                    </a:solidFill>
                  </a:tcPr>
                </a:tc>
                <a:extLst>
                  <a:ext uri="{0D108BD9-81ED-4DB2-BD59-A6C34878D82A}">
                    <a16:rowId xmlns:a16="http://schemas.microsoft.com/office/drawing/2014/main" val="2047271986"/>
                  </a:ext>
                </a:extLst>
              </a:tr>
            </a:tbl>
          </a:graphicData>
        </a:graphic>
      </p:graphicFrame>
      <p:sp>
        <p:nvSpPr>
          <p:cNvPr id="3" name="Google Shape;484;p75">
            <a:extLst>
              <a:ext uri="{FF2B5EF4-FFF2-40B4-BE49-F238E27FC236}">
                <a16:creationId xmlns:a16="http://schemas.microsoft.com/office/drawing/2014/main" id="{4FC42750-4759-947F-0BBA-AA45670ED43C}"/>
              </a:ext>
            </a:extLst>
          </p:cNvPr>
          <p:cNvSpPr txBox="1">
            <a:spLocks noGrp="1"/>
          </p:cNvSpPr>
          <p:nvPr>
            <p:ph type="body" idx="1"/>
          </p:nvPr>
        </p:nvSpPr>
        <p:spPr>
          <a:xfrm>
            <a:off x="725837" y="4164013"/>
            <a:ext cx="7239000" cy="46779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00" dirty="0">
                <a:solidFill>
                  <a:schemeClr val="dk1"/>
                </a:solidFill>
                <a:latin typeface="Rubik"/>
                <a:ea typeface="Rubik"/>
                <a:cs typeface="Rubik"/>
                <a:sym typeface="Rubik"/>
              </a:rPr>
              <a:t>Adapted from </a:t>
            </a:r>
            <a:r>
              <a:rPr lang="en-GB" sz="800" dirty="0" err="1">
                <a:solidFill>
                  <a:schemeClr val="dk1"/>
                </a:solidFill>
                <a:latin typeface="Rubik"/>
                <a:ea typeface="Rubik"/>
                <a:cs typeface="Rubik"/>
                <a:sym typeface="Rubik"/>
              </a:rPr>
              <a:t>Bovens</a:t>
            </a:r>
            <a:r>
              <a:rPr lang="en-GB" sz="800" dirty="0">
                <a:solidFill>
                  <a:schemeClr val="dk1"/>
                </a:solidFill>
                <a:latin typeface="Rubik"/>
                <a:ea typeface="Rubik"/>
                <a:cs typeface="Rubik"/>
                <a:sym typeface="Rubik"/>
              </a:rPr>
              <a:t>, M., </a:t>
            </a:r>
            <a:r>
              <a:rPr lang="en-GB" sz="800" dirty="0" err="1">
                <a:solidFill>
                  <a:schemeClr val="dk1"/>
                </a:solidFill>
                <a:latin typeface="Rubik"/>
                <a:ea typeface="Rubik"/>
                <a:cs typeface="Rubik"/>
                <a:sym typeface="Rubik"/>
              </a:rPr>
              <a:t>Schillemans</a:t>
            </a:r>
            <a:r>
              <a:rPr lang="en-GB" sz="800" dirty="0">
                <a:solidFill>
                  <a:schemeClr val="dk1"/>
                </a:solidFill>
                <a:latin typeface="Rubik"/>
                <a:ea typeface="Rubik"/>
                <a:cs typeface="Rubik"/>
                <a:sym typeface="Rubik"/>
              </a:rPr>
              <a:t>, T., </a:t>
            </a:r>
            <a:r>
              <a:rPr lang="en-GB" sz="800" dirty="0" err="1">
                <a:solidFill>
                  <a:schemeClr val="dk1"/>
                </a:solidFill>
                <a:latin typeface="Rubik"/>
                <a:ea typeface="Rubik"/>
                <a:cs typeface="Rubik"/>
                <a:sym typeface="Rubik"/>
              </a:rPr>
              <a:t>Goodin</a:t>
            </a:r>
            <a:r>
              <a:rPr lang="en-GB" sz="800" dirty="0">
                <a:solidFill>
                  <a:schemeClr val="dk1"/>
                </a:solidFill>
                <a:latin typeface="Rubik"/>
                <a:ea typeface="Rubik"/>
                <a:cs typeface="Rubik"/>
                <a:sym typeface="Rubik"/>
              </a:rPr>
              <a:t>, R.E., 2014. Public Accountability, in: The Oxford Handbook of Public Accountability. Oxford University Press, Oxford, New York, pp. 1–20. https://</a:t>
            </a:r>
            <a:r>
              <a:rPr lang="en-GB" sz="800" dirty="0" err="1">
                <a:solidFill>
                  <a:schemeClr val="dk1"/>
                </a:solidFill>
                <a:latin typeface="Rubik"/>
                <a:ea typeface="Rubik"/>
                <a:cs typeface="Rubik"/>
                <a:sym typeface="Rubik"/>
              </a:rPr>
              <a:t>doi.org</a:t>
            </a:r>
            <a:r>
              <a:rPr lang="en-GB" sz="800" dirty="0">
                <a:solidFill>
                  <a:schemeClr val="dk1"/>
                </a:solidFill>
                <a:latin typeface="Rubik"/>
                <a:ea typeface="Rubik"/>
                <a:cs typeface="Rubik"/>
                <a:sym typeface="Rubik"/>
              </a:rPr>
              <a:t>/10.1093/</a:t>
            </a:r>
            <a:r>
              <a:rPr lang="en-GB" sz="800" dirty="0" err="1">
                <a:solidFill>
                  <a:schemeClr val="dk1"/>
                </a:solidFill>
                <a:latin typeface="Rubik"/>
                <a:ea typeface="Rubik"/>
                <a:cs typeface="Rubik"/>
                <a:sym typeface="Rubik"/>
              </a:rPr>
              <a:t>oxfordhb</a:t>
            </a:r>
            <a:r>
              <a:rPr lang="en-GB" sz="800" dirty="0">
                <a:solidFill>
                  <a:schemeClr val="dk1"/>
                </a:solidFill>
                <a:latin typeface="Rubik"/>
                <a:ea typeface="Rubik"/>
                <a:cs typeface="Rubik"/>
                <a:sym typeface="Rubik"/>
              </a:rPr>
              <a:t>/9780199641253.013.0012</a:t>
            </a:r>
            <a:endParaRPr sz="800" dirty="0">
              <a:solidFill>
                <a:schemeClr val="dk1"/>
              </a:solidFill>
              <a:latin typeface="Rubik"/>
              <a:ea typeface="Rubik"/>
              <a:cs typeface="Rubik"/>
              <a:sym typeface="Rubik"/>
            </a:endParaRPr>
          </a:p>
        </p:txBody>
      </p:sp>
    </p:spTree>
    <p:extLst>
      <p:ext uri="{BB962C8B-B14F-4D97-AF65-F5344CB8AC3E}">
        <p14:creationId xmlns:p14="http://schemas.microsoft.com/office/powerpoint/2010/main" val="8911730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4"/>
        <p:cNvGrpSpPr/>
        <p:nvPr/>
      </p:nvGrpSpPr>
      <p:grpSpPr>
        <a:xfrm>
          <a:off x="0" y="0"/>
          <a:ext cx="0" cy="0"/>
          <a:chOff x="0" y="0"/>
          <a:chExt cx="0" cy="0"/>
        </a:xfrm>
      </p:grpSpPr>
      <p:sp>
        <p:nvSpPr>
          <p:cNvPr id="55" name="Google Shape;55;p10"/>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IE" dirty="0"/>
              <a:t>“Non-algorithmic” accountability</a:t>
            </a:r>
            <a:endParaRPr dirty="0"/>
          </a:p>
        </p:txBody>
      </p:sp>
      <p:sp>
        <p:nvSpPr>
          <p:cNvPr id="56" name="Google Shape;56;p10"/>
          <p:cNvSpPr txBox="1">
            <a:spLocks noGrp="1"/>
          </p:cNvSpPr>
          <p:nvPr>
            <p:ph type="body" idx="1"/>
          </p:nvPr>
        </p:nvSpPr>
        <p:spPr>
          <a:xfrm>
            <a:off x="311700" y="1152475"/>
            <a:ext cx="6162579" cy="3317400"/>
          </a:xfrm>
          <a:prstGeom prst="rect">
            <a:avLst/>
          </a:prstGeom>
        </p:spPr>
        <p:txBody>
          <a:bodyPr spcFirstLastPara="1" wrap="square" lIns="91425" tIns="91425" rIns="91425" bIns="91425" anchor="t" anchorCtr="0">
            <a:normAutofit/>
          </a:bodyPr>
          <a:lstStyle/>
          <a:p>
            <a:pPr marL="0" lvl="0" indent="0" algn="l" rtl="0">
              <a:spcBef>
                <a:spcPts val="500"/>
              </a:spcBef>
              <a:spcAft>
                <a:spcPts val="0"/>
              </a:spcAft>
              <a:buNone/>
            </a:pPr>
            <a:r>
              <a:rPr lang="en-GB" dirty="0"/>
              <a:t>“Technical issues in algorithmic accountability are largely a question if the system behaves </a:t>
            </a:r>
            <a:r>
              <a:rPr lang="en-GB" dirty="0">
                <a:highlight>
                  <a:srgbClr val="F7DA00"/>
                </a:highlight>
              </a:rPr>
              <a:t>according to specifications</a:t>
            </a:r>
            <a:r>
              <a:rPr lang="en-GB" dirty="0"/>
              <a:t>.</a:t>
            </a:r>
          </a:p>
          <a:p>
            <a:pPr marL="0" lvl="0" indent="0" algn="l" rtl="0">
              <a:spcBef>
                <a:spcPts val="500"/>
              </a:spcBef>
              <a:spcAft>
                <a:spcPts val="0"/>
              </a:spcAft>
              <a:buNone/>
            </a:pPr>
            <a:endParaRPr lang="en-GB" dirty="0"/>
          </a:p>
          <a:p>
            <a:pPr marL="0" lvl="0" indent="0" algn="l" rtl="0">
              <a:lnSpc>
                <a:spcPct val="120000"/>
              </a:lnSpc>
              <a:spcBef>
                <a:spcPts val="500"/>
              </a:spcBef>
              <a:spcAft>
                <a:spcPts val="0"/>
              </a:spcAft>
              <a:buNone/>
            </a:pPr>
            <a:r>
              <a:rPr lang="en-GB" dirty="0"/>
              <a:t>Accountability issues such as redress are </a:t>
            </a:r>
            <a:r>
              <a:rPr lang="en-GB" u="sng" dirty="0"/>
              <a:t>beyond the technical challenges of the algorithm</a:t>
            </a:r>
            <a:r>
              <a:rPr lang="en-GB" dirty="0"/>
              <a:t>; these are more a question about the actions </a:t>
            </a:r>
            <a:r>
              <a:rPr lang="en-GB" dirty="0">
                <a:highlight>
                  <a:srgbClr val="76D103"/>
                </a:highlight>
              </a:rPr>
              <a:t>implied by the specifications.</a:t>
            </a:r>
            <a:r>
              <a:rPr lang="en-GB" dirty="0"/>
              <a:t>”</a:t>
            </a:r>
          </a:p>
        </p:txBody>
      </p:sp>
      <p:sp>
        <p:nvSpPr>
          <p:cNvPr id="2" name="Google Shape;493;p76">
            <a:extLst>
              <a:ext uri="{FF2B5EF4-FFF2-40B4-BE49-F238E27FC236}">
                <a16:creationId xmlns:a16="http://schemas.microsoft.com/office/drawing/2014/main" id="{82BD0CE2-E4CA-B641-8AFA-EFE10A747E36}"/>
              </a:ext>
            </a:extLst>
          </p:cNvPr>
          <p:cNvSpPr txBox="1"/>
          <p:nvPr/>
        </p:nvSpPr>
        <p:spPr>
          <a:xfrm>
            <a:off x="311700" y="3991025"/>
            <a:ext cx="6162579" cy="492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000" dirty="0">
                <a:solidFill>
                  <a:schemeClr val="dk1"/>
                </a:solidFill>
                <a:latin typeface="Rubik"/>
                <a:ea typeface="Rubik"/>
                <a:cs typeface="Rubik"/>
                <a:sym typeface="Rubik"/>
              </a:rPr>
              <a:t>European Parliament. Directorate General for Parliamentary Research Services. "A Governance Framework for Algorithmic Accountability and Transparency."</a:t>
            </a:r>
            <a:endParaRPr sz="1000" dirty="0">
              <a:solidFill>
                <a:schemeClr val="dk1"/>
              </a:solidFill>
              <a:latin typeface="Rubik"/>
              <a:ea typeface="Rubik"/>
              <a:cs typeface="Rubik"/>
              <a:sym typeface="Rubik"/>
            </a:endParaRPr>
          </a:p>
        </p:txBody>
      </p:sp>
    </p:spTree>
    <p:extLst>
      <p:ext uri="{BB962C8B-B14F-4D97-AF65-F5344CB8AC3E}">
        <p14:creationId xmlns:p14="http://schemas.microsoft.com/office/powerpoint/2010/main" val="39125185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9"/>
        <p:cNvGrpSpPr/>
        <p:nvPr/>
      </p:nvGrpSpPr>
      <p:grpSpPr>
        <a:xfrm>
          <a:off x="0" y="0"/>
          <a:ext cx="0" cy="0"/>
          <a:chOff x="0" y="0"/>
          <a:chExt cx="0" cy="0"/>
        </a:xfrm>
      </p:grpSpPr>
      <p:sp>
        <p:nvSpPr>
          <p:cNvPr id="50" name="Google Shape;50;p9"/>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fontScale="90000"/>
          </a:bodyPr>
          <a:lstStyle/>
          <a:p>
            <a:pPr marL="0" lvl="0" indent="0" algn="ctr" rtl="0">
              <a:spcBef>
                <a:spcPts val="0"/>
              </a:spcBef>
              <a:spcAft>
                <a:spcPts val="0"/>
              </a:spcAft>
              <a:buNone/>
            </a:pPr>
            <a:r>
              <a:rPr lang="en-US" dirty="0"/>
              <a:t>Information obligations</a:t>
            </a:r>
            <a:br>
              <a:rPr lang="en-US" dirty="0"/>
            </a:br>
            <a:r>
              <a:rPr lang="en-US" dirty="0"/>
              <a:t>as accountability mechanism</a:t>
            </a:r>
            <a:endParaRPr dirty="0"/>
          </a:p>
        </p:txBody>
      </p:sp>
    </p:spTree>
    <p:extLst>
      <p:ext uri="{BB962C8B-B14F-4D97-AF65-F5344CB8AC3E}">
        <p14:creationId xmlns:p14="http://schemas.microsoft.com/office/powerpoint/2010/main" val="33202004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4"/>
        <p:cNvGrpSpPr/>
        <p:nvPr/>
      </p:nvGrpSpPr>
      <p:grpSpPr>
        <a:xfrm>
          <a:off x="0" y="0"/>
          <a:ext cx="0" cy="0"/>
          <a:chOff x="0" y="0"/>
          <a:chExt cx="0" cy="0"/>
        </a:xfrm>
      </p:grpSpPr>
      <p:pic>
        <p:nvPicPr>
          <p:cNvPr id="6" name="Picture 5" descr="A document with text on it&#10;&#10;Description automatically generated">
            <a:extLst>
              <a:ext uri="{FF2B5EF4-FFF2-40B4-BE49-F238E27FC236}">
                <a16:creationId xmlns:a16="http://schemas.microsoft.com/office/drawing/2014/main" id="{5AE10977-CE20-A582-98E4-5F164561353B}"/>
              </a:ext>
            </a:extLst>
          </p:cNvPr>
          <p:cNvPicPr>
            <a:picLocks noChangeAspect="1"/>
          </p:cNvPicPr>
          <p:nvPr/>
        </p:nvPicPr>
        <p:blipFill>
          <a:blip r:embed="rId3"/>
          <a:stretch>
            <a:fillRect/>
          </a:stretch>
        </p:blipFill>
        <p:spPr>
          <a:xfrm>
            <a:off x="5575645" y="0"/>
            <a:ext cx="3622706" cy="5143500"/>
          </a:xfrm>
          <a:prstGeom prst="rect">
            <a:avLst/>
          </a:prstGeom>
        </p:spPr>
      </p:pic>
      <p:pic>
        <p:nvPicPr>
          <p:cNvPr id="8" name="Picture 7" descr="A close-up of a document&#10;&#10;Description automatically generated">
            <a:extLst>
              <a:ext uri="{FF2B5EF4-FFF2-40B4-BE49-F238E27FC236}">
                <a16:creationId xmlns:a16="http://schemas.microsoft.com/office/drawing/2014/main" id="{904BD0BF-62DB-3C1A-1A82-846CB7E1BF99}"/>
              </a:ext>
            </a:extLst>
          </p:cNvPr>
          <p:cNvPicPr>
            <a:picLocks noChangeAspect="1"/>
          </p:cNvPicPr>
          <p:nvPr/>
        </p:nvPicPr>
        <p:blipFill>
          <a:blip r:embed="rId4"/>
          <a:stretch>
            <a:fillRect/>
          </a:stretch>
        </p:blipFill>
        <p:spPr>
          <a:xfrm>
            <a:off x="1693837" y="-741146"/>
            <a:ext cx="3763687" cy="5143500"/>
          </a:xfrm>
          <a:prstGeom prst="rect">
            <a:avLst/>
          </a:prstGeom>
        </p:spPr>
      </p:pic>
      <p:pic>
        <p:nvPicPr>
          <p:cNvPr id="10" name="Picture 9" descr="A paper with text and images&#10;&#10;Description automatically generated">
            <a:extLst>
              <a:ext uri="{FF2B5EF4-FFF2-40B4-BE49-F238E27FC236}">
                <a16:creationId xmlns:a16="http://schemas.microsoft.com/office/drawing/2014/main" id="{E335394F-7FE8-8CCB-9354-5C6213696078}"/>
              </a:ext>
            </a:extLst>
          </p:cNvPr>
          <p:cNvPicPr>
            <a:picLocks noChangeAspect="1"/>
          </p:cNvPicPr>
          <p:nvPr/>
        </p:nvPicPr>
        <p:blipFill>
          <a:blip r:embed="rId5"/>
          <a:stretch>
            <a:fillRect/>
          </a:stretch>
        </p:blipFill>
        <p:spPr>
          <a:xfrm>
            <a:off x="1811958" y="0"/>
            <a:ext cx="3768200" cy="5143500"/>
          </a:xfrm>
          <a:prstGeom prst="rect">
            <a:avLst/>
          </a:prstGeom>
        </p:spPr>
      </p:pic>
      <p:pic>
        <p:nvPicPr>
          <p:cNvPr id="14" name="Picture 13" descr="A paper with text and images&#10;&#10;Description automatically generated">
            <a:extLst>
              <a:ext uri="{FF2B5EF4-FFF2-40B4-BE49-F238E27FC236}">
                <a16:creationId xmlns:a16="http://schemas.microsoft.com/office/drawing/2014/main" id="{980CFF87-E735-D7DF-2613-08C54473C2D7}"/>
              </a:ext>
            </a:extLst>
          </p:cNvPr>
          <p:cNvPicPr>
            <a:picLocks noChangeAspect="1"/>
          </p:cNvPicPr>
          <p:nvPr/>
        </p:nvPicPr>
        <p:blipFill>
          <a:blip r:embed="rId6"/>
          <a:stretch>
            <a:fillRect/>
          </a:stretch>
        </p:blipFill>
        <p:spPr>
          <a:xfrm>
            <a:off x="49029" y="0"/>
            <a:ext cx="4009964" cy="5143500"/>
          </a:xfrm>
          <a:prstGeom prst="rect">
            <a:avLst/>
          </a:prstGeom>
        </p:spPr>
      </p:pic>
      <p:pic>
        <p:nvPicPr>
          <p:cNvPr id="12" name="Picture 11" descr="A close-up of a document&#10;&#10;Description automatically generated">
            <a:extLst>
              <a:ext uri="{FF2B5EF4-FFF2-40B4-BE49-F238E27FC236}">
                <a16:creationId xmlns:a16="http://schemas.microsoft.com/office/drawing/2014/main" id="{5035D428-2C87-B3D8-BC57-72603F6614E2}"/>
              </a:ext>
            </a:extLst>
          </p:cNvPr>
          <p:cNvPicPr>
            <a:picLocks noChangeAspect="1"/>
          </p:cNvPicPr>
          <p:nvPr/>
        </p:nvPicPr>
        <p:blipFill>
          <a:blip r:embed="rId7"/>
          <a:stretch>
            <a:fillRect/>
          </a:stretch>
        </p:blipFill>
        <p:spPr>
          <a:xfrm>
            <a:off x="1253827" y="2668002"/>
            <a:ext cx="3627065" cy="5143500"/>
          </a:xfrm>
          <a:prstGeom prst="rect">
            <a:avLst/>
          </a:prstGeom>
        </p:spPr>
      </p:pic>
      <p:pic>
        <p:nvPicPr>
          <p:cNvPr id="3" name="Picture 2" descr="A document with text and a list of information&#10;&#10;Description automatically generated with medium confidence">
            <a:extLst>
              <a:ext uri="{FF2B5EF4-FFF2-40B4-BE49-F238E27FC236}">
                <a16:creationId xmlns:a16="http://schemas.microsoft.com/office/drawing/2014/main" id="{2BC90506-F026-A941-0434-FB44D7329BE4}"/>
              </a:ext>
            </a:extLst>
          </p:cNvPr>
          <p:cNvPicPr>
            <a:picLocks noChangeAspect="1"/>
          </p:cNvPicPr>
          <p:nvPr/>
        </p:nvPicPr>
        <p:blipFill>
          <a:blip r:embed="rId8"/>
          <a:stretch>
            <a:fillRect/>
          </a:stretch>
        </p:blipFill>
        <p:spPr>
          <a:xfrm>
            <a:off x="6015655" y="2918261"/>
            <a:ext cx="3653444" cy="5143500"/>
          </a:xfrm>
          <a:prstGeom prst="rect">
            <a:avLst/>
          </a:prstGeom>
        </p:spPr>
      </p:pic>
      <p:pic>
        <p:nvPicPr>
          <p:cNvPr id="16" name="Picture 15" descr="A document with text on it&#10;&#10;Description automatically generated">
            <a:extLst>
              <a:ext uri="{FF2B5EF4-FFF2-40B4-BE49-F238E27FC236}">
                <a16:creationId xmlns:a16="http://schemas.microsoft.com/office/drawing/2014/main" id="{E14481E8-F63C-E4DB-F0A7-B7B5C20C029C}"/>
              </a:ext>
            </a:extLst>
          </p:cNvPr>
          <p:cNvPicPr>
            <a:picLocks noChangeAspect="1"/>
          </p:cNvPicPr>
          <p:nvPr/>
        </p:nvPicPr>
        <p:blipFill>
          <a:blip r:embed="rId9"/>
          <a:stretch>
            <a:fillRect/>
          </a:stretch>
        </p:blipFill>
        <p:spPr>
          <a:xfrm>
            <a:off x="2656784" y="404262"/>
            <a:ext cx="3684438" cy="5143500"/>
          </a:xfrm>
          <a:prstGeom prst="rect">
            <a:avLst/>
          </a:prstGeom>
        </p:spPr>
      </p:pic>
      <p:sp>
        <p:nvSpPr>
          <p:cNvPr id="21" name="TextBox 20">
            <a:extLst>
              <a:ext uri="{FF2B5EF4-FFF2-40B4-BE49-F238E27FC236}">
                <a16:creationId xmlns:a16="http://schemas.microsoft.com/office/drawing/2014/main" id="{771B24E6-369B-7959-ADD0-30F768516299}"/>
              </a:ext>
            </a:extLst>
          </p:cNvPr>
          <p:cNvSpPr txBox="1"/>
          <p:nvPr/>
        </p:nvSpPr>
        <p:spPr>
          <a:xfrm>
            <a:off x="3599288" y="2733318"/>
            <a:ext cx="1847888" cy="523220"/>
          </a:xfrm>
          <a:prstGeom prst="rect">
            <a:avLst/>
          </a:prstGeom>
          <a:solidFill>
            <a:schemeClr val="accent3"/>
          </a:solidFill>
          <a:ln w="19050">
            <a:solidFill>
              <a:schemeClr val="accent3">
                <a:lumMod val="50000"/>
              </a:schemeClr>
            </a:solidFill>
          </a:ln>
        </p:spPr>
        <p:txBody>
          <a:bodyPr wrap="square" rtlCol="0">
            <a:spAutoFit/>
          </a:bodyPr>
          <a:lstStyle/>
          <a:p>
            <a:pPr algn="ctr"/>
            <a:r>
              <a:rPr lang="en-US" sz="2800" dirty="0"/>
              <a:t>From this</a:t>
            </a:r>
          </a:p>
        </p:txBody>
      </p:sp>
    </p:spTree>
    <p:extLst>
      <p:ext uri="{BB962C8B-B14F-4D97-AF65-F5344CB8AC3E}">
        <p14:creationId xmlns:p14="http://schemas.microsoft.com/office/powerpoint/2010/main" val="1733600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sp>
        <p:nvSpPr>
          <p:cNvPr id="68" name="Google Shape;68;p12"/>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IE" dirty="0"/>
              <a:t>Information obligations in EU AI Act that can support accountability (partial)</a:t>
            </a:r>
            <a:endParaRPr dirty="0"/>
          </a:p>
        </p:txBody>
      </p:sp>
      <p:graphicFrame>
        <p:nvGraphicFramePr>
          <p:cNvPr id="3" name="Google Shape;509;p78">
            <a:extLst>
              <a:ext uri="{FF2B5EF4-FFF2-40B4-BE49-F238E27FC236}">
                <a16:creationId xmlns:a16="http://schemas.microsoft.com/office/drawing/2014/main" id="{025ED688-DB45-828E-0C8B-36B2A84A8AA1}"/>
              </a:ext>
            </a:extLst>
          </p:cNvPr>
          <p:cNvGraphicFramePr/>
          <p:nvPr>
            <p:extLst>
              <p:ext uri="{D42A27DB-BD31-4B8C-83A1-F6EECF244321}">
                <p14:modId xmlns:p14="http://schemas.microsoft.com/office/powerpoint/2010/main" val="219244456"/>
              </p:ext>
            </p:extLst>
          </p:nvPr>
        </p:nvGraphicFramePr>
        <p:xfrm>
          <a:off x="768473" y="1381292"/>
          <a:ext cx="3569150" cy="3169680"/>
        </p:xfrm>
        <a:graphic>
          <a:graphicData uri="http://schemas.openxmlformats.org/drawingml/2006/table">
            <a:tbl>
              <a:tblPr>
                <a:noFill/>
              </a:tblPr>
              <a:tblGrid>
                <a:gridCol w="3569150">
                  <a:extLst>
                    <a:ext uri="{9D8B030D-6E8A-4147-A177-3AD203B41FA5}">
                      <a16:colId xmlns:a16="http://schemas.microsoft.com/office/drawing/2014/main" val="20000"/>
                    </a:ext>
                  </a:extLst>
                </a:gridCol>
              </a:tblGrid>
              <a:tr h="381000">
                <a:tc>
                  <a:txBody>
                    <a:bodyPr/>
                    <a:lstStyle/>
                    <a:p>
                      <a:pPr marL="0" lvl="0" indent="0" algn="l" rtl="0">
                        <a:spcBef>
                          <a:spcPts val="0"/>
                        </a:spcBef>
                        <a:spcAft>
                          <a:spcPts val="0"/>
                        </a:spcAft>
                        <a:buNone/>
                      </a:pPr>
                      <a:r>
                        <a:rPr lang="en-GB" b="1">
                          <a:latin typeface="Rubik"/>
                          <a:ea typeface="Rubik"/>
                          <a:cs typeface="Rubik"/>
                          <a:sym typeface="Rubik"/>
                        </a:rPr>
                        <a:t>For high-risk AI systems</a:t>
                      </a:r>
                      <a:endParaRPr b="1">
                        <a:latin typeface="Rubik"/>
                        <a:ea typeface="Rubik"/>
                        <a:cs typeface="Rubik"/>
                        <a:sym typeface="Rubik"/>
                      </a:endParaRPr>
                    </a:p>
                  </a:txBody>
                  <a:tcPr marL="91425" marR="91425" marT="91425" marB="91425">
                    <a:solidFill>
                      <a:srgbClr val="B6D7A8"/>
                    </a:solidFill>
                  </a:tcPr>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r>
                        <a:rPr lang="en-GB">
                          <a:latin typeface="Rubik"/>
                          <a:ea typeface="Rubik"/>
                          <a:cs typeface="Rubik"/>
                          <a:sym typeface="Rubik"/>
                        </a:rPr>
                        <a:t>Provider name, registered trade name</a:t>
                      </a:r>
                      <a:endParaRPr>
                        <a:latin typeface="Rubik"/>
                        <a:ea typeface="Rubik"/>
                        <a:cs typeface="Rubik"/>
                        <a:sym typeface="Rubik"/>
                      </a:endParaRPr>
                    </a:p>
                  </a:txBody>
                  <a:tcPr marL="91425" marR="91425" marT="91425" marB="91425">
                    <a:solidFill>
                      <a:srgbClr val="D9EAD3"/>
                    </a:solidFill>
                  </a:tcPr>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r>
                        <a:rPr lang="en-GB">
                          <a:latin typeface="Rubik"/>
                          <a:ea typeface="Rubik"/>
                          <a:cs typeface="Rubik"/>
                          <a:sym typeface="Rubik"/>
                        </a:rPr>
                        <a:t>Intended purpose</a:t>
                      </a:r>
                      <a:endParaRPr>
                        <a:latin typeface="Rubik"/>
                        <a:ea typeface="Rubik"/>
                        <a:cs typeface="Rubik"/>
                        <a:sym typeface="Rubik"/>
                      </a:endParaRPr>
                    </a:p>
                  </a:txBody>
                  <a:tcPr marL="91425" marR="91425" marT="91425" marB="91425">
                    <a:solidFill>
                      <a:srgbClr val="D9EAD3"/>
                    </a:solidFill>
                  </a:tcPr>
                </a:tc>
                <a:extLst>
                  <a:ext uri="{0D108BD9-81ED-4DB2-BD59-A6C34878D82A}">
                    <a16:rowId xmlns:a16="http://schemas.microsoft.com/office/drawing/2014/main" val="10002"/>
                  </a:ext>
                </a:extLst>
              </a:tr>
              <a:tr h="381000">
                <a:tc>
                  <a:txBody>
                    <a:bodyPr/>
                    <a:lstStyle/>
                    <a:p>
                      <a:pPr marL="0" lvl="0" indent="0" algn="l" rtl="0">
                        <a:spcBef>
                          <a:spcPts val="0"/>
                        </a:spcBef>
                        <a:spcAft>
                          <a:spcPts val="0"/>
                        </a:spcAft>
                        <a:buNone/>
                      </a:pPr>
                      <a:r>
                        <a:rPr lang="en-GB">
                          <a:latin typeface="Rubik"/>
                          <a:ea typeface="Rubik"/>
                          <a:cs typeface="Rubik"/>
                          <a:sym typeface="Rubik"/>
                        </a:rPr>
                        <a:t>Instruction for use</a:t>
                      </a:r>
                      <a:endParaRPr>
                        <a:latin typeface="Rubik"/>
                        <a:ea typeface="Rubik"/>
                        <a:cs typeface="Rubik"/>
                        <a:sym typeface="Rubik"/>
                      </a:endParaRPr>
                    </a:p>
                  </a:txBody>
                  <a:tcPr marL="91425" marR="91425" marT="91425" marB="91425">
                    <a:solidFill>
                      <a:srgbClr val="D9EAD3"/>
                    </a:solidFill>
                  </a:tcPr>
                </a:tc>
                <a:extLst>
                  <a:ext uri="{0D108BD9-81ED-4DB2-BD59-A6C34878D82A}">
                    <a16:rowId xmlns:a16="http://schemas.microsoft.com/office/drawing/2014/main" val="10003"/>
                  </a:ext>
                </a:extLst>
              </a:tr>
              <a:tr h="381000">
                <a:tc>
                  <a:txBody>
                    <a:bodyPr/>
                    <a:lstStyle/>
                    <a:p>
                      <a:pPr marL="0" lvl="0" indent="0" algn="l" rtl="0">
                        <a:spcBef>
                          <a:spcPts val="0"/>
                        </a:spcBef>
                        <a:spcAft>
                          <a:spcPts val="0"/>
                        </a:spcAft>
                        <a:buNone/>
                      </a:pPr>
                      <a:r>
                        <a:rPr lang="en-GB">
                          <a:latin typeface="Rubik"/>
                          <a:ea typeface="Rubik"/>
                          <a:cs typeface="Rubik"/>
                          <a:sym typeface="Rubik"/>
                        </a:rPr>
                        <a:t>Design choices</a:t>
                      </a:r>
                      <a:endParaRPr>
                        <a:latin typeface="Rubik"/>
                        <a:ea typeface="Rubik"/>
                        <a:cs typeface="Rubik"/>
                        <a:sym typeface="Rubik"/>
                      </a:endParaRPr>
                    </a:p>
                  </a:txBody>
                  <a:tcPr marL="91425" marR="91425" marT="91425" marB="91425">
                    <a:solidFill>
                      <a:srgbClr val="D9EAD3"/>
                    </a:solidFill>
                  </a:tcPr>
                </a:tc>
                <a:extLst>
                  <a:ext uri="{0D108BD9-81ED-4DB2-BD59-A6C34878D82A}">
                    <a16:rowId xmlns:a16="http://schemas.microsoft.com/office/drawing/2014/main" val="10004"/>
                  </a:ext>
                </a:extLst>
              </a:tr>
              <a:tr h="381000">
                <a:tc>
                  <a:txBody>
                    <a:bodyPr/>
                    <a:lstStyle/>
                    <a:p>
                      <a:pPr marL="0" lvl="0" indent="0" algn="l" rtl="0">
                        <a:spcBef>
                          <a:spcPts val="0"/>
                        </a:spcBef>
                        <a:spcAft>
                          <a:spcPts val="0"/>
                        </a:spcAft>
                        <a:buNone/>
                      </a:pPr>
                      <a:r>
                        <a:rPr lang="en-GB">
                          <a:latin typeface="Rubik"/>
                          <a:ea typeface="Rubik"/>
                          <a:cs typeface="Rubik"/>
                          <a:sym typeface="Rubik"/>
                        </a:rPr>
                        <a:t>Standards applicable</a:t>
                      </a:r>
                      <a:endParaRPr>
                        <a:latin typeface="Rubik"/>
                        <a:ea typeface="Rubik"/>
                        <a:cs typeface="Rubik"/>
                        <a:sym typeface="Rubik"/>
                      </a:endParaRPr>
                    </a:p>
                  </a:txBody>
                  <a:tcPr marL="91425" marR="91425" marT="91425" marB="91425">
                    <a:solidFill>
                      <a:srgbClr val="D9EAD3"/>
                    </a:solidFill>
                  </a:tcPr>
                </a:tc>
                <a:extLst>
                  <a:ext uri="{0D108BD9-81ED-4DB2-BD59-A6C34878D82A}">
                    <a16:rowId xmlns:a16="http://schemas.microsoft.com/office/drawing/2014/main" val="10005"/>
                  </a:ext>
                </a:extLst>
              </a:tr>
              <a:tr h="381000">
                <a:tc>
                  <a:txBody>
                    <a:bodyPr/>
                    <a:lstStyle/>
                    <a:p>
                      <a:pPr marL="0" lvl="0" indent="0" algn="l" rtl="0">
                        <a:spcBef>
                          <a:spcPts val="0"/>
                        </a:spcBef>
                        <a:spcAft>
                          <a:spcPts val="0"/>
                        </a:spcAft>
                        <a:buNone/>
                      </a:pPr>
                      <a:r>
                        <a:rPr lang="en-GB">
                          <a:latin typeface="Rubik"/>
                          <a:ea typeface="Rubik"/>
                          <a:cs typeface="Rubik"/>
                          <a:sym typeface="Rubik"/>
                        </a:rPr>
                        <a:t>Data origin, Collection original purpose</a:t>
                      </a:r>
                      <a:endParaRPr>
                        <a:latin typeface="Rubik"/>
                        <a:ea typeface="Rubik"/>
                        <a:cs typeface="Rubik"/>
                        <a:sym typeface="Rubik"/>
                      </a:endParaRPr>
                    </a:p>
                  </a:txBody>
                  <a:tcPr marL="91425" marR="91425" marT="91425" marB="91425">
                    <a:solidFill>
                      <a:srgbClr val="D9EAD3"/>
                    </a:solidFill>
                  </a:tcPr>
                </a:tc>
                <a:extLst>
                  <a:ext uri="{0D108BD9-81ED-4DB2-BD59-A6C34878D82A}">
                    <a16:rowId xmlns:a16="http://schemas.microsoft.com/office/drawing/2014/main" val="10006"/>
                  </a:ext>
                </a:extLst>
              </a:tr>
              <a:tr h="381000">
                <a:tc>
                  <a:txBody>
                    <a:bodyPr/>
                    <a:lstStyle/>
                    <a:p>
                      <a:pPr marL="0" lvl="0" indent="0" algn="l" rtl="0">
                        <a:spcBef>
                          <a:spcPts val="0"/>
                        </a:spcBef>
                        <a:spcAft>
                          <a:spcPts val="0"/>
                        </a:spcAft>
                        <a:buNone/>
                      </a:pPr>
                      <a:r>
                        <a:rPr lang="en-GB" dirty="0">
                          <a:latin typeface="Rubik"/>
                          <a:ea typeface="Rubik"/>
                          <a:cs typeface="Rubik"/>
                          <a:sym typeface="Rubik"/>
                        </a:rPr>
                        <a:t>Possible biases, Measures to detect</a:t>
                      </a:r>
                      <a:endParaRPr dirty="0">
                        <a:latin typeface="Rubik"/>
                        <a:ea typeface="Rubik"/>
                        <a:cs typeface="Rubik"/>
                        <a:sym typeface="Rubik"/>
                      </a:endParaRPr>
                    </a:p>
                  </a:txBody>
                  <a:tcPr marL="91425" marR="91425" marT="91425" marB="91425">
                    <a:solidFill>
                      <a:srgbClr val="D9EAD3"/>
                    </a:solidFill>
                  </a:tcPr>
                </a:tc>
                <a:extLst>
                  <a:ext uri="{0D108BD9-81ED-4DB2-BD59-A6C34878D82A}">
                    <a16:rowId xmlns:a16="http://schemas.microsoft.com/office/drawing/2014/main" val="10007"/>
                  </a:ext>
                </a:extLst>
              </a:tr>
            </a:tbl>
          </a:graphicData>
        </a:graphic>
      </p:graphicFrame>
      <p:graphicFrame>
        <p:nvGraphicFramePr>
          <p:cNvPr id="4" name="Google Shape;510;p78">
            <a:extLst>
              <a:ext uri="{FF2B5EF4-FFF2-40B4-BE49-F238E27FC236}">
                <a16:creationId xmlns:a16="http://schemas.microsoft.com/office/drawing/2014/main" id="{AFE38B69-DDF3-E217-70BA-E07D2D351D79}"/>
              </a:ext>
            </a:extLst>
          </p:cNvPr>
          <p:cNvGraphicFramePr/>
          <p:nvPr>
            <p:extLst>
              <p:ext uri="{D42A27DB-BD31-4B8C-83A1-F6EECF244321}">
                <p14:modId xmlns:p14="http://schemas.microsoft.com/office/powerpoint/2010/main" val="1275569805"/>
              </p:ext>
            </p:extLst>
          </p:nvPr>
        </p:nvGraphicFramePr>
        <p:xfrm>
          <a:off x="4774007" y="1381292"/>
          <a:ext cx="3569150" cy="3169680"/>
        </p:xfrm>
        <a:graphic>
          <a:graphicData uri="http://schemas.openxmlformats.org/drawingml/2006/table">
            <a:tbl>
              <a:tblPr>
                <a:noFill/>
              </a:tblPr>
              <a:tblGrid>
                <a:gridCol w="3569150">
                  <a:extLst>
                    <a:ext uri="{9D8B030D-6E8A-4147-A177-3AD203B41FA5}">
                      <a16:colId xmlns:a16="http://schemas.microsoft.com/office/drawing/2014/main" val="20000"/>
                    </a:ext>
                  </a:extLst>
                </a:gridCol>
              </a:tblGrid>
              <a:tr h="381000">
                <a:tc>
                  <a:txBody>
                    <a:bodyPr/>
                    <a:lstStyle/>
                    <a:p>
                      <a:pPr marL="0" lvl="0" indent="0" algn="l" rtl="0">
                        <a:spcBef>
                          <a:spcPts val="0"/>
                        </a:spcBef>
                        <a:spcAft>
                          <a:spcPts val="0"/>
                        </a:spcAft>
                        <a:buNone/>
                      </a:pPr>
                      <a:r>
                        <a:rPr lang="en-GB" b="1">
                          <a:latin typeface="Rubik"/>
                          <a:ea typeface="Rubik"/>
                          <a:cs typeface="Rubik"/>
                          <a:sym typeface="Rubik"/>
                        </a:rPr>
                        <a:t>For general purpose AI models</a:t>
                      </a:r>
                      <a:endParaRPr b="1">
                        <a:latin typeface="Rubik"/>
                        <a:ea typeface="Rubik"/>
                        <a:cs typeface="Rubik"/>
                        <a:sym typeface="Rubik"/>
                      </a:endParaRPr>
                    </a:p>
                  </a:txBody>
                  <a:tcPr marL="91425" marR="91425" marT="91425" marB="91425">
                    <a:solidFill>
                      <a:srgbClr val="F9CB9C"/>
                    </a:solidFill>
                  </a:tcPr>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r>
                        <a:rPr lang="en-GB">
                          <a:latin typeface="Rubik"/>
                          <a:ea typeface="Rubik"/>
                          <a:cs typeface="Rubik"/>
                          <a:sym typeface="Rubik"/>
                        </a:rPr>
                        <a:t>Intended tasks, Limitations</a:t>
                      </a:r>
                      <a:endParaRPr>
                        <a:latin typeface="Rubik"/>
                        <a:ea typeface="Rubik"/>
                        <a:cs typeface="Rubik"/>
                        <a:sym typeface="Rubik"/>
                      </a:endParaRPr>
                    </a:p>
                  </a:txBody>
                  <a:tcPr marL="91425" marR="91425" marT="91425" marB="91425">
                    <a:solidFill>
                      <a:srgbClr val="FCE5CD"/>
                    </a:solidFill>
                  </a:tcPr>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r>
                        <a:rPr lang="en-GB">
                          <a:latin typeface="Rubik"/>
                          <a:ea typeface="Rubik"/>
                          <a:cs typeface="Rubik"/>
                          <a:sym typeface="Rubik"/>
                        </a:rPr>
                        <a:t>Instruction for use</a:t>
                      </a:r>
                      <a:endParaRPr>
                        <a:latin typeface="Rubik"/>
                        <a:ea typeface="Rubik"/>
                        <a:cs typeface="Rubik"/>
                        <a:sym typeface="Rubik"/>
                      </a:endParaRPr>
                    </a:p>
                  </a:txBody>
                  <a:tcPr marL="91425" marR="91425" marT="91425" marB="91425">
                    <a:solidFill>
                      <a:srgbClr val="FCE5CD"/>
                    </a:solidFill>
                  </a:tcPr>
                </a:tc>
                <a:extLst>
                  <a:ext uri="{0D108BD9-81ED-4DB2-BD59-A6C34878D82A}">
                    <a16:rowId xmlns:a16="http://schemas.microsoft.com/office/drawing/2014/main" val="10002"/>
                  </a:ext>
                </a:extLst>
              </a:tr>
              <a:tr h="381000">
                <a:tc>
                  <a:txBody>
                    <a:bodyPr/>
                    <a:lstStyle/>
                    <a:p>
                      <a:pPr marL="0" lvl="0" indent="0" algn="l" rtl="0">
                        <a:spcBef>
                          <a:spcPts val="0"/>
                        </a:spcBef>
                        <a:spcAft>
                          <a:spcPts val="0"/>
                        </a:spcAft>
                        <a:buNone/>
                      </a:pPr>
                      <a:r>
                        <a:rPr lang="en-GB">
                          <a:latin typeface="Rubik"/>
                          <a:ea typeface="Rubik"/>
                          <a:cs typeface="Rubik"/>
                          <a:sym typeface="Rubik"/>
                        </a:rPr>
                        <a:t>Model design specification</a:t>
                      </a:r>
                      <a:endParaRPr>
                        <a:latin typeface="Rubik"/>
                        <a:ea typeface="Rubik"/>
                        <a:cs typeface="Rubik"/>
                        <a:sym typeface="Rubik"/>
                      </a:endParaRPr>
                    </a:p>
                  </a:txBody>
                  <a:tcPr marL="91425" marR="91425" marT="91425" marB="91425">
                    <a:solidFill>
                      <a:srgbClr val="FCE5CD"/>
                    </a:solidFill>
                  </a:tcPr>
                </a:tc>
                <a:extLst>
                  <a:ext uri="{0D108BD9-81ED-4DB2-BD59-A6C34878D82A}">
                    <a16:rowId xmlns:a16="http://schemas.microsoft.com/office/drawing/2014/main" val="10003"/>
                  </a:ext>
                </a:extLst>
              </a:tr>
              <a:tr h="381000">
                <a:tc>
                  <a:txBody>
                    <a:bodyPr/>
                    <a:lstStyle/>
                    <a:p>
                      <a:pPr marL="0" lvl="0" indent="0" algn="l" rtl="0">
                        <a:spcBef>
                          <a:spcPts val="0"/>
                        </a:spcBef>
                        <a:spcAft>
                          <a:spcPts val="0"/>
                        </a:spcAft>
                        <a:buNone/>
                      </a:pPr>
                      <a:r>
                        <a:rPr lang="en-GB">
                          <a:latin typeface="Rubik"/>
                          <a:ea typeface="Rubik"/>
                          <a:cs typeface="Rubik"/>
                          <a:sym typeface="Rubik"/>
                        </a:rPr>
                        <a:t>Training process, Testing process</a:t>
                      </a:r>
                      <a:endParaRPr>
                        <a:latin typeface="Rubik"/>
                        <a:ea typeface="Rubik"/>
                        <a:cs typeface="Rubik"/>
                        <a:sym typeface="Rubik"/>
                      </a:endParaRPr>
                    </a:p>
                  </a:txBody>
                  <a:tcPr marL="91425" marR="91425" marT="91425" marB="91425">
                    <a:solidFill>
                      <a:srgbClr val="FCE5CD"/>
                    </a:solidFill>
                  </a:tcPr>
                </a:tc>
                <a:extLst>
                  <a:ext uri="{0D108BD9-81ED-4DB2-BD59-A6C34878D82A}">
                    <a16:rowId xmlns:a16="http://schemas.microsoft.com/office/drawing/2014/main" val="10004"/>
                  </a:ext>
                </a:extLst>
              </a:tr>
              <a:tr h="381000">
                <a:tc>
                  <a:txBody>
                    <a:bodyPr/>
                    <a:lstStyle/>
                    <a:p>
                      <a:pPr marL="0" lvl="0" indent="0" algn="l" rtl="0">
                        <a:spcBef>
                          <a:spcPts val="0"/>
                        </a:spcBef>
                        <a:spcAft>
                          <a:spcPts val="0"/>
                        </a:spcAft>
                        <a:buNone/>
                      </a:pPr>
                      <a:r>
                        <a:rPr lang="en-GB">
                          <a:latin typeface="Rubik"/>
                          <a:ea typeface="Rubik"/>
                          <a:cs typeface="Rubik"/>
                          <a:sym typeface="Rubik"/>
                        </a:rPr>
                        <a:t>Information on the data used</a:t>
                      </a:r>
                      <a:endParaRPr>
                        <a:latin typeface="Rubik"/>
                        <a:ea typeface="Rubik"/>
                        <a:cs typeface="Rubik"/>
                        <a:sym typeface="Rubik"/>
                      </a:endParaRPr>
                    </a:p>
                  </a:txBody>
                  <a:tcPr marL="91425" marR="91425" marT="91425" marB="91425">
                    <a:solidFill>
                      <a:srgbClr val="FCE5CD"/>
                    </a:solidFill>
                  </a:tcPr>
                </a:tc>
                <a:extLst>
                  <a:ext uri="{0D108BD9-81ED-4DB2-BD59-A6C34878D82A}">
                    <a16:rowId xmlns:a16="http://schemas.microsoft.com/office/drawing/2014/main" val="10005"/>
                  </a:ext>
                </a:extLst>
              </a:tr>
              <a:tr h="381000">
                <a:tc>
                  <a:txBody>
                    <a:bodyPr/>
                    <a:lstStyle/>
                    <a:p>
                      <a:pPr marL="0" lvl="0" indent="0" algn="l" rtl="0">
                        <a:spcBef>
                          <a:spcPts val="0"/>
                        </a:spcBef>
                        <a:spcAft>
                          <a:spcPts val="0"/>
                        </a:spcAft>
                        <a:buNone/>
                      </a:pPr>
                      <a:r>
                        <a:rPr lang="en-GB">
                          <a:latin typeface="Rubik"/>
                          <a:ea typeface="Rubik"/>
                          <a:cs typeface="Rubik"/>
                          <a:sym typeface="Rubik"/>
                        </a:rPr>
                        <a:t>Copyright protection policy</a:t>
                      </a:r>
                      <a:endParaRPr>
                        <a:latin typeface="Rubik"/>
                        <a:ea typeface="Rubik"/>
                        <a:cs typeface="Rubik"/>
                        <a:sym typeface="Rubik"/>
                      </a:endParaRPr>
                    </a:p>
                  </a:txBody>
                  <a:tcPr marL="91425" marR="91425" marT="91425" marB="91425">
                    <a:solidFill>
                      <a:srgbClr val="FCE5CD"/>
                    </a:solidFill>
                  </a:tcPr>
                </a:tc>
                <a:extLst>
                  <a:ext uri="{0D108BD9-81ED-4DB2-BD59-A6C34878D82A}">
                    <a16:rowId xmlns:a16="http://schemas.microsoft.com/office/drawing/2014/main" val="10006"/>
                  </a:ext>
                </a:extLst>
              </a:tr>
              <a:tr h="381000">
                <a:tc>
                  <a:txBody>
                    <a:bodyPr/>
                    <a:lstStyle/>
                    <a:p>
                      <a:pPr marL="0" lvl="0" indent="0" algn="l" rtl="0">
                        <a:spcBef>
                          <a:spcPts val="0"/>
                        </a:spcBef>
                        <a:spcAft>
                          <a:spcPts val="0"/>
                        </a:spcAft>
                        <a:buNone/>
                      </a:pPr>
                      <a:r>
                        <a:rPr lang="en-GB">
                          <a:latin typeface="Rubik"/>
                          <a:ea typeface="Rubik"/>
                          <a:cs typeface="Rubik"/>
                          <a:sym typeface="Rubik"/>
                        </a:rPr>
                        <a:t>Acceptable use policies applicable</a:t>
                      </a:r>
                      <a:endParaRPr>
                        <a:latin typeface="Rubik"/>
                        <a:ea typeface="Rubik"/>
                        <a:cs typeface="Rubik"/>
                        <a:sym typeface="Rubik"/>
                      </a:endParaRPr>
                    </a:p>
                  </a:txBody>
                  <a:tcPr marL="91425" marR="91425" marT="91425" marB="91425">
                    <a:solidFill>
                      <a:srgbClr val="FCE5CD"/>
                    </a:solidFill>
                  </a:tcPr>
                </a:tc>
                <a:extLst>
                  <a:ext uri="{0D108BD9-81ED-4DB2-BD59-A6C34878D82A}">
                    <a16:rowId xmlns:a16="http://schemas.microsoft.com/office/drawing/2014/main" val="10007"/>
                  </a:ext>
                </a:extLst>
              </a:tr>
            </a:tbl>
          </a:graphicData>
        </a:graphic>
      </p:graphicFrame>
      <p:sp>
        <p:nvSpPr>
          <p:cNvPr id="5" name="Google Shape;511;p78">
            <a:extLst>
              <a:ext uri="{FF2B5EF4-FFF2-40B4-BE49-F238E27FC236}">
                <a16:creationId xmlns:a16="http://schemas.microsoft.com/office/drawing/2014/main" id="{EE680795-9D35-3396-5439-3E5D4F0E8555}"/>
              </a:ext>
            </a:extLst>
          </p:cNvPr>
          <p:cNvSpPr txBox="1">
            <a:spLocks noGrp="1"/>
          </p:cNvSpPr>
          <p:nvPr>
            <p:ph type="sldNum" idx="12"/>
          </p:nvPr>
        </p:nvSpPr>
        <p:spPr>
          <a:xfrm>
            <a:off x="8556784" y="4749851"/>
            <a:ext cx="548700" cy="3936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fld id="{00000000-1234-1234-1234-123412341234}" type="slidenum">
              <a:rPr lang="en-GB"/>
              <a:t>20</a:t>
            </a:fld>
            <a:endParaRPr/>
          </a:p>
        </p:txBody>
      </p:sp>
    </p:spTree>
    <p:extLst>
      <p:ext uri="{BB962C8B-B14F-4D97-AF65-F5344CB8AC3E}">
        <p14:creationId xmlns:p14="http://schemas.microsoft.com/office/powerpoint/2010/main" val="19570572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32"/>
        <p:cNvGrpSpPr/>
        <p:nvPr/>
      </p:nvGrpSpPr>
      <p:grpSpPr>
        <a:xfrm>
          <a:off x="0" y="0"/>
          <a:ext cx="0" cy="0"/>
          <a:chOff x="0" y="0"/>
          <a:chExt cx="0" cy="0"/>
        </a:xfrm>
      </p:grpSpPr>
      <p:sp>
        <p:nvSpPr>
          <p:cNvPr id="533" name="Google Shape;533;p80"/>
          <p:cNvSpPr/>
          <p:nvPr/>
        </p:nvSpPr>
        <p:spPr>
          <a:xfrm>
            <a:off x="6170050" y="994375"/>
            <a:ext cx="2880300" cy="750900"/>
          </a:xfrm>
          <a:prstGeom prst="wedgeRectCallout">
            <a:avLst>
              <a:gd name="adj1" fmla="val -60961"/>
              <a:gd name="adj2" fmla="val 60218"/>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800"/>
              </a:spcBef>
              <a:spcAft>
                <a:spcPts val="0"/>
              </a:spcAft>
              <a:buNone/>
            </a:pPr>
            <a:r>
              <a:rPr lang="en-GB" sz="1100" dirty="0">
                <a:solidFill>
                  <a:schemeClr val="dk1"/>
                </a:solidFill>
                <a:latin typeface="Roboto"/>
                <a:ea typeface="Roboto"/>
                <a:cs typeface="Roboto"/>
                <a:sym typeface="Roboto"/>
              </a:rPr>
              <a:t>Technical documentation, including provenance </a:t>
            </a:r>
            <a:r>
              <a:rPr lang="en-GB" sz="1100" b="1" dirty="0">
                <a:solidFill>
                  <a:schemeClr val="accent2"/>
                </a:solidFill>
                <a:latin typeface="Roboto"/>
                <a:ea typeface="Roboto"/>
                <a:cs typeface="Roboto"/>
                <a:sym typeface="Roboto"/>
              </a:rPr>
              <a:t>#A11, #A18</a:t>
            </a:r>
            <a:r>
              <a:rPr lang="en-GB" sz="1100" b="1" dirty="0">
                <a:solidFill>
                  <a:schemeClr val="dk1"/>
                </a:solidFill>
                <a:latin typeface="Roboto"/>
                <a:ea typeface="Roboto"/>
                <a:cs typeface="Roboto"/>
                <a:sym typeface="Roboto"/>
              </a:rPr>
              <a:t>.</a:t>
            </a:r>
            <a:r>
              <a:rPr lang="en-GB" sz="1100" b="1" dirty="0">
                <a:solidFill>
                  <a:schemeClr val="accent2"/>
                </a:solidFill>
                <a:latin typeface="Roboto"/>
                <a:ea typeface="Roboto"/>
                <a:cs typeface="Roboto"/>
                <a:sym typeface="Roboto"/>
              </a:rPr>
              <a:t> </a:t>
            </a:r>
            <a:r>
              <a:rPr lang="en-GB" sz="1100" dirty="0">
                <a:solidFill>
                  <a:schemeClr val="dk1"/>
                </a:solidFill>
                <a:latin typeface="Roboto"/>
                <a:ea typeface="Roboto"/>
                <a:cs typeface="Roboto"/>
                <a:sym typeface="Roboto"/>
              </a:rPr>
              <a:t>Software Bill of Materials may facilitate the description of elements of AI systems</a:t>
            </a:r>
            <a:r>
              <a:rPr lang="en-GB" sz="1100" b="1" dirty="0">
                <a:solidFill>
                  <a:schemeClr val="accent1"/>
                </a:solidFill>
                <a:latin typeface="Roboto"/>
                <a:ea typeface="Roboto"/>
                <a:cs typeface="Roboto"/>
                <a:sym typeface="Roboto"/>
              </a:rPr>
              <a:t> </a:t>
            </a:r>
            <a:r>
              <a:rPr lang="en-GB" sz="1100" b="1" dirty="0">
                <a:solidFill>
                  <a:schemeClr val="accent2"/>
                </a:solidFill>
                <a:latin typeface="Roboto"/>
                <a:ea typeface="Roboto"/>
                <a:cs typeface="Roboto"/>
                <a:sym typeface="Roboto"/>
              </a:rPr>
              <a:t>Annex IV (2)</a:t>
            </a:r>
            <a:endParaRPr sz="1100" dirty="0">
              <a:latin typeface="Roboto"/>
              <a:ea typeface="Roboto"/>
              <a:cs typeface="Roboto"/>
              <a:sym typeface="Roboto"/>
            </a:endParaRPr>
          </a:p>
        </p:txBody>
      </p:sp>
      <p:pic>
        <p:nvPicPr>
          <p:cNvPr id="534" name="Google Shape;534;p80"/>
          <p:cNvPicPr preferRelativeResize="0"/>
          <p:nvPr/>
        </p:nvPicPr>
        <p:blipFill>
          <a:blip r:embed="rId3">
            <a:alphaModFix/>
          </a:blip>
          <a:stretch>
            <a:fillRect/>
          </a:stretch>
        </p:blipFill>
        <p:spPr>
          <a:xfrm>
            <a:off x="1421782" y="1145801"/>
            <a:ext cx="501000" cy="501000"/>
          </a:xfrm>
          <a:prstGeom prst="rect">
            <a:avLst/>
          </a:prstGeom>
          <a:noFill/>
          <a:ln>
            <a:noFill/>
          </a:ln>
        </p:spPr>
      </p:pic>
      <p:sp>
        <p:nvSpPr>
          <p:cNvPr id="535" name="Google Shape;535;p80"/>
          <p:cNvSpPr txBox="1"/>
          <p:nvPr/>
        </p:nvSpPr>
        <p:spPr>
          <a:xfrm>
            <a:off x="1157941" y="1488750"/>
            <a:ext cx="1025700" cy="529500"/>
          </a:xfrm>
          <a:prstGeom prst="rect">
            <a:avLst/>
          </a:prstGeom>
          <a:noFill/>
          <a:ln>
            <a:noFill/>
          </a:ln>
        </p:spPr>
        <p:txBody>
          <a:bodyPr spcFirstLastPara="1" wrap="square" lIns="91425" tIns="91425" rIns="91425" bIns="91425" anchor="t" anchorCtr="0">
            <a:spAutoFit/>
          </a:bodyPr>
          <a:lstStyle/>
          <a:p>
            <a:pPr marL="0" lvl="0" indent="0" algn="ctr" rtl="0">
              <a:lnSpc>
                <a:spcPct val="80000"/>
              </a:lnSpc>
              <a:spcBef>
                <a:spcPts val="0"/>
              </a:spcBef>
              <a:spcAft>
                <a:spcPts val="0"/>
              </a:spcAft>
              <a:buNone/>
            </a:pPr>
            <a:r>
              <a:rPr lang="en-GB">
                <a:latin typeface="Calibri"/>
                <a:ea typeface="Calibri"/>
                <a:cs typeface="Calibri"/>
                <a:sym typeface="Calibri"/>
              </a:rPr>
              <a:t>Experience Designer</a:t>
            </a:r>
            <a:endParaRPr>
              <a:latin typeface="Calibri"/>
              <a:ea typeface="Calibri"/>
              <a:cs typeface="Calibri"/>
              <a:sym typeface="Calibri"/>
            </a:endParaRPr>
          </a:p>
        </p:txBody>
      </p:sp>
      <p:sp>
        <p:nvSpPr>
          <p:cNvPr id="536" name="Google Shape;536;p80"/>
          <p:cNvSpPr txBox="1">
            <a:spLocks noGrp="1"/>
          </p:cNvSpPr>
          <p:nvPr>
            <p:ph type="title"/>
          </p:nvPr>
        </p:nvSpPr>
        <p:spPr>
          <a:xfrm>
            <a:off x="628650" y="548650"/>
            <a:ext cx="6840900" cy="484500"/>
          </a:xfrm>
          <a:prstGeom prst="rect">
            <a:avLst/>
          </a:prstGeom>
        </p:spPr>
        <p:txBody>
          <a:bodyPr spcFirstLastPara="1" wrap="square" lIns="64000" tIns="36575" rIns="64000" bIns="36575" anchor="t" anchorCtr="0">
            <a:noAutofit/>
          </a:bodyPr>
          <a:lstStyle/>
          <a:p>
            <a:pPr marL="0" lvl="0" indent="0" algn="l" rtl="0">
              <a:spcBef>
                <a:spcPts val="0"/>
              </a:spcBef>
              <a:spcAft>
                <a:spcPts val="0"/>
              </a:spcAft>
              <a:buNone/>
            </a:pPr>
            <a:r>
              <a:rPr lang="en-GB">
                <a:latin typeface="Rubik"/>
                <a:ea typeface="Rubik"/>
                <a:cs typeface="Rubik"/>
                <a:sym typeface="Rubik"/>
              </a:rPr>
              <a:t>Ensuring Transparency in AI Life-Cycle</a:t>
            </a:r>
            <a:endParaRPr>
              <a:solidFill>
                <a:schemeClr val="accent2"/>
              </a:solidFill>
              <a:latin typeface="Rubik"/>
              <a:ea typeface="Rubik"/>
              <a:cs typeface="Rubik"/>
              <a:sym typeface="Rubik"/>
            </a:endParaRPr>
          </a:p>
        </p:txBody>
      </p:sp>
      <p:sp>
        <p:nvSpPr>
          <p:cNvPr id="537" name="Google Shape;537;p80"/>
          <p:cNvSpPr txBox="1"/>
          <p:nvPr/>
        </p:nvSpPr>
        <p:spPr>
          <a:xfrm>
            <a:off x="2939654" y="3410502"/>
            <a:ext cx="793200" cy="369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GB" sz="1200">
                <a:latin typeface="Calibri"/>
                <a:ea typeface="Calibri"/>
                <a:cs typeface="Calibri"/>
                <a:sym typeface="Calibri"/>
              </a:rPr>
              <a:t>Provider</a:t>
            </a:r>
            <a:endParaRPr sz="1200">
              <a:latin typeface="Calibri"/>
              <a:ea typeface="Calibri"/>
              <a:cs typeface="Calibri"/>
              <a:sym typeface="Calibri"/>
            </a:endParaRPr>
          </a:p>
        </p:txBody>
      </p:sp>
      <p:pic>
        <p:nvPicPr>
          <p:cNvPr id="538" name="Google Shape;538;p80"/>
          <p:cNvPicPr preferRelativeResize="0"/>
          <p:nvPr/>
        </p:nvPicPr>
        <p:blipFill>
          <a:blip r:embed="rId4">
            <a:alphaModFix/>
          </a:blip>
          <a:stretch>
            <a:fillRect/>
          </a:stretch>
        </p:blipFill>
        <p:spPr>
          <a:xfrm>
            <a:off x="3118219" y="3178330"/>
            <a:ext cx="353225" cy="369300"/>
          </a:xfrm>
          <a:prstGeom prst="rect">
            <a:avLst/>
          </a:prstGeom>
          <a:noFill/>
          <a:ln>
            <a:noFill/>
          </a:ln>
        </p:spPr>
      </p:pic>
      <p:sp>
        <p:nvSpPr>
          <p:cNvPr id="539" name="Google Shape;539;p80"/>
          <p:cNvSpPr txBox="1"/>
          <p:nvPr/>
        </p:nvSpPr>
        <p:spPr>
          <a:xfrm>
            <a:off x="2424894" y="3496185"/>
            <a:ext cx="8538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200">
                <a:latin typeface="Calibri"/>
                <a:ea typeface="Calibri"/>
                <a:cs typeface="Calibri"/>
                <a:sym typeface="Calibri"/>
              </a:rPr>
              <a:t>Deployer</a:t>
            </a:r>
            <a:endParaRPr sz="1200">
              <a:latin typeface="Calibri"/>
              <a:ea typeface="Calibri"/>
              <a:cs typeface="Calibri"/>
              <a:sym typeface="Calibri"/>
            </a:endParaRPr>
          </a:p>
        </p:txBody>
      </p:sp>
      <p:pic>
        <p:nvPicPr>
          <p:cNvPr id="540" name="Google Shape;540;p80"/>
          <p:cNvPicPr preferRelativeResize="0"/>
          <p:nvPr/>
        </p:nvPicPr>
        <p:blipFill>
          <a:blip r:embed="rId5">
            <a:alphaModFix/>
          </a:blip>
          <a:stretch>
            <a:fillRect/>
          </a:stretch>
        </p:blipFill>
        <p:spPr>
          <a:xfrm>
            <a:off x="2695203" y="3242734"/>
            <a:ext cx="382806" cy="400200"/>
          </a:xfrm>
          <a:prstGeom prst="rect">
            <a:avLst/>
          </a:prstGeom>
          <a:noFill/>
          <a:ln>
            <a:noFill/>
          </a:ln>
        </p:spPr>
      </p:pic>
      <p:grpSp>
        <p:nvGrpSpPr>
          <p:cNvPr id="541" name="Google Shape;541;p80"/>
          <p:cNvGrpSpPr/>
          <p:nvPr/>
        </p:nvGrpSpPr>
        <p:grpSpPr>
          <a:xfrm>
            <a:off x="3008589" y="1268048"/>
            <a:ext cx="3294511" cy="3369018"/>
            <a:chOff x="2715195" y="588900"/>
            <a:chExt cx="3692984" cy="3684000"/>
          </a:xfrm>
        </p:grpSpPr>
        <p:sp>
          <p:nvSpPr>
            <p:cNvPr id="542" name="Google Shape;542;p80"/>
            <p:cNvSpPr/>
            <p:nvPr/>
          </p:nvSpPr>
          <p:spPr>
            <a:xfrm rot="1800047">
              <a:off x="3219843" y="1086434"/>
              <a:ext cx="2690936" cy="2690936"/>
            </a:xfrm>
            <a:prstGeom prst="blockArc">
              <a:avLst>
                <a:gd name="adj1" fmla="val 14414370"/>
                <a:gd name="adj2" fmla="val 18998613"/>
                <a:gd name="adj3" fmla="val 8907"/>
              </a:avLst>
            </a:prstGeom>
            <a:solidFill>
              <a:srgbClr val="085631"/>
            </a:solidFill>
            <a:ln>
              <a:noFill/>
            </a:ln>
            <a:effectLst>
              <a:outerShdw blurRad="71438" dist="9525" dir="5400000" algn="bl"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3" name="Google Shape;543;p80"/>
            <p:cNvSpPr/>
            <p:nvPr/>
          </p:nvSpPr>
          <p:spPr>
            <a:xfrm rot="-9000757" flipH="1">
              <a:off x="3225716" y="1084808"/>
              <a:ext cx="2690226" cy="2690226"/>
            </a:xfrm>
            <a:prstGeom prst="blockArc">
              <a:avLst>
                <a:gd name="adj1" fmla="val 21121829"/>
                <a:gd name="adj2" fmla="val 6374930"/>
                <a:gd name="adj3" fmla="val 8901"/>
              </a:avLst>
            </a:prstGeom>
            <a:solidFill>
              <a:srgbClr val="0E9453"/>
            </a:solidFill>
            <a:ln>
              <a:noFill/>
            </a:ln>
            <a:effectLst>
              <a:outerShdw blurRad="71438" dist="9525" dir="5400000" algn="bl"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4" name="Google Shape;544;p80"/>
            <p:cNvSpPr/>
            <p:nvPr/>
          </p:nvSpPr>
          <p:spPr>
            <a:xfrm rot="-1800109" flipH="1">
              <a:off x="3215030" y="1082474"/>
              <a:ext cx="2696852" cy="2696852"/>
            </a:xfrm>
            <a:prstGeom prst="blockArc">
              <a:avLst>
                <a:gd name="adj1" fmla="val 14396400"/>
                <a:gd name="adj2" fmla="val 18568043"/>
                <a:gd name="adj3" fmla="val 9289"/>
              </a:avLst>
            </a:prstGeom>
            <a:solidFill>
              <a:srgbClr val="65F0AD"/>
            </a:solidFill>
            <a:ln>
              <a:noFill/>
            </a:ln>
            <a:effectLst>
              <a:outerShdw blurRad="71438" dist="9525" dir="5400000" algn="bl"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5" name="Google Shape;545;p80"/>
            <p:cNvSpPr/>
            <p:nvPr/>
          </p:nvSpPr>
          <p:spPr>
            <a:xfrm rot="9000757">
              <a:off x="3207432" y="1087633"/>
              <a:ext cx="2690226" cy="2690226"/>
            </a:xfrm>
            <a:prstGeom prst="blockArc">
              <a:avLst>
                <a:gd name="adj1" fmla="val 20184517"/>
                <a:gd name="adj2" fmla="val 1807514"/>
                <a:gd name="adj3" fmla="val 9523"/>
              </a:avLst>
            </a:prstGeom>
            <a:solidFill>
              <a:srgbClr val="0E9453"/>
            </a:solidFill>
            <a:ln w="9525" cap="flat" cmpd="sng">
              <a:solidFill>
                <a:srgbClr val="0E9453"/>
              </a:solidFill>
              <a:prstDash val="solid"/>
              <a:round/>
              <a:headEnd type="none" w="sm" len="sm"/>
              <a:tailEnd type="none" w="sm" len="sm"/>
            </a:ln>
            <a:effectLst>
              <a:outerShdw blurRad="71438" dist="9525" dir="5400000" algn="bl"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6" name="Google Shape;546;p80"/>
            <p:cNvSpPr/>
            <p:nvPr/>
          </p:nvSpPr>
          <p:spPr>
            <a:xfrm rot="-9000757" flipH="1">
              <a:off x="3207528" y="1089158"/>
              <a:ext cx="2690226" cy="2690226"/>
            </a:xfrm>
            <a:prstGeom prst="blockArc">
              <a:avLst>
                <a:gd name="adj1" fmla="val 15738599"/>
                <a:gd name="adj2" fmla="val 20008131"/>
                <a:gd name="adj3" fmla="val 9063"/>
              </a:avLst>
            </a:prstGeom>
            <a:solidFill>
              <a:srgbClr val="085631"/>
            </a:solidFill>
            <a:ln>
              <a:noFill/>
            </a:ln>
            <a:effectLst>
              <a:outerShdw blurRad="71438" dist="9525" dir="5400000" algn="bl"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 name="Google Shape;547;p80"/>
            <p:cNvSpPr/>
            <p:nvPr/>
          </p:nvSpPr>
          <p:spPr>
            <a:xfrm rot="8366709">
              <a:off x="3191796" y="2352864"/>
              <a:ext cx="361287" cy="365618"/>
            </a:xfrm>
            <a:prstGeom prst="rtTriangle">
              <a:avLst/>
            </a:prstGeom>
            <a:solidFill>
              <a:srgbClr val="0E94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 name="Google Shape;548;p80"/>
            <p:cNvSpPr/>
            <p:nvPr/>
          </p:nvSpPr>
          <p:spPr>
            <a:xfrm rot="-142092">
              <a:off x="5379779" y="2999422"/>
              <a:ext cx="363010" cy="362862"/>
            </a:xfrm>
            <a:prstGeom prst="rtTriangle">
              <a:avLst/>
            </a:prstGeom>
            <a:solidFill>
              <a:srgbClr val="0E94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 name="Google Shape;549;p80"/>
            <p:cNvSpPr/>
            <p:nvPr/>
          </p:nvSpPr>
          <p:spPr>
            <a:xfrm rot="4857950">
              <a:off x="3653723" y="3239151"/>
              <a:ext cx="363003" cy="363003"/>
            </a:xfrm>
            <a:prstGeom prst="rtTriangle">
              <a:avLst/>
            </a:prstGeom>
            <a:solidFill>
              <a:srgbClr val="08563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0" name="Google Shape;550;p80"/>
            <p:cNvSpPr/>
            <p:nvPr/>
          </p:nvSpPr>
          <p:spPr>
            <a:xfrm rot="-8101495">
              <a:off x="4307428" y="983666"/>
              <a:ext cx="487692" cy="500207"/>
            </a:xfrm>
            <a:prstGeom prst="rtTriangle">
              <a:avLst/>
            </a:prstGeom>
            <a:solidFill>
              <a:srgbClr val="65F0A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51" name="Google Shape;551;p80"/>
          <p:cNvSpPr/>
          <p:nvPr/>
        </p:nvSpPr>
        <p:spPr>
          <a:xfrm>
            <a:off x="90300" y="1534750"/>
            <a:ext cx="3623400" cy="1640400"/>
          </a:xfrm>
          <a:prstGeom prst="rightArrow">
            <a:avLst>
              <a:gd name="adj1" fmla="val 50000"/>
              <a:gd name="adj2" fmla="val 50773"/>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highlight>
                <a:srgbClr val="EAD1DC"/>
              </a:highlight>
            </a:endParaRPr>
          </a:p>
        </p:txBody>
      </p:sp>
      <p:sp>
        <p:nvSpPr>
          <p:cNvPr id="552" name="Google Shape;552;p80"/>
          <p:cNvSpPr txBox="1"/>
          <p:nvPr/>
        </p:nvSpPr>
        <p:spPr>
          <a:xfrm>
            <a:off x="4210900" y="1055300"/>
            <a:ext cx="793200" cy="452100"/>
          </a:xfrm>
          <a:prstGeom prst="rect">
            <a:avLst/>
          </a:prstGeom>
          <a:solidFill>
            <a:srgbClr val="FFF2CC"/>
          </a:solidFill>
          <a:ln>
            <a:noFill/>
          </a:ln>
          <a:effectLst>
            <a:outerShdw blurRad="57150" dist="19050" dir="5400000" algn="bl" rotWithShape="0">
              <a:srgbClr val="000000">
                <a:alpha val="50000"/>
              </a:srgbClr>
            </a:outerShdw>
          </a:effectLst>
        </p:spPr>
        <p:txBody>
          <a:bodyPr spcFirstLastPara="1" wrap="square" lIns="0" tIns="0" rIns="0" bIns="0" anchor="t" anchorCtr="0">
            <a:noAutofit/>
          </a:bodyPr>
          <a:lstStyle/>
          <a:p>
            <a:pPr marL="0" marR="0" lvl="0" indent="0" algn="ctr" rtl="0">
              <a:lnSpc>
                <a:spcPct val="100000"/>
              </a:lnSpc>
              <a:spcBef>
                <a:spcPts val="0"/>
              </a:spcBef>
              <a:spcAft>
                <a:spcPts val="0"/>
              </a:spcAft>
              <a:buNone/>
            </a:pPr>
            <a:r>
              <a:rPr lang="en-GB">
                <a:latin typeface="Calibri"/>
                <a:ea typeface="Calibri"/>
                <a:cs typeface="Calibri"/>
                <a:sym typeface="Calibri"/>
              </a:rPr>
              <a:t>New version</a:t>
            </a:r>
            <a:endParaRPr>
              <a:latin typeface="Calibri"/>
              <a:ea typeface="Calibri"/>
              <a:cs typeface="Calibri"/>
              <a:sym typeface="Calibri"/>
            </a:endParaRPr>
          </a:p>
        </p:txBody>
      </p:sp>
      <p:sp>
        <p:nvSpPr>
          <p:cNvPr id="553" name="Google Shape;553;p80"/>
          <p:cNvSpPr txBox="1"/>
          <p:nvPr/>
        </p:nvSpPr>
        <p:spPr>
          <a:xfrm>
            <a:off x="3934059" y="2479623"/>
            <a:ext cx="1443600" cy="804300"/>
          </a:xfrm>
          <a:prstGeom prst="rect">
            <a:avLst/>
          </a:prstGeom>
          <a:noFill/>
          <a:ln>
            <a:noFill/>
          </a:ln>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r>
              <a:rPr lang="en-GB" sz="1200" b="1">
                <a:solidFill>
                  <a:srgbClr val="020202"/>
                </a:solidFill>
                <a:latin typeface="Roboto"/>
                <a:ea typeface="Roboto"/>
                <a:cs typeface="Roboto"/>
                <a:sym typeface="Roboto"/>
              </a:rPr>
              <a:t>AI System</a:t>
            </a:r>
            <a:br>
              <a:rPr lang="en-GB" sz="1200" b="1">
                <a:solidFill>
                  <a:srgbClr val="020202"/>
                </a:solidFill>
                <a:latin typeface="Roboto"/>
                <a:ea typeface="Roboto"/>
                <a:cs typeface="Roboto"/>
                <a:sym typeface="Roboto"/>
              </a:rPr>
            </a:br>
            <a:r>
              <a:rPr lang="en-GB" sz="1200" b="1">
                <a:solidFill>
                  <a:srgbClr val="020202"/>
                </a:solidFill>
                <a:latin typeface="Roboto"/>
                <a:ea typeface="Roboto"/>
                <a:cs typeface="Roboto"/>
                <a:sym typeface="Roboto"/>
              </a:rPr>
              <a:t>Product Cycle</a:t>
            </a:r>
            <a:endParaRPr sz="1200">
              <a:solidFill>
                <a:srgbClr val="020202"/>
              </a:solidFill>
            </a:endParaRPr>
          </a:p>
        </p:txBody>
      </p:sp>
      <p:sp>
        <p:nvSpPr>
          <p:cNvPr id="554" name="Google Shape;554;p80"/>
          <p:cNvSpPr txBox="1"/>
          <p:nvPr/>
        </p:nvSpPr>
        <p:spPr>
          <a:xfrm>
            <a:off x="4090650" y="4321125"/>
            <a:ext cx="962700" cy="452100"/>
          </a:xfrm>
          <a:prstGeom prst="rect">
            <a:avLst/>
          </a:prstGeom>
          <a:solidFill>
            <a:srgbClr val="FFF2CC"/>
          </a:solidFill>
          <a:ln>
            <a:noFill/>
          </a:ln>
          <a:effectLst>
            <a:outerShdw blurRad="57150" dist="19050" dir="5400000" algn="bl" rotWithShape="0">
              <a:srgbClr val="000000">
                <a:alpha val="50000"/>
              </a:srgbClr>
            </a:outerShdw>
          </a:effectLst>
        </p:spPr>
        <p:txBody>
          <a:bodyPr spcFirstLastPara="1" wrap="square" lIns="0" tIns="0" rIns="0" bIns="0" anchor="t" anchorCtr="0">
            <a:noAutofit/>
          </a:bodyPr>
          <a:lstStyle/>
          <a:p>
            <a:pPr marL="0" lvl="0" indent="0" algn="ctr" rtl="0">
              <a:spcBef>
                <a:spcPts val="0"/>
              </a:spcBef>
              <a:spcAft>
                <a:spcPts val="0"/>
              </a:spcAft>
              <a:buNone/>
            </a:pPr>
            <a:r>
              <a:rPr lang="en-GB">
                <a:latin typeface="Calibri"/>
                <a:ea typeface="Calibri"/>
                <a:cs typeface="Calibri"/>
                <a:sym typeface="Calibri"/>
              </a:rPr>
              <a:t>Place onto the market</a:t>
            </a:r>
            <a:endParaRPr>
              <a:latin typeface="Calibri"/>
              <a:ea typeface="Calibri"/>
              <a:cs typeface="Calibri"/>
              <a:sym typeface="Calibri"/>
            </a:endParaRPr>
          </a:p>
          <a:p>
            <a:pPr marL="0" lvl="0" indent="0" algn="ctr" rtl="0">
              <a:spcBef>
                <a:spcPts val="0"/>
              </a:spcBef>
              <a:spcAft>
                <a:spcPts val="0"/>
              </a:spcAft>
              <a:buNone/>
            </a:pPr>
            <a:endParaRPr>
              <a:latin typeface="Calibri"/>
              <a:ea typeface="Calibri"/>
              <a:cs typeface="Calibri"/>
              <a:sym typeface="Calibri"/>
            </a:endParaRPr>
          </a:p>
        </p:txBody>
      </p:sp>
      <p:sp>
        <p:nvSpPr>
          <p:cNvPr id="555" name="Google Shape;555;p80"/>
          <p:cNvSpPr txBox="1"/>
          <p:nvPr/>
        </p:nvSpPr>
        <p:spPr>
          <a:xfrm>
            <a:off x="2812699" y="3751420"/>
            <a:ext cx="962700" cy="215400"/>
          </a:xfrm>
          <a:prstGeom prst="rect">
            <a:avLst/>
          </a:prstGeom>
          <a:solidFill>
            <a:schemeClr val="lt2"/>
          </a:solidFill>
          <a:ln>
            <a:noFill/>
          </a:ln>
        </p:spPr>
        <p:txBody>
          <a:bodyPr spcFirstLastPara="1" wrap="square" lIns="0" tIns="0" rIns="0" bIns="0" anchor="t" anchorCtr="0">
            <a:noAutofit/>
          </a:bodyPr>
          <a:lstStyle/>
          <a:p>
            <a:pPr marL="0" lvl="0" indent="0" algn="ctr" rtl="0">
              <a:spcBef>
                <a:spcPts val="0"/>
              </a:spcBef>
              <a:spcAft>
                <a:spcPts val="0"/>
              </a:spcAft>
              <a:buNone/>
            </a:pPr>
            <a:r>
              <a:rPr lang="en-GB">
                <a:latin typeface="Calibri"/>
                <a:ea typeface="Calibri"/>
                <a:cs typeface="Calibri"/>
                <a:sym typeface="Calibri"/>
              </a:rPr>
              <a:t>Monitoring</a:t>
            </a:r>
            <a:endParaRPr>
              <a:latin typeface="Calibri"/>
              <a:ea typeface="Calibri"/>
              <a:cs typeface="Calibri"/>
              <a:sym typeface="Calibri"/>
            </a:endParaRPr>
          </a:p>
        </p:txBody>
      </p:sp>
      <p:grpSp>
        <p:nvGrpSpPr>
          <p:cNvPr id="556" name="Google Shape;556;p80"/>
          <p:cNvGrpSpPr/>
          <p:nvPr/>
        </p:nvGrpSpPr>
        <p:grpSpPr>
          <a:xfrm>
            <a:off x="3215674" y="4022424"/>
            <a:ext cx="655800" cy="750801"/>
            <a:chOff x="3215674" y="4022424"/>
            <a:chExt cx="655800" cy="750801"/>
          </a:xfrm>
        </p:grpSpPr>
        <p:sp>
          <p:nvSpPr>
            <p:cNvPr id="557" name="Google Shape;557;p80"/>
            <p:cNvSpPr txBox="1"/>
            <p:nvPr/>
          </p:nvSpPr>
          <p:spPr>
            <a:xfrm>
              <a:off x="3215674" y="4373025"/>
              <a:ext cx="6558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a:latin typeface="Calibri"/>
                  <a:ea typeface="Calibri"/>
                  <a:cs typeface="Calibri"/>
                  <a:sym typeface="Calibri"/>
                </a:rPr>
                <a:t>User</a:t>
              </a:r>
              <a:endParaRPr sz="800">
                <a:latin typeface="Calibri"/>
                <a:ea typeface="Calibri"/>
                <a:cs typeface="Calibri"/>
                <a:sym typeface="Calibri"/>
              </a:endParaRPr>
            </a:p>
          </p:txBody>
        </p:sp>
        <p:pic>
          <p:nvPicPr>
            <p:cNvPr id="558" name="Google Shape;558;p80"/>
            <p:cNvPicPr preferRelativeResize="0"/>
            <p:nvPr/>
          </p:nvPicPr>
          <p:blipFill>
            <a:blip r:embed="rId6">
              <a:alphaModFix/>
            </a:blip>
            <a:stretch>
              <a:fillRect/>
            </a:stretch>
          </p:blipFill>
          <p:spPr>
            <a:xfrm>
              <a:off x="3327350" y="4022424"/>
              <a:ext cx="432442" cy="452100"/>
            </a:xfrm>
            <a:prstGeom prst="rect">
              <a:avLst/>
            </a:prstGeom>
            <a:noFill/>
            <a:ln>
              <a:noFill/>
            </a:ln>
          </p:spPr>
        </p:pic>
      </p:grpSp>
      <p:grpSp>
        <p:nvGrpSpPr>
          <p:cNvPr id="559" name="Google Shape;559;p80"/>
          <p:cNvGrpSpPr/>
          <p:nvPr/>
        </p:nvGrpSpPr>
        <p:grpSpPr>
          <a:xfrm>
            <a:off x="5092259" y="1232372"/>
            <a:ext cx="853800" cy="689962"/>
            <a:chOff x="5771863" y="2568875"/>
            <a:chExt cx="853800" cy="689962"/>
          </a:xfrm>
        </p:grpSpPr>
        <p:pic>
          <p:nvPicPr>
            <p:cNvPr id="560" name="Google Shape;560;p80"/>
            <p:cNvPicPr preferRelativeResize="0"/>
            <p:nvPr/>
          </p:nvPicPr>
          <p:blipFill>
            <a:blip r:embed="rId4">
              <a:alphaModFix/>
            </a:blip>
            <a:stretch>
              <a:fillRect/>
            </a:stretch>
          </p:blipFill>
          <p:spPr>
            <a:xfrm>
              <a:off x="6022162" y="2568875"/>
              <a:ext cx="353225" cy="369300"/>
            </a:xfrm>
            <a:prstGeom prst="rect">
              <a:avLst/>
            </a:prstGeom>
            <a:noFill/>
            <a:ln>
              <a:noFill/>
            </a:ln>
          </p:spPr>
        </p:pic>
        <p:sp>
          <p:nvSpPr>
            <p:cNvPr id="561" name="Google Shape;561;p80"/>
            <p:cNvSpPr txBox="1"/>
            <p:nvPr/>
          </p:nvSpPr>
          <p:spPr>
            <a:xfrm>
              <a:off x="5771863" y="2858638"/>
              <a:ext cx="8538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a:latin typeface="Calibri"/>
                  <a:ea typeface="Calibri"/>
                  <a:cs typeface="Calibri"/>
                  <a:sym typeface="Calibri"/>
                </a:rPr>
                <a:t>Provider</a:t>
              </a:r>
              <a:endParaRPr>
                <a:latin typeface="Calibri"/>
                <a:ea typeface="Calibri"/>
                <a:cs typeface="Calibri"/>
                <a:sym typeface="Calibri"/>
              </a:endParaRPr>
            </a:p>
          </p:txBody>
        </p:sp>
      </p:grpSp>
      <p:grpSp>
        <p:nvGrpSpPr>
          <p:cNvPr id="562" name="Google Shape;562;p80"/>
          <p:cNvGrpSpPr/>
          <p:nvPr/>
        </p:nvGrpSpPr>
        <p:grpSpPr>
          <a:xfrm>
            <a:off x="5682300" y="3193762"/>
            <a:ext cx="853800" cy="678026"/>
            <a:chOff x="5272525" y="3845374"/>
            <a:chExt cx="853800" cy="678026"/>
          </a:xfrm>
        </p:grpSpPr>
        <p:sp>
          <p:nvSpPr>
            <p:cNvPr id="563" name="Google Shape;563;p80"/>
            <p:cNvSpPr txBox="1"/>
            <p:nvPr/>
          </p:nvSpPr>
          <p:spPr>
            <a:xfrm>
              <a:off x="5272525" y="4123200"/>
              <a:ext cx="8538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a:latin typeface="Calibri"/>
                  <a:ea typeface="Calibri"/>
                  <a:cs typeface="Calibri"/>
                  <a:sym typeface="Calibri"/>
                </a:rPr>
                <a:t>Deployer</a:t>
              </a:r>
              <a:endParaRPr>
                <a:latin typeface="Calibri"/>
                <a:ea typeface="Calibri"/>
                <a:cs typeface="Calibri"/>
                <a:sym typeface="Calibri"/>
              </a:endParaRPr>
            </a:p>
          </p:txBody>
        </p:sp>
        <p:pic>
          <p:nvPicPr>
            <p:cNvPr id="564" name="Google Shape;564;p80"/>
            <p:cNvPicPr preferRelativeResize="0"/>
            <p:nvPr/>
          </p:nvPicPr>
          <p:blipFill>
            <a:blip r:embed="rId5">
              <a:alphaModFix/>
            </a:blip>
            <a:stretch>
              <a:fillRect/>
            </a:stretch>
          </p:blipFill>
          <p:spPr>
            <a:xfrm>
              <a:off x="5508022" y="3845374"/>
              <a:ext cx="382806" cy="400200"/>
            </a:xfrm>
            <a:prstGeom prst="rect">
              <a:avLst/>
            </a:prstGeom>
            <a:noFill/>
            <a:ln>
              <a:noFill/>
            </a:ln>
          </p:spPr>
        </p:pic>
      </p:grpSp>
      <p:sp>
        <p:nvSpPr>
          <p:cNvPr id="565" name="Google Shape;565;p80"/>
          <p:cNvSpPr/>
          <p:nvPr/>
        </p:nvSpPr>
        <p:spPr>
          <a:xfrm>
            <a:off x="1323084" y="2738973"/>
            <a:ext cx="382800" cy="452100"/>
          </a:xfrm>
          <a:prstGeom prst="rect">
            <a:avLst/>
          </a:prstGeom>
          <a:solidFill>
            <a:schemeClr val="accen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spcBef>
                <a:spcPts val="0"/>
              </a:spcBef>
              <a:spcAft>
                <a:spcPts val="0"/>
              </a:spcAft>
              <a:buNone/>
            </a:pPr>
            <a:r>
              <a:rPr lang="en-GB" sz="1200" b="1">
                <a:latin typeface="Calibri"/>
                <a:ea typeface="Calibri"/>
                <a:cs typeface="Calibri"/>
                <a:sym typeface="Calibri"/>
              </a:rPr>
              <a:t>IT</a:t>
            </a:r>
            <a:endParaRPr sz="1200" b="1">
              <a:latin typeface="Calibri"/>
              <a:ea typeface="Calibri"/>
              <a:cs typeface="Calibri"/>
              <a:sym typeface="Calibri"/>
            </a:endParaRPr>
          </a:p>
        </p:txBody>
      </p:sp>
      <p:grpSp>
        <p:nvGrpSpPr>
          <p:cNvPr id="566" name="Google Shape;566;p80"/>
          <p:cNvGrpSpPr/>
          <p:nvPr/>
        </p:nvGrpSpPr>
        <p:grpSpPr>
          <a:xfrm>
            <a:off x="192114" y="1145801"/>
            <a:ext cx="1025700" cy="872448"/>
            <a:chOff x="90300" y="1055300"/>
            <a:chExt cx="1025700" cy="872448"/>
          </a:xfrm>
        </p:grpSpPr>
        <p:pic>
          <p:nvPicPr>
            <p:cNvPr id="567" name="Google Shape;567;p80"/>
            <p:cNvPicPr preferRelativeResize="0"/>
            <p:nvPr/>
          </p:nvPicPr>
          <p:blipFill>
            <a:blip r:embed="rId3">
              <a:alphaModFix/>
            </a:blip>
            <a:stretch>
              <a:fillRect/>
            </a:stretch>
          </p:blipFill>
          <p:spPr>
            <a:xfrm>
              <a:off x="352650" y="1055300"/>
              <a:ext cx="501000" cy="501000"/>
            </a:xfrm>
            <a:prstGeom prst="rect">
              <a:avLst/>
            </a:prstGeom>
            <a:noFill/>
            <a:ln>
              <a:noFill/>
            </a:ln>
          </p:spPr>
        </p:pic>
        <p:sp>
          <p:nvSpPr>
            <p:cNvPr id="568" name="Google Shape;568;p80"/>
            <p:cNvSpPr txBox="1"/>
            <p:nvPr/>
          </p:nvSpPr>
          <p:spPr>
            <a:xfrm>
              <a:off x="90300" y="1398248"/>
              <a:ext cx="1025700" cy="529500"/>
            </a:xfrm>
            <a:prstGeom prst="rect">
              <a:avLst/>
            </a:prstGeom>
            <a:noFill/>
            <a:ln>
              <a:noFill/>
            </a:ln>
          </p:spPr>
          <p:txBody>
            <a:bodyPr spcFirstLastPara="1" wrap="square" lIns="91425" tIns="91425" rIns="91425" bIns="91425" anchor="t" anchorCtr="0">
              <a:spAutoFit/>
            </a:bodyPr>
            <a:lstStyle/>
            <a:p>
              <a:pPr marL="0" lvl="0" indent="0" algn="ctr" rtl="0">
                <a:lnSpc>
                  <a:spcPct val="80000"/>
                </a:lnSpc>
                <a:spcBef>
                  <a:spcPts val="0"/>
                </a:spcBef>
                <a:spcAft>
                  <a:spcPts val="0"/>
                </a:spcAft>
                <a:buNone/>
              </a:pPr>
              <a:r>
                <a:rPr lang="en-GB">
                  <a:latin typeface="Calibri"/>
                  <a:ea typeface="Calibri"/>
                  <a:cs typeface="Calibri"/>
                  <a:sym typeface="Calibri"/>
                </a:rPr>
                <a:t>AI Developer</a:t>
              </a:r>
              <a:endParaRPr>
                <a:latin typeface="Calibri"/>
                <a:ea typeface="Calibri"/>
                <a:cs typeface="Calibri"/>
                <a:sym typeface="Calibri"/>
              </a:endParaRPr>
            </a:p>
          </p:txBody>
        </p:sp>
      </p:grpSp>
      <p:grpSp>
        <p:nvGrpSpPr>
          <p:cNvPr id="569" name="Google Shape;569;p80"/>
          <p:cNvGrpSpPr/>
          <p:nvPr/>
        </p:nvGrpSpPr>
        <p:grpSpPr>
          <a:xfrm>
            <a:off x="2067966" y="1145801"/>
            <a:ext cx="896700" cy="872450"/>
            <a:chOff x="2420650" y="1055300"/>
            <a:chExt cx="896700" cy="872450"/>
          </a:xfrm>
        </p:grpSpPr>
        <p:pic>
          <p:nvPicPr>
            <p:cNvPr id="570" name="Google Shape;570;p80"/>
            <p:cNvPicPr preferRelativeResize="0"/>
            <p:nvPr/>
          </p:nvPicPr>
          <p:blipFill>
            <a:blip r:embed="rId3">
              <a:alphaModFix/>
            </a:blip>
            <a:stretch>
              <a:fillRect/>
            </a:stretch>
          </p:blipFill>
          <p:spPr>
            <a:xfrm>
              <a:off x="2618500" y="1055300"/>
              <a:ext cx="501000" cy="501000"/>
            </a:xfrm>
            <a:prstGeom prst="rect">
              <a:avLst/>
            </a:prstGeom>
            <a:noFill/>
            <a:ln>
              <a:noFill/>
            </a:ln>
          </p:spPr>
        </p:pic>
        <p:sp>
          <p:nvSpPr>
            <p:cNvPr id="571" name="Google Shape;571;p80"/>
            <p:cNvSpPr txBox="1"/>
            <p:nvPr/>
          </p:nvSpPr>
          <p:spPr>
            <a:xfrm>
              <a:off x="2420650" y="1398250"/>
              <a:ext cx="896700" cy="529500"/>
            </a:xfrm>
            <a:prstGeom prst="rect">
              <a:avLst/>
            </a:prstGeom>
            <a:noFill/>
            <a:ln>
              <a:noFill/>
            </a:ln>
          </p:spPr>
          <p:txBody>
            <a:bodyPr spcFirstLastPara="1" wrap="square" lIns="91425" tIns="91425" rIns="91425" bIns="91425" anchor="t" anchorCtr="0">
              <a:spAutoFit/>
            </a:bodyPr>
            <a:lstStyle/>
            <a:p>
              <a:pPr marL="0" lvl="0" indent="0" algn="ctr" rtl="0">
                <a:lnSpc>
                  <a:spcPct val="80000"/>
                </a:lnSpc>
                <a:spcBef>
                  <a:spcPts val="0"/>
                </a:spcBef>
                <a:spcAft>
                  <a:spcPts val="0"/>
                </a:spcAft>
                <a:buNone/>
              </a:pPr>
              <a:r>
                <a:rPr lang="en-GB">
                  <a:latin typeface="Calibri"/>
                  <a:ea typeface="Calibri"/>
                  <a:cs typeface="Calibri"/>
                  <a:sym typeface="Calibri"/>
                </a:rPr>
                <a:t>Technical</a:t>
              </a:r>
              <a:br>
                <a:rPr lang="en-GB">
                  <a:latin typeface="Calibri"/>
                  <a:ea typeface="Calibri"/>
                  <a:cs typeface="Calibri"/>
                  <a:sym typeface="Calibri"/>
                </a:rPr>
              </a:br>
              <a:r>
                <a:rPr lang="en-GB">
                  <a:latin typeface="Calibri"/>
                  <a:ea typeface="Calibri"/>
                  <a:cs typeface="Calibri"/>
                  <a:sym typeface="Calibri"/>
                </a:rPr>
                <a:t>Writer</a:t>
              </a:r>
              <a:endParaRPr>
                <a:latin typeface="Calibri"/>
                <a:ea typeface="Calibri"/>
                <a:cs typeface="Calibri"/>
                <a:sym typeface="Calibri"/>
              </a:endParaRPr>
            </a:p>
          </p:txBody>
        </p:sp>
      </p:grpSp>
      <p:sp>
        <p:nvSpPr>
          <p:cNvPr id="572" name="Google Shape;572;p80"/>
          <p:cNvSpPr txBox="1"/>
          <p:nvPr/>
        </p:nvSpPr>
        <p:spPr>
          <a:xfrm>
            <a:off x="2100425" y="1849129"/>
            <a:ext cx="1315200" cy="920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100" b="1">
                <a:latin typeface="Roboto"/>
                <a:ea typeface="Roboto"/>
                <a:cs typeface="Roboto"/>
                <a:sym typeface="Roboto"/>
              </a:rPr>
              <a:t>Write documents</a:t>
            </a:r>
            <a:endParaRPr sz="1100" b="1">
              <a:solidFill>
                <a:srgbClr val="FF0000"/>
              </a:solidFill>
              <a:latin typeface="Roboto"/>
              <a:ea typeface="Roboto"/>
              <a:cs typeface="Roboto"/>
              <a:sym typeface="Roboto"/>
            </a:endParaRPr>
          </a:p>
          <a:p>
            <a:pPr marL="114300" marR="0" lvl="0" indent="-107950" algn="l" rtl="0">
              <a:lnSpc>
                <a:spcPct val="100000"/>
              </a:lnSpc>
              <a:spcBef>
                <a:spcPts val="0"/>
              </a:spcBef>
              <a:spcAft>
                <a:spcPts val="0"/>
              </a:spcAft>
              <a:buSzPts val="800"/>
              <a:buFont typeface="Roboto"/>
              <a:buChar char="●"/>
            </a:pPr>
            <a:r>
              <a:rPr lang="en-GB" sz="800">
                <a:latin typeface="Roboto"/>
                <a:ea typeface="Roboto"/>
                <a:cs typeface="Roboto"/>
                <a:sym typeface="Roboto"/>
              </a:rPr>
              <a:t>Clear language for target (e.g. deployer)</a:t>
            </a:r>
            <a:endParaRPr sz="800">
              <a:latin typeface="Roboto"/>
              <a:ea typeface="Roboto"/>
              <a:cs typeface="Roboto"/>
              <a:sym typeface="Roboto"/>
            </a:endParaRPr>
          </a:p>
          <a:p>
            <a:pPr marL="114300" marR="0" lvl="0" indent="-107950" algn="l" rtl="0">
              <a:lnSpc>
                <a:spcPct val="100000"/>
              </a:lnSpc>
              <a:spcBef>
                <a:spcPts val="0"/>
              </a:spcBef>
              <a:spcAft>
                <a:spcPts val="0"/>
              </a:spcAft>
              <a:buSzPts val="800"/>
              <a:buFont typeface="Roboto"/>
              <a:buChar char="●"/>
            </a:pPr>
            <a:r>
              <a:rPr lang="en-GB" sz="800">
                <a:latin typeface="Roboto"/>
                <a:ea typeface="Roboto"/>
                <a:cs typeface="Roboto"/>
                <a:sym typeface="Roboto"/>
              </a:rPr>
              <a:t>e.g. accuray </a:t>
            </a:r>
            <a:r>
              <a:rPr lang="en-GB" sz="800" b="1">
                <a:solidFill>
                  <a:schemeClr val="accent2"/>
                </a:solidFill>
                <a:latin typeface="Roboto"/>
                <a:ea typeface="Roboto"/>
                <a:cs typeface="Roboto"/>
                <a:sym typeface="Roboto"/>
              </a:rPr>
              <a:t>#A15(2)</a:t>
            </a:r>
            <a:r>
              <a:rPr lang="en-GB" sz="800">
                <a:solidFill>
                  <a:schemeClr val="dk1"/>
                </a:solidFill>
                <a:latin typeface="Roboto"/>
                <a:ea typeface="Roboto"/>
                <a:cs typeface="Roboto"/>
                <a:sym typeface="Roboto"/>
              </a:rPr>
              <a:t>,</a:t>
            </a:r>
            <a:r>
              <a:rPr lang="en-GB" sz="800" b="1">
                <a:solidFill>
                  <a:schemeClr val="accent2"/>
                </a:solidFill>
                <a:latin typeface="Roboto"/>
                <a:ea typeface="Roboto"/>
                <a:cs typeface="Roboto"/>
                <a:sym typeface="Roboto"/>
              </a:rPr>
              <a:t> </a:t>
            </a:r>
            <a:r>
              <a:rPr lang="en-GB" sz="800">
                <a:latin typeface="Roboto"/>
                <a:ea typeface="Roboto"/>
                <a:cs typeface="Roboto"/>
                <a:sym typeface="Roboto"/>
              </a:rPr>
              <a:t>instructions of use </a:t>
            </a:r>
            <a:r>
              <a:rPr lang="en-GB" sz="800" b="1">
                <a:solidFill>
                  <a:schemeClr val="accent2"/>
                </a:solidFill>
                <a:latin typeface="Roboto"/>
                <a:ea typeface="Roboto"/>
                <a:cs typeface="Roboto"/>
                <a:sym typeface="Roboto"/>
              </a:rPr>
              <a:t>Annex IV (1) (g)</a:t>
            </a:r>
            <a:endParaRPr sz="800" b="1">
              <a:latin typeface="Roboto"/>
              <a:ea typeface="Roboto"/>
              <a:cs typeface="Roboto"/>
              <a:sym typeface="Roboto"/>
            </a:endParaRPr>
          </a:p>
        </p:txBody>
      </p:sp>
      <p:sp>
        <p:nvSpPr>
          <p:cNvPr id="573" name="Google Shape;573;p80"/>
          <p:cNvSpPr txBox="1"/>
          <p:nvPr/>
        </p:nvSpPr>
        <p:spPr>
          <a:xfrm>
            <a:off x="54925" y="1849125"/>
            <a:ext cx="1380300" cy="920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100" b="1" dirty="0">
                <a:solidFill>
                  <a:schemeClr val="dk1"/>
                </a:solidFill>
                <a:latin typeface="Roboto"/>
                <a:ea typeface="Roboto"/>
                <a:cs typeface="Roboto"/>
                <a:sym typeface="Roboto"/>
              </a:rPr>
              <a:t>Create AI model</a:t>
            </a:r>
            <a:endParaRPr sz="1100" b="1" dirty="0">
              <a:latin typeface="Roboto"/>
              <a:ea typeface="Roboto"/>
              <a:cs typeface="Roboto"/>
              <a:sym typeface="Roboto"/>
            </a:endParaRPr>
          </a:p>
          <a:p>
            <a:pPr marL="114300" marR="0" lvl="0" indent="-107950" algn="l" rtl="0">
              <a:lnSpc>
                <a:spcPct val="100000"/>
              </a:lnSpc>
              <a:spcBef>
                <a:spcPts val="0"/>
              </a:spcBef>
              <a:spcAft>
                <a:spcPts val="0"/>
              </a:spcAft>
              <a:buSzPts val="800"/>
              <a:buFont typeface="Roboto"/>
              <a:buChar char="●"/>
            </a:pPr>
            <a:r>
              <a:rPr lang="en-GB" sz="800" dirty="0">
                <a:latin typeface="Roboto"/>
                <a:ea typeface="Roboto"/>
                <a:cs typeface="Roboto"/>
                <a:sym typeface="Roboto"/>
              </a:rPr>
              <a:t>Prioritise explanations by considering domain, use case, impact</a:t>
            </a:r>
            <a:endParaRPr sz="800" b="1" dirty="0">
              <a:solidFill>
                <a:schemeClr val="accent1"/>
              </a:solidFill>
              <a:latin typeface="Roboto"/>
              <a:ea typeface="Roboto"/>
              <a:cs typeface="Roboto"/>
              <a:sym typeface="Roboto"/>
            </a:endParaRPr>
          </a:p>
          <a:p>
            <a:pPr marL="114300" marR="0" lvl="0" indent="-107950" algn="l" rtl="0">
              <a:lnSpc>
                <a:spcPct val="100000"/>
              </a:lnSpc>
              <a:spcBef>
                <a:spcPts val="0"/>
              </a:spcBef>
              <a:spcAft>
                <a:spcPts val="0"/>
              </a:spcAft>
              <a:buSzPts val="800"/>
              <a:buFont typeface="Roboto"/>
              <a:buChar char="●"/>
            </a:pPr>
            <a:r>
              <a:rPr lang="en-GB" sz="800" dirty="0">
                <a:latin typeface="Roboto"/>
                <a:ea typeface="Roboto"/>
                <a:cs typeface="Roboto"/>
                <a:sym typeface="Roboto"/>
              </a:rPr>
              <a:t>Record </a:t>
            </a:r>
            <a:r>
              <a:rPr lang="en-GB" sz="800" dirty="0" err="1">
                <a:latin typeface="Roboto"/>
                <a:ea typeface="Roboto"/>
                <a:cs typeface="Roboto"/>
                <a:sym typeface="Roboto"/>
              </a:rPr>
              <a:t>explainability</a:t>
            </a:r>
            <a:r>
              <a:rPr lang="en-GB" sz="800" dirty="0">
                <a:latin typeface="Roboto"/>
                <a:ea typeface="Roboto"/>
                <a:cs typeface="Roboto"/>
                <a:sym typeface="Roboto"/>
              </a:rPr>
              <a:t> method limits </a:t>
            </a:r>
            <a:endParaRPr sz="800" b="1" dirty="0">
              <a:solidFill>
                <a:schemeClr val="accent1"/>
              </a:solidFill>
              <a:latin typeface="Roboto"/>
              <a:ea typeface="Roboto"/>
              <a:cs typeface="Roboto"/>
              <a:sym typeface="Roboto"/>
            </a:endParaRPr>
          </a:p>
        </p:txBody>
      </p:sp>
      <p:sp>
        <p:nvSpPr>
          <p:cNvPr id="574" name="Google Shape;574;p80"/>
          <p:cNvSpPr txBox="1"/>
          <p:nvPr/>
        </p:nvSpPr>
        <p:spPr>
          <a:xfrm>
            <a:off x="1215041" y="1849125"/>
            <a:ext cx="1077300" cy="920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100" b="1" dirty="0">
                <a:latin typeface="Roboto"/>
                <a:ea typeface="Roboto"/>
                <a:cs typeface="Roboto"/>
                <a:sym typeface="Roboto"/>
              </a:rPr>
              <a:t>Design UX</a:t>
            </a:r>
            <a:endParaRPr sz="1100" b="1" dirty="0">
              <a:solidFill>
                <a:srgbClr val="FF0000"/>
              </a:solidFill>
              <a:latin typeface="Roboto"/>
              <a:ea typeface="Roboto"/>
              <a:cs typeface="Roboto"/>
              <a:sym typeface="Roboto"/>
            </a:endParaRPr>
          </a:p>
          <a:p>
            <a:pPr marL="114300" marR="0" lvl="0" indent="-107950" algn="l" rtl="0">
              <a:lnSpc>
                <a:spcPct val="100000"/>
              </a:lnSpc>
              <a:spcBef>
                <a:spcPts val="0"/>
              </a:spcBef>
              <a:spcAft>
                <a:spcPts val="0"/>
              </a:spcAft>
              <a:buSzPts val="800"/>
              <a:buFont typeface="Roboto"/>
              <a:buChar char="●"/>
            </a:pPr>
            <a:r>
              <a:rPr lang="en-GB" sz="800" dirty="0">
                <a:solidFill>
                  <a:schemeClr val="dk1"/>
                </a:solidFill>
                <a:latin typeface="Roboto"/>
                <a:ea typeface="Roboto"/>
                <a:cs typeface="Roboto"/>
                <a:sym typeface="Roboto"/>
              </a:rPr>
              <a:t>User can interpret </a:t>
            </a:r>
            <a:r>
              <a:rPr lang="en-GB" sz="800" b="1" dirty="0">
                <a:solidFill>
                  <a:schemeClr val="accent2"/>
                </a:solidFill>
                <a:latin typeface="Roboto"/>
                <a:ea typeface="Roboto"/>
                <a:cs typeface="Roboto"/>
                <a:sym typeface="Roboto"/>
              </a:rPr>
              <a:t>#A13(1)</a:t>
            </a:r>
            <a:endParaRPr sz="800" dirty="0">
              <a:latin typeface="Roboto"/>
              <a:ea typeface="Roboto"/>
              <a:cs typeface="Roboto"/>
              <a:sym typeface="Roboto"/>
            </a:endParaRPr>
          </a:p>
          <a:p>
            <a:pPr marL="114300" marR="0" lvl="0" indent="-107950" algn="l" rtl="0">
              <a:lnSpc>
                <a:spcPct val="100000"/>
              </a:lnSpc>
              <a:spcBef>
                <a:spcPts val="0"/>
              </a:spcBef>
              <a:spcAft>
                <a:spcPts val="0"/>
              </a:spcAft>
              <a:buSzPts val="800"/>
              <a:buFont typeface="Roboto"/>
              <a:buChar char="●"/>
            </a:pPr>
            <a:r>
              <a:rPr lang="en-GB" sz="800" dirty="0">
                <a:latin typeface="Roboto"/>
                <a:ea typeface="Roboto"/>
                <a:cs typeface="Roboto"/>
                <a:sym typeface="Roboto"/>
              </a:rPr>
              <a:t>Interface, mental model</a:t>
            </a:r>
            <a:endParaRPr sz="800" b="1" dirty="0">
              <a:solidFill>
                <a:schemeClr val="accent1"/>
              </a:solidFill>
              <a:latin typeface="Roboto"/>
              <a:ea typeface="Roboto"/>
              <a:cs typeface="Roboto"/>
              <a:sym typeface="Roboto"/>
            </a:endParaRPr>
          </a:p>
        </p:txBody>
      </p:sp>
      <p:sp>
        <p:nvSpPr>
          <p:cNvPr id="575" name="Google Shape;575;p80"/>
          <p:cNvSpPr/>
          <p:nvPr/>
        </p:nvSpPr>
        <p:spPr>
          <a:xfrm>
            <a:off x="7311902" y="1955953"/>
            <a:ext cx="1695300" cy="452100"/>
          </a:xfrm>
          <a:prstGeom prst="rect">
            <a:avLst/>
          </a:prstGeom>
          <a:solidFill>
            <a:schemeClr val="accent4">
              <a:lumMod val="20000"/>
              <a:lumOff val="80000"/>
            </a:scheme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182880" marR="182880" lvl="0" indent="0" algn="ctr" rtl="0">
              <a:spcBef>
                <a:spcPts val="0"/>
              </a:spcBef>
              <a:spcAft>
                <a:spcPts val="0"/>
              </a:spcAft>
              <a:buNone/>
            </a:pPr>
            <a:r>
              <a:rPr lang="en-GB" dirty="0">
                <a:latin typeface="Calibri"/>
                <a:ea typeface="Calibri"/>
                <a:cs typeface="Calibri"/>
                <a:sym typeface="Calibri"/>
              </a:rPr>
              <a:t>AT: Algorithmic transparency</a:t>
            </a:r>
            <a:endParaRPr dirty="0">
              <a:latin typeface="Calibri"/>
              <a:ea typeface="Calibri"/>
              <a:cs typeface="Calibri"/>
              <a:sym typeface="Calibri"/>
            </a:endParaRPr>
          </a:p>
        </p:txBody>
      </p:sp>
      <p:sp>
        <p:nvSpPr>
          <p:cNvPr id="576" name="Google Shape;576;p80"/>
          <p:cNvSpPr/>
          <p:nvPr/>
        </p:nvSpPr>
        <p:spPr>
          <a:xfrm>
            <a:off x="7311902" y="2451603"/>
            <a:ext cx="1695300" cy="452100"/>
          </a:xfrm>
          <a:prstGeom prst="rect">
            <a:avLst/>
          </a:prstGeom>
          <a:solidFill>
            <a:schemeClr val="accen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182880" marR="182880" lvl="0" indent="0" algn="ctr" rtl="0">
              <a:spcBef>
                <a:spcPts val="0"/>
              </a:spcBef>
              <a:spcAft>
                <a:spcPts val="0"/>
              </a:spcAft>
              <a:buNone/>
            </a:pPr>
            <a:r>
              <a:rPr lang="en-GB">
                <a:latin typeface="Calibri"/>
                <a:ea typeface="Calibri"/>
                <a:cs typeface="Calibri"/>
                <a:sym typeface="Calibri"/>
              </a:rPr>
              <a:t>IT: Interactive transparency</a:t>
            </a:r>
            <a:endParaRPr>
              <a:latin typeface="Calibri"/>
              <a:ea typeface="Calibri"/>
              <a:cs typeface="Calibri"/>
              <a:sym typeface="Calibri"/>
            </a:endParaRPr>
          </a:p>
        </p:txBody>
      </p:sp>
      <p:sp>
        <p:nvSpPr>
          <p:cNvPr id="577" name="Google Shape;577;p80"/>
          <p:cNvSpPr/>
          <p:nvPr/>
        </p:nvSpPr>
        <p:spPr>
          <a:xfrm>
            <a:off x="7311902" y="2947253"/>
            <a:ext cx="1695300" cy="452100"/>
          </a:xfrm>
          <a:prstGeom prst="rect">
            <a:avLst/>
          </a:prstGeom>
          <a:solidFill>
            <a:schemeClr val="accent5"/>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182880" marR="182880" lvl="0" indent="0" algn="ctr" rtl="0">
              <a:spcBef>
                <a:spcPts val="0"/>
              </a:spcBef>
              <a:spcAft>
                <a:spcPts val="0"/>
              </a:spcAft>
              <a:buNone/>
            </a:pPr>
            <a:r>
              <a:rPr lang="en-GB">
                <a:latin typeface="Calibri"/>
                <a:ea typeface="Calibri"/>
                <a:cs typeface="Calibri"/>
                <a:sym typeface="Calibri"/>
              </a:rPr>
              <a:t>ST: Social transparency</a:t>
            </a:r>
            <a:endParaRPr>
              <a:latin typeface="Calibri"/>
              <a:ea typeface="Calibri"/>
              <a:cs typeface="Calibri"/>
              <a:sym typeface="Calibri"/>
            </a:endParaRPr>
          </a:p>
        </p:txBody>
      </p:sp>
      <p:sp>
        <p:nvSpPr>
          <p:cNvPr id="578" name="Google Shape;578;p80"/>
          <p:cNvSpPr/>
          <p:nvPr/>
        </p:nvSpPr>
        <p:spPr>
          <a:xfrm>
            <a:off x="273716" y="2738971"/>
            <a:ext cx="382800" cy="452100"/>
          </a:xfrm>
          <a:prstGeom prst="rect">
            <a:avLst/>
          </a:prstGeom>
          <a:solidFill>
            <a:schemeClr val="accent4">
              <a:lumMod val="20000"/>
              <a:lumOff val="80000"/>
            </a:scheme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spcBef>
                <a:spcPts val="0"/>
              </a:spcBef>
              <a:spcAft>
                <a:spcPts val="0"/>
              </a:spcAft>
              <a:buNone/>
            </a:pPr>
            <a:r>
              <a:rPr lang="en-GB" sz="1200" b="1">
                <a:latin typeface="Calibri"/>
                <a:ea typeface="Calibri"/>
                <a:cs typeface="Calibri"/>
                <a:sym typeface="Calibri"/>
              </a:rPr>
              <a:t>AT</a:t>
            </a:r>
            <a:endParaRPr sz="1200" b="1">
              <a:latin typeface="Calibri"/>
              <a:ea typeface="Calibri"/>
              <a:cs typeface="Calibri"/>
              <a:sym typeface="Calibri"/>
            </a:endParaRPr>
          </a:p>
        </p:txBody>
      </p:sp>
      <p:sp>
        <p:nvSpPr>
          <p:cNvPr id="579" name="Google Shape;579;p80"/>
          <p:cNvSpPr/>
          <p:nvPr/>
        </p:nvSpPr>
        <p:spPr>
          <a:xfrm>
            <a:off x="2168617" y="2738973"/>
            <a:ext cx="382800" cy="452100"/>
          </a:xfrm>
          <a:prstGeom prst="rect">
            <a:avLst/>
          </a:prstGeom>
          <a:solidFill>
            <a:schemeClr val="accen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spcBef>
                <a:spcPts val="0"/>
              </a:spcBef>
              <a:spcAft>
                <a:spcPts val="0"/>
              </a:spcAft>
              <a:buNone/>
            </a:pPr>
            <a:r>
              <a:rPr lang="en-GB" sz="1200" b="1">
                <a:latin typeface="Calibri"/>
                <a:ea typeface="Calibri"/>
                <a:cs typeface="Calibri"/>
                <a:sym typeface="Calibri"/>
              </a:rPr>
              <a:t>IT</a:t>
            </a:r>
            <a:endParaRPr sz="1200" b="1">
              <a:latin typeface="Calibri"/>
              <a:ea typeface="Calibri"/>
              <a:cs typeface="Calibri"/>
              <a:sym typeface="Calibri"/>
            </a:endParaRPr>
          </a:p>
        </p:txBody>
      </p:sp>
      <p:sp>
        <p:nvSpPr>
          <p:cNvPr id="580" name="Google Shape;580;p80"/>
          <p:cNvSpPr/>
          <p:nvPr/>
        </p:nvSpPr>
        <p:spPr>
          <a:xfrm>
            <a:off x="2862854" y="4157932"/>
            <a:ext cx="382800" cy="452100"/>
          </a:xfrm>
          <a:prstGeom prst="rect">
            <a:avLst/>
          </a:prstGeom>
          <a:solidFill>
            <a:schemeClr val="accen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spcBef>
                <a:spcPts val="0"/>
              </a:spcBef>
              <a:spcAft>
                <a:spcPts val="0"/>
              </a:spcAft>
              <a:buNone/>
            </a:pPr>
            <a:r>
              <a:rPr lang="en-GB" sz="1200" b="1">
                <a:latin typeface="Calibri"/>
                <a:ea typeface="Calibri"/>
                <a:cs typeface="Calibri"/>
                <a:sym typeface="Calibri"/>
              </a:rPr>
              <a:t>IT</a:t>
            </a:r>
            <a:endParaRPr sz="1200" b="1">
              <a:latin typeface="Calibri"/>
              <a:ea typeface="Calibri"/>
              <a:cs typeface="Calibri"/>
              <a:sym typeface="Calibri"/>
            </a:endParaRPr>
          </a:p>
        </p:txBody>
      </p:sp>
      <p:sp>
        <p:nvSpPr>
          <p:cNvPr id="581" name="Google Shape;581;p80"/>
          <p:cNvSpPr/>
          <p:nvPr/>
        </p:nvSpPr>
        <p:spPr>
          <a:xfrm>
            <a:off x="6337809" y="3069893"/>
            <a:ext cx="382800" cy="452100"/>
          </a:xfrm>
          <a:prstGeom prst="rect">
            <a:avLst/>
          </a:prstGeom>
          <a:solidFill>
            <a:schemeClr val="accen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spcBef>
                <a:spcPts val="0"/>
              </a:spcBef>
              <a:spcAft>
                <a:spcPts val="0"/>
              </a:spcAft>
              <a:buNone/>
            </a:pPr>
            <a:r>
              <a:rPr lang="en-GB" sz="1200" b="1">
                <a:latin typeface="Calibri"/>
                <a:ea typeface="Calibri"/>
                <a:cs typeface="Calibri"/>
                <a:sym typeface="Calibri"/>
              </a:rPr>
              <a:t>IT</a:t>
            </a:r>
            <a:endParaRPr sz="1200" b="1">
              <a:latin typeface="Calibri"/>
              <a:ea typeface="Calibri"/>
              <a:cs typeface="Calibri"/>
              <a:sym typeface="Calibri"/>
            </a:endParaRPr>
          </a:p>
        </p:txBody>
      </p:sp>
      <p:sp>
        <p:nvSpPr>
          <p:cNvPr id="582" name="Google Shape;582;p80"/>
          <p:cNvSpPr/>
          <p:nvPr/>
        </p:nvSpPr>
        <p:spPr>
          <a:xfrm>
            <a:off x="6668508" y="3206431"/>
            <a:ext cx="382800" cy="452100"/>
          </a:xfrm>
          <a:prstGeom prst="rect">
            <a:avLst/>
          </a:prstGeom>
          <a:solidFill>
            <a:schemeClr val="accent5"/>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spcBef>
                <a:spcPts val="0"/>
              </a:spcBef>
              <a:spcAft>
                <a:spcPts val="0"/>
              </a:spcAft>
              <a:buNone/>
            </a:pPr>
            <a:r>
              <a:rPr lang="en-GB" sz="1200" b="1">
                <a:latin typeface="Calibri"/>
                <a:ea typeface="Calibri"/>
                <a:cs typeface="Calibri"/>
                <a:sym typeface="Calibri"/>
              </a:rPr>
              <a:t>ST</a:t>
            </a:r>
            <a:endParaRPr sz="1200" b="1">
              <a:latin typeface="Calibri"/>
              <a:ea typeface="Calibri"/>
              <a:cs typeface="Calibri"/>
              <a:sym typeface="Calibri"/>
            </a:endParaRPr>
          </a:p>
        </p:txBody>
      </p:sp>
      <p:sp>
        <p:nvSpPr>
          <p:cNvPr id="583" name="Google Shape;583;p80"/>
          <p:cNvSpPr/>
          <p:nvPr/>
        </p:nvSpPr>
        <p:spPr>
          <a:xfrm>
            <a:off x="2965738" y="4507405"/>
            <a:ext cx="382800" cy="452100"/>
          </a:xfrm>
          <a:prstGeom prst="rect">
            <a:avLst/>
          </a:prstGeom>
          <a:solidFill>
            <a:schemeClr val="accent5"/>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spcBef>
                <a:spcPts val="0"/>
              </a:spcBef>
              <a:spcAft>
                <a:spcPts val="0"/>
              </a:spcAft>
              <a:buNone/>
            </a:pPr>
            <a:r>
              <a:rPr lang="en-GB" sz="1200" b="1">
                <a:latin typeface="Calibri"/>
                <a:ea typeface="Calibri"/>
                <a:cs typeface="Calibri"/>
                <a:sym typeface="Calibri"/>
              </a:rPr>
              <a:t>ST</a:t>
            </a:r>
            <a:endParaRPr sz="1200" b="1">
              <a:latin typeface="Calibri"/>
              <a:ea typeface="Calibri"/>
              <a:cs typeface="Calibri"/>
              <a:sym typeface="Calibri"/>
            </a:endParaRPr>
          </a:p>
        </p:txBody>
      </p:sp>
      <p:sp>
        <p:nvSpPr>
          <p:cNvPr id="584" name="Google Shape;584;p80"/>
          <p:cNvSpPr/>
          <p:nvPr/>
        </p:nvSpPr>
        <p:spPr>
          <a:xfrm>
            <a:off x="5752859" y="4011253"/>
            <a:ext cx="382800" cy="452100"/>
          </a:xfrm>
          <a:prstGeom prst="rect">
            <a:avLst/>
          </a:prstGeom>
          <a:solidFill>
            <a:schemeClr val="accent4">
              <a:lumMod val="20000"/>
              <a:lumOff val="80000"/>
            </a:scheme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spcBef>
                <a:spcPts val="0"/>
              </a:spcBef>
              <a:spcAft>
                <a:spcPts val="0"/>
              </a:spcAft>
              <a:buNone/>
            </a:pPr>
            <a:r>
              <a:rPr lang="en-GB" sz="1200" b="1">
                <a:latin typeface="Calibri"/>
                <a:ea typeface="Calibri"/>
                <a:cs typeface="Calibri"/>
                <a:sym typeface="Calibri"/>
              </a:rPr>
              <a:t>AT</a:t>
            </a:r>
            <a:endParaRPr sz="1200" b="1">
              <a:latin typeface="Calibri"/>
              <a:ea typeface="Calibri"/>
              <a:cs typeface="Calibri"/>
              <a:sym typeface="Calibri"/>
            </a:endParaRPr>
          </a:p>
        </p:txBody>
      </p:sp>
      <p:sp>
        <p:nvSpPr>
          <p:cNvPr id="585" name="Google Shape;585;p80"/>
          <p:cNvSpPr/>
          <p:nvPr/>
        </p:nvSpPr>
        <p:spPr>
          <a:xfrm>
            <a:off x="6076943" y="4136118"/>
            <a:ext cx="382800" cy="452100"/>
          </a:xfrm>
          <a:prstGeom prst="rect">
            <a:avLst/>
          </a:prstGeom>
          <a:solidFill>
            <a:schemeClr val="accent5"/>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spcBef>
                <a:spcPts val="0"/>
              </a:spcBef>
              <a:spcAft>
                <a:spcPts val="0"/>
              </a:spcAft>
              <a:buNone/>
            </a:pPr>
            <a:r>
              <a:rPr lang="en-GB" sz="1200" b="1">
                <a:latin typeface="Calibri"/>
                <a:ea typeface="Calibri"/>
                <a:cs typeface="Calibri"/>
                <a:sym typeface="Calibri"/>
              </a:rPr>
              <a:t>ST</a:t>
            </a:r>
            <a:endParaRPr sz="1200" b="1">
              <a:latin typeface="Calibri"/>
              <a:ea typeface="Calibri"/>
              <a:cs typeface="Calibri"/>
              <a:sym typeface="Calibri"/>
            </a:endParaRPr>
          </a:p>
        </p:txBody>
      </p:sp>
      <p:sp>
        <p:nvSpPr>
          <p:cNvPr id="586" name="Google Shape;586;p80"/>
          <p:cNvSpPr/>
          <p:nvPr/>
        </p:nvSpPr>
        <p:spPr>
          <a:xfrm>
            <a:off x="90300" y="3681048"/>
            <a:ext cx="2334600" cy="1106400"/>
          </a:xfrm>
          <a:prstGeom prst="wedgeRectCallout">
            <a:avLst>
              <a:gd name="adj1" fmla="val 64923"/>
              <a:gd name="adj2" fmla="val -31819"/>
            </a:avLst>
          </a:prstGeom>
          <a:noFill/>
          <a:ln w="9525" cap="flat" cmpd="sng">
            <a:solidFill>
              <a:schemeClr val="dk2"/>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GB" sz="1100" dirty="0">
                <a:solidFill>
                  <a:schemeClr val="dk1"/>
                </a:solidFill>
                <a:latin typeface="Roboto"/>
                <a:ea typeface="Roboto"/>
                <a:cs typeface="Roboto"/>
                <a:sym typeface="Roboto"/>
              </a:rPr>
              <a:t>Record-keeping </a:t>
            </a:r>
            <a:r>
              <a:rPr lang="en-GB" sz="1100" b="1" dirty="0">
                <a:solidFill>
                  <a:schemeClr val="accent2"/>
                </a:solidFill>
                <a:latin typeface="Roboto"/>
                <a:ea typeface="Roboto"/>
                <a:cs typeface="Roboto"/>
                <a:sym typeface="Roboto"/>
              </a:rPr>
              <a:t>#A12</a:t>
            </a:r>
            <a:r>
              <a:rPr lang="en-GB" sz="1100" dirty="0">
                <a:solidFill>
                  <a:schemeClr val="dk1"/>
                </a:solidFill>
                <a:latin typeface="Roboto"/>
                <a:ea typeface="Roboto"/>
                <a:cs typeface="Roboto"/>
                <a:sym typeface="Roboto"/>
              </a:rPr>
              <a:t> and monitoring </a:t>
            </a:r>
            <a:r>
              <a:rPr lang="en-GB" sz="1100" b="1" dirty="0">
                <a:solidFill>
                  <a:schemeClr val="accent2"/>
                </a:solidFill>
                <a:latin typeface="Roboto"/>
                <a:ea typeface="Roboto"/>
                <a:cs typeface="Roboto"/>
                <a:sym typeface="Roboto"/>
              </a:rPr>
              <a:t>#A29(4)</a:t>
            </a:r>
            <a:r>
              <a:rPr lang="en-GB" sz="1100" dirty="0">
                <a:solidFill>
                  <a:schemeClr val="dk1"/>
                </a:solidFill>
                <a:latin typeface="Roboto"/>
                <a:ea typeface="Roboto"/>
                <a:cs typeface="Roboto"/>
                <a:sym typeface="Roboto"/>
              </a:rPr>
              <a:t> (planned in </a:t>
            </a:r>
            <a:r>
              <a:rPr lang="en-GB" sz="1100" b="1" dirty="0">
                <a:solidFill>
                  <a:schemeClr val="accent2"/>
                </a:solidFill>
                <a:latin typeface="Roboto"/>
                <a:ea typeface="Roboto"/>
                <a:cs typeface="Roboto"/>
                <a:sym typeface="Roboto"/>
              </a:rPr>
              <a:t>#A61</a:t>
            </a:r>
            <a:r>
              <a:rPr lang="en-GB" sz="1100" dirty="0">
                <a:solidFill>
                  <a:schemeClr val="dk1"/>
                </a:solidFill>
                <a:latin typeface="Roboto"/>
                <a:ea typeface="Roboto"/>
                <a:cs typeface="Roboto"/>
                <a:sym typeface="Roboto"/>
              </a:rPr>
              <a:t>). Report serious incidents to MSA </a:t>
            </a:r>
            <a:r>
              <a:rPr lang="en-GB" sz="1100" b="1" dirty="0">
                <a:solidFill>
                  <a:schemeClr val="accent2"/>
                </a:solidFill>
                <a:latin typeface="Roboto"/>
                <a:ea typeface="Roboto"/>
                <a:cs typeface="Roboto"/>
                <a:sym typeface="Roboto"/>
              </a:rPr>
              <a:t>#A62</a:t>
            </a:r>
            <a:r>
              <a:rPr lang="en-GB" sz="1100" dirty="0">
                <a:solidFill>
                  <a:schemeClr val="dk1"/>
                </a:solidFill>
                <a:latin typeface="Roboto"/>
                <a:ea typeface="Roboto"/>
                <a:cs typeface="Roboto"/>
                <a:sym typeface="Roboto"/>
              </a:rPr>
              <a:t>, preferably with a standardized risks and harms taxonomy – for example, AIAAIC</a:t>
            </a:r>
            <a:r>
              <a:rPr lang="en-GB" sz="1100" b="1" dirty="0">
                <a:solidFill>
                  <a:schemeClr val="dk1"/>
                </a:solidFill>
                <a:latin typeface="Roboto"/>
                <a:ea typeface="Roboto"/>
                <a:cs typeface="Roboto"/>
                <a:sym typeface="Roboto"/>
              </a:rPr>
              <a:t>.</a:t>
            </a:r>
            <a:endParaRPr sz="1100" dirty="0">
              <a:solidFill>
                <a:schemeClr val="dk1"/>
              </a:solidFill>
              <a:latin typeface="Roboto"/>
              <a:ea typeface="Roboto"/>
              <a:cs typeface="Roboto"/>
              <a:sym typeface="Roboto"/>
            </a:endParaRPr>
          </a:p>
        </p:txBody>
      </p:sp>
      <p:sp>
        <p:nvSpPr>
          <p:cNvPr id="587" name="Google Shape;587;p80"/>
          <p:cNvSpPr/>
          <p:nvPr/>
        </p:nvSpPr>
        <p:spPr>
          <a:xfrm>
            <a:off x="1795242" y="3338915"/>
            <a:ext cx="382800" cy="452100"/>
          </a:xfrm>
          <a:prstGeom prst="rect">
            <a:avLst/>
          </a:prstGeom>
          <a:solidFill>
            <a:schemeClr val="accent4">
              <a:lumMod val="20000"/>
              <a:lumOff val="80000"/>
            </a:scheme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spcBef>
                <a:spcPts val="0"/>
              </a:spcBef>
              <a:spcAft>
                <a:spcPts val="0"/>
              </a:spcAft>
              <a:buNone/>
            </a:pPr>
            <a:r>
              <a:rPr lang="en-GB" sz="1200" b="1">
                <a:latin typeface="Calibri"/>
                <a:ea typeface="Calibri"/>
                <a:cs typeface="Calibri"/>
                <a:sym typeface="Calibri"/>
              </a:rPr>
              <a:t>AT</a:t>
            </a:r>
            <a:endParaRPr sz="1200" b="1">
              <a:latin typeface="Calibri"/>
              <a:ea typeface="Calibri"/>
              <a:cs typeface="Calibri"/>
              <a:sym typeface="Calibri"/>
            </a:endParaRPr>
          </a:p>
        </p:txBody>
      </p:sp>
      <p:sp>
        <p:nvSpPr>
          <p:cNvPr id="588" name="Google Shape;588;p80"/>
          <p:cNvSpPr/>
          <p:nvPr/>
        </p:nvSpPr>
        <p:spPr>
          <a:xfrm>
            <a:off x="2106706" y="3440716"/>
            <a:ext cx="382800" cy="452100"/>
          </a:xfrm>
          <a:prstGeom prst="rect">
            <a:avLst/>
          </a:prstGeom>
          <a:solidFill>
            <a:schemeClr val="accent5"/>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spcBef>
                <a:spcPts val="0"/>
              </a:spcBef>
              <a:spcAft>
                <a:spcPts val="0"/>
              </a:spcAft>
              <a:buNone/>
            </a:pPr>
            <a:r>
              <a:rPr lang="en-GB" sz="1200" b="1">
                <a:latin typeface="Calibri"/>
                <a:ea typeface="Calibri"/>
                <a:cs typeface="Calibri"/>
                <a:sym typeface="Calibri"/>
              </a:rPr>
              <a:t>ST</a:t>
            </a:r>
            <a:endParaRPr sz="1200" b="1">
              <a:latin typeface="Calibri"/>
              <a:ea typeface="Calibri"/>
              <a:cs typeface="Calibri"/>
              <a:sym typeface="Calibri"/>
            </a:endParaRPr>
          </a:p>
        </p:txBody>
      </p:sp>
      <p:pic>
        <p:nvPicPr>
          <p:cNvPr id="589" name="Google Shape;589;p80"/>
          <p:cNvPicPr preferRelativeResize="0"/>
          <p:nvPr/>
        </p:nvPicPr>
        <p:blipFill>
          <a:blip r:embed="rId3">
            <a:alphaModFix/>
          </a:blip>
          <a:stretch>
            <a:fillRect/>
          </a:stretch>
        </p:blipFill>
        <p:spPr>
          <a:xfrm>
            <a:off x="5228200" y="4031315"/>
            <a:ext cx="501000" cy="501000"/>
          </a:xfrm>
          <a:prstGeom prst="rect">
            <a:avLst/>
          </a:prstGeom>
          <a:noFill/>
          <a:ln>
            <a:noFill/>
          </a:ln>
        </p:spPr>
      </p:pic>
      <p:sp>
        <p:nvSpPr>
          <p:cNvPr id="590" name="Google Shape;590;p80"/>
          <p:cNvSpPr txBox="1"/>
          <p:nvPr/>
        </p:nvSpPr>
        <p:spPr>
          <a:xfrm>
            <a:off x="5004100" y="4374275"/>
            <a:ext cx="1015398" cy="357000"/>
          </a:xfrm>
          <a:prstGeom prst="rect">
            <a:avLst/>
          </a:prstGeom>
          <a:noFill/>
          <a:ln>
            <a:noFill/>
          </a:ln>
        </p:spPr>
        <p:txBody>
          <a:bodyPr spcFirstLastPara="1" wrap="square" lIns="91425" tIns="91425" rIns="91425" bIns="91425" anchor="t" anchorCtr="0">
            <a:spAutoFit/>
          </a:bodyPr>
          <a:lstStyle/>
          <a:p>
            <a:pPr marL="0" lvl="0" indent="0" algn="ctr" rtl="0">
              <a:lnSpc>
                <a:spcPct val="80000"/>
              </a:lnSpc>
              <a:spcBef>
                <a:spcPts val="0"/>
              </a:spcBef>
              <a:spcAft>
                <a:spcPts val="0"/>
              </a:spcAft>
              <a:buNone/>
            </a:pPr>
            <a:r>
              <a:rPr lang="en-GB" dirty="0">
                <a:latin typeface="Calibri"/>
                <a:ea typeface="Calibri"/>
                <a:cs typeface="Calibri"/>
                <a:sym typeface="Calibri"/>
              </a:rPr>
              <a:t>Regulators</a:t>
            </a:r>
            <a:endParaRPr dirty="0">
              <a:latin typeface="Calibri"/>
              <a:ea typeface="Calibri"/>
              <a:cs typeface="Calibri"/>
              <a:sym typeface="Calibri"/>
            </a:endParaRPr>
          </a:p>
        </p:txBody>
      </p:sp>
      <p:sp>
        <p:nvSpPr>
          <p:cNvPr id="591" name="Google Shape;591;p80"/>
          <p:cNvSpPr/>
          <p:nvPr/>
        </p:nvSpPr>
        <p:spPr>
          <a:xfrm>
            <a:off x="7316906" y="3506681"/>
            <a:ext cx="1695300" cy="1297500"/>
          </a:xfrm>
          <a:prstGeom prst="rect">
            <a:avLst/>
          </a:prstGeom>
          <a:solidFill>
            <a:schemeClr val="lt2"/>
          </a:solidFill>
          <a:ln w="19050"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pic>
        <p:nvPicPr>
          <p:cNvPr id="592" name="Google Shape;592;p80"/>
          <p:cNvPicPr preferRelativeResize="0"/>
          <p:nvPr/>
        </p:nvPicPr>
        <p:blipFill rotWithShape="1">
          <a:blip r:embed="rId7">
            <a:alphaModFix/>
          </a:blip>
          <a:srcRect b="26117"/>
          <a:stretch/>
        </p:blipFill>
        <p:spPr>
          <a:xfrm>
            <a:off x="7379167" y="3574987"/>
            <a:ext cx="1567628" cy="558601"/>
          </a:xfrm>
          <a:prstGeom prst="rect">
            <a:avLst/>
          </a:prstGeom>
          <a:noFill/>
          <a:ln>
            <a:noFill/>
          </a:ln>
        </p:spPr>
      </p:pic>
      <p:sp>
        <p:nvSpPr>
          <p:cNvPr id="593" name="Google Shape;593;p80"/>
          <p:cNvSpPr txBox="1"/>
          <p:nvPr/>
        </p:nvSpPr>
        <p:spPr>
          <a:xfrm>
            <a:off x="7313056" y="4092656"/>
            <a:ext cx="1778700" cy="738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900" dirty="0">
                <a:solidFill>
                  <a:schemeClr val="dk1"/>
                </a:solidFill>
                <a:latin typeface="Roboto"/>
                <a:ea typeface="Roboto"/>
                <a:cs typeface="Roboto"/>
                <a:sym typeface="Roboto"/>
              </a:rPr>
              <a:t>An example stakeholder transparency matrix purposed</a:t>
            </a:r>
            <a:r>
              <a:rPr lang="en-GB" sz="900" b="1" dirty="0">
                <a:solidFill>
                  <a:schemeClr val="dk1"/>
                </a:solidFill>
                <a:latin typeface="Roboto"/>
                <a:ea typeface="Roboto"/>
                <a:cs typeface="Roboto"/>
                <a:sym typeface="Roboto"/>
              </a:rPr>
              <a:t>.</a:t>
            </a:r>
            <a:r>
              <a:rPr lang="en-GB" sz="900" dirty="0">
                <a:solidFill>
                  <a:schemeClr val="dk1"/>
                </a:solidFill>
                <a:latin typeface="Roboto"/>
                <a:ea typeface="Roboto"/>
                <a:cs typeface="Roboto"/>
                <a:sym typeface="Roboto"/>
              </a:rPr>
              <a:t> Will differ by the AI system, domain, and context.</a:t>
            </a:r>
            <a:endParaRPr sz="900" dirty="0">
              <a:solidFill>
                <a:schemeClr val="dk1"/>
              </a:solidFill>
              <a:latin typeface="Roboto"/>
              <a:ea typeface="Roboto"/>
              <a:cs typeface="Roboto"/>
              <a:sym typeface="Roboto"/>
            </a:endParaRPr>
          </a:p>
        </p:txBody>
      </p:sp>
      <p:sp>
        <p:nvSpPr>
          <p:cNvPr id="594" name="Google Shape;594;p80"/>
          <p:cNvSpPr/>
          <p:nvPr/>
        </p:nvSpPr>
        <p:spPr>
          <a:xfrm>
            <a:off x="5828456" y="1083843"/>
            <a:ext cx="382800" cy="452100"/>
          </a:xfrm>
          <a:prstGeom prst="rect">
            <a:avLst/>
          </a:prstGeom>
          <a:solidFill>
            <a:schemeClr val="accent5"/>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spcBef>
                <a:spcPts val="0"/>
              </a:spcBef>
              <a:spcAft>
                <a:spcPts val="0"/>
              </a:spcAft>
              <a:buNone/>
            </a:pPr>
            <a:r>
              <a:rPr lang="en-GB" sz="1200" b="1">
                <a:latin typeface="Calibri"/>
                <a:ea typeface="Calibri"/>
                <a:cs typeface="Calibri"/>
                <a:sym typeface="Calibri"/>
              </a:rPr>
              <a:t>ST</a:t>
            </a:r>
            <a:endParaRPr sz="1200" b="1">
              <a:latin typeface="Calibri"/>
              <a:ea typeface="Calibri"/>
              <a:cs typeface="Calibri"/>
              <a:sym typeface="Calibri"/>
            </a:endParaRPr>
          </a:p>
        </p:txBody>
      </p:sp>
      <p:sp>
        <p:nvSpPr>
          <p:cNvPr id="595" name="Google Shape;595;p80"/>
          <p:cNvSpPr txBox="1"/>
          <p:nvPr/>
        </p:nvSpPr>
        <p:spPr>
          <a:xfrm>
            <a:off x="4730498" y="1975673"/>
            <a:ext cx="1077300" cy="215400"/>
          </a:xfrm>
          <a:prstGeom prst="rect">
            <a:avLst/>
          </a:prstGeom>
          <a:solidFill>
            <a:schemeClr val="lt2"/>
          </a:solidFill>
          <a:ln>
            <a:noFill/>
          </a:ln>
        </p:spPr>
        <p:txBody>
          <a:bodyPr spcFirstLastPara="1" wrap="square" lIns="0" tIns="0" rIns="0" bIns="0" anchor="t" anchorCtr="0">
            <a:noAutofit/>
          </a:bodyPr>
          <a:lstStyle/>
          <a:p>
            <a:pPr marL="0" lvl="0" indent="0" algn="ctr" rtl="0">
              <a:spcBef>
                <a:spcPts val="0"/>
              </a:spcBef>
              <a:spcAft>
                <a:spcPts val="0"/>
              </a:spcAft>
              <a:buNone/>
            </a:pPr>
            <a:r>
              <a:rPr lang="en-GB">
                <a:latin typeface="Calibri"/>
                <a:ea typeface="Calibri"/>
                <a:cs typeface="Calibri"/>
                <a:sym typeface="Calibri"/>
              </a:rPr>
              <a:t>Documenting</a:t>
            </a:r>
            <a:endParaRPr>
              <a:latin typeface="Calibri"/>
              <a:ea typeface="Calibri"/>
              <a:cs typeface="Calibri"/>
              <a:sym typeface="Calibri"/>
            </a:endParaRPr>
          </a:p>
        </p:txBody>
      </p:sp>
      <p:sp>
        <p:nvSpPr>
          <p:cNvPr id="596" name="Google Shape;596;p80"/>
          <p:cNvSpPr txBox="1"/>
          <p:nvPr/>
        </p:nvSpPr>
        <p:spPr>
          <a:xfrm>
            <a:off x="3326502" y="4569837"/>
            <a:ext cx="7395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100">
                <a:solidFill>
                  <a:schemeClr val="dk1"/>
                </a:solidFill>
                <a:latin typeface="Calibri"/>
                <a:ea typeface="Calibri"/>
                <a:cs typeface="Calibri"/>
                <a:sym typeface="Calibri"/>
              </a:rPr>
              <a:t>+ Society</a:t>
            </a:r>
            <a:endParaRPr sz="1100">
              <a:latin typeface="Calibri"/>
              <a:ea typeface="Calibri"/>
              <a:cs typeface="Calibri"/>
              <a:sym typeface="Calibri"/>
            </a:endParaRPr>
          </a:p>
        </p:txBody>
      </p:sp>
      <p:sp>
        <p:nvSpPr>
          <p:cNvPr id="597" name="Google Shape;597;p80"/>
          <p:cNvSpPr/>
          <p:nvPr/>
        </p:nvSpPr>
        <p:spPr>
          <a:xfrm>
            <a:off x="617981" y="2831829"/>
            <a:ext cx="382800" cy="452100"/>
          </a:xfrm>
          <a:prstGeom prst="rect">
            <a:avLst/>
          </a:prstGeom>
          <a:solidFill>
            <a:schemeClr val="accent5"/>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spcBef>
                <a:spcPts val="0"/>
              </a:spcBef>
              <a:spcAft>
                <a:spcPts val="0"/>
              </a:spcAft>
              <a:buNone/>
            </a:pPr>
            <a:r>
              <a:rPr lang="en-GB" sz="1200" b="1">
                <a:latin typeface="Calibri"/>
                <a:ea typeface="Calibri"/>
                <a:cs typeface="Calibri"/>
                <a:sym typeface="Calibri"/>
              </a:rPr>
              <a:t>ST</a:t>
            </a:r>
            <a:endParaRPr sz="1200" b="1">
              <a:latin typeface="Calibri"/>
              <a:ea typeface="Calibri"/>
              <a:cs typeface="Calibri"/>
              <a:sym typeface="Calibri"/>
            </a:endParaRPr>
          </a:p>
        </p:txBody>
      </p:sp>
      <p:cxnSp>
        <p:nvCxnSpPr>
          <p:cNvPr id="598" name="Google Shape;598;p80"/>
          <p:cNvCxnSpPr>
            <a:cxnSpLocks/>
            <a:stCxn id="586" idx="2"/>
            <a:endCxn id="590" idx="2"/>
          </p:cNvCxnSpPr>
          <p:nvPr/>
        </p:nvCxnSpPr>
        <p:spPr>
          <a:xfrm rot="5400000" flipH="1" flipV="1">
            <a:off x="3356612" y="2632262"/>
            <a:ext cx="56173" cy="4254199"/>
          </a:xfrm>
          <a:prstGeom prst="curvedConnector3">
            <a:avLst>
              <a:gd name="adj1" fmla="val -406957"/>
            </a:avLst>
          </a:prstGeom>
          <a:noFill/>
          <a:ln w="38100" cap="flat" cmpd="sng">
            <a:solidFill>
              <a:srgbClr val="93C47D"/>
            </a:solidFill>
            <a:prstDash val="solid"/>
            <a:round/>
            <a:headEnd type="none" w="med" len="med"/>
            <a:tailEnd type="triangle" w="med" len="med"/>
          </a:ln>
          <a:effectLst>
            <a:outerShdw blurRad="57150" dist="19050" dir="5400000" algn="bl" rotWithShape="0">
              <a:srgbClr val="000000">
                <a:alpha val="50000"/>
              </a:srgbClr>
            </a:outerShdw>
          </a:effectLst>
        </p:spPr>
      </p:cxnSp>
      <p:sp>
        <p:nvSpPr>
          <p:cNvPr id="599" name="Google Shape;599;p80"/>
          <p:cNvSpPr txBox="1">
            <a:spLocks noGrp="1"/>
          </p:cNvSpPr>
          <p:nvPr>
            <p:ph type="sldNum" idx="12"/>
          </p:nvPr>
        </p:nvSpPr>
        <p:spPr>
          <a:xfrm>
            <a:off x="6457950" y="4853970"/>
            <a:ext cx="2057400" cy="273900"/>
          </a:xfrm>
          <a:prstGeom prst="rect">
            <a:avLst/>
          </a:prstGeom>
        </p:spPr>
        <p:txBody>
          <a:bodyPr spcFirstLastPara="1" wrap="square" lIns="68575" tIns="34275" rIns="68575" bIns="34275" anchor="ctr" anchorCtr="0">
            <a:noAutofit/>
          </a:bodyPr>
          <a:lstStyle/>
          <a:p>
            <a:pPr marL="0" lvl="0" indent="0" algn="r" rtl="0">
              <a:spcBef>
                <a:spcPts val="0"/>
              </a:spcBef>
              <a:spcAft>
                <a:spcPts val="0"/>
              </a:spcAft>
              <a:buClr>
                <a:srgbClr val="000000"/>
              </a:buClr>
              <a:buFont typeface="Arial"/>
              <a:buNone/>
            </a:pPr>
            <a:fld id="{00000000-1234-1234-1234-123412341234}" type="slidenum">
              <a:rPr lang="en-GB"/>
              <a:t>21</a:t>
            </a:fld>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4"/>
        <p:cNvGrpSpPr/>
        <p:nvPr/>
      </p:nvGrpSpPr>
      <p:grpSpPr>
        <a:xfrm>
          <a:off x="0" y="0"/>
          <a:ext cx="0" cy="0"/>
          <a:chOff x="0" y="0"/>
          <a:chExt cx="0" cy="0"/>
        </a:xfrm>
      </p:grpSpPr>
      <p:sp>
        <p:nvSpPr>
          <p:cNvPr id="55" name="Google Shape;55;p10"/>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IE" dirty="0"/>
              <a:t>Software Bill of Materials</a:t>
            </a:r>
            <a:endParaRPr dirty="0"/>
          </a:p>
        </p:txBody>
      </p:sp>
      <p:sp>
        <p:nvSpPr>
          <p:cNvPr id="3" name="Google Shape;703;p83">
            <a:extLst>
              <a:ext uri="{FF2B5EF4-FFF2-40B4-BE49-F238E27FC236}">
                <a16:creationId xmlns:a16="http://schemas.microsoft.com/office/drawing/2014/main" id="{4E7596C0-337D-1916-CCE6-64BEC3C391CC}"/>
              </a:ext>
            </a:extLst>
          </p:cNvPr>
          <p:cNvSpPr txBox="1">
            <a:spLocks noGrp="1"/>
          </p:cNvSpPr>
          <p:nvPr>
            <p:ph type="body" idx="1"/>
          </p:nvPr>
        </p:nvSpPr>
        <p:spPr>
          <a:xfrm>
            <a:off x="628650" y="1369225"/>
            <a:ext cx="5461500" cy="3263400"/>
          </a:xfrm>
          <a:prstGeom prst="rect">
            <a:avLst/>
          </a:prstGeom>
          <a:noFill/>
          <a:ln>
            <a:noFill/>
          </a:ln>
        </p:spPr>
        <p:txBody>
          <a:bodyPr spcFirstLastPara="1" wrap="square" lIns="68575" tIns="34275" rIns="68575" bIns="34275" anchor="t" anchorCtr="0">
            <a:noAutofit/>
          </a:bodyPr>
          <a:lstStyle/>
          <a:p>
            <a:pPr marL="457200" lvl="0" indent="-330200" algn="l" rtl="0">
              <a:lnSpc>
                <a:spcPct val="100000"/>
              </a:lnSpc>
              <a:spcBef>
                <a:spcPts val="0"/>
              </a:spcBef>
              <a:spcAft>
                <a:spcPts val="0"/>
              </a:spcAft>
              <a:buSzPts val="1600"/>
              <a:buChar char="▪"/>
            </a:pPr>
            <a:r>
              <a:rPr lang="en-GB" sz="1600" dirty="0"/>
              <a:t>“formal record containing the details and supply chain relationships of various components used in building software” – </a:t>
            </a:r>
            <a:r>
              <a:rPr lang="en-GB" sz="1600" dirty="0">
                <a:uFill>
                  <a:noFill/>
                </a:uFill>
                <a:hlinkClick r:id="rId3"/>
              </a:rPr>
              <a:t>Executive Order on Improving the Nation’s Cybersecurity (EO 14028)</a:t>
            </a:r>
            <a:endParaRPr sz="1600" dirty="0"/>
          </a:p>
          <a:p>
            <a:pPr marL="457200" lvl="0" indent="-330200" algn="l" rtl="0">
              <a:lnSpc>
                <a:spcPct val="100000"/>
              </a:lnSpc>
              <a:spcBef>
                <a:spcPts val="0"/>
              </a:spcBef>
              <a:spcAft>
                <a:spcPts val="0"/>
              </a:spcAft>
              <a:buSzPts val="1600"/>
              <a:buChar char="▪"/>
            </a:pPr>
            <a:r>
              <a:rPr lang="en-GB" sz="1600" dirty="0"/>
              <a:t>“analogous to a list of ingredients” “can help organisations or persons avoid consumption of software that could harm them.” – </a:t>
            </a:r>
            <a:r>
              <a:rPr lang="en-GB" sz="1600" dirty="0">
                <a:uFill>
                  <a:noFill/>
                </a:uFill>
                <a:hlinkClick r:id="rId4"/>
              </a:rPr>
              <a:t>Wikipedia</a:t>
            </a:r>
            <a:endParaRPr sz="1600" dirty="0"/>
          </a:p>
          <a:p>
            <a:pPr marL="457200" lvl="0" indent="-330200" algn="l" rtl="0">
              <a:lnSpc>
                <a:spcPct val="100000"/>
              </a:lnSpc>
              <a:spcBef>
                <a:spcPts val="0"/>
              </a:spcBef>
              <a:spcAft>
                <a:spcPts val="0"/>
              </a:spcAft>
              <a:buSzPts val="1600"/>
              <a:buChar char="▪"/>
            </a:pPr>
            <a:r>
              <a:rPr lang="en-GB" sz="1600" dirty="0"/>
              <a:t>“communicating a release: name, version, components, licenses, copyrights, and useful security references.” – SPDX</a:t>
            </a:r>
            <a:endParaRPr sz="1600" dirty="0"/>
          </a:p>
          <a:p>
            <a:pPr marL="457200" lvl="0" indent="-330200" algn="l" rtl="0">
              <a:lnSpc>
                <a:spcPct val="100000"/>
              </a:lnSpc>
              <a:spcBef>
                <a:spcPts val="0"/>
              </a:spcBef>
              <a:spcAft>
                <a:spcPts val="0"/>
              </a:spcAft>
              <a:buSzPts val="1600"/>
              <a:buChar char="▪"/>
            </a:pPr>
            <a:r>
              <a:rPr lang="en-GB" sz="1600" dirty="0">
                <a:uFill>
                  <a:noFill/>
                </a:uFill>
                <a:hlinkClick r:id="rId5"/>
              </a:rPr>
              <a:t>ISO/IEC 5962:2021 Software Package Data Exchange (SPDX) Specification V2.2.1</a:t>
            </a:r>
            <a:endParaRPr sz="1600" dirty="0"/>
          </a:p>
        </p:txBody>
      </p:sp>
      <p:sp>
        <p:nvSpPr>
          <p:cNvPr id="5" name="Google Shape;705;p83">
            <a:extLst>
              <a:ext uri="{FF2B5EF4-FFF2-40B4-BE49-F238E27FC236}">
                <a16:creationId xmlns:a16="http://schemas.microsoft.com/office/drawing/2014/main" id="{E2B591EF-BE4A-4B73-07A6-9914E698D28D}"/>
              </a:ext>
            </a:extLst>
          </p:cNvPr>
          <p:cNvSpPr txBox="1">
            <a:spLocks noGrp="1"/>
          </p:cNvSpPr>
          <p:nvPr>
            <p:ph type="sldNum" idx="12"/>
          </p:nvPr>
        </p:nvSpPr>
        <p:spPr>
          <a:xfrm>
            <a:off x="8276622" y="279882"/>
            <a:ext cx="867300" cy="2739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rgbClr val="000000"/>
              </a:buClr>
              <a:buFont typeface="Arial"/>
              <a:buNone/>
            </a:pPr>
            <a:fld id="{00000000-1234-1234-1234-123412341234}" type="slidenum">
              <a:rPr lang="en-GB"/>
              <a:t>22</a:t>
            </a:fld>
            <a:endParaRPr/>
          </a:p>
        </p:txBody>
      </p:sp>
      <p:pic>
        <p:nvPicPr>
          <p:cNvPr id="7" name="Picture 6" descr="A screenshot of a computer&#10;&#10;Description automatically generated">
            <a:extLst>
              <a:ext uri="{FF2B5EF4-FFF2-40B4-BE49-F238E27FC236}">
                <a16:creationId xmlns:a16="http://schemas.microsoft.com/office/drawing/2014/main" id="{5D6EAECB-1B52-8E0E-DB40-CC4C65537DFB}"/>
              </a:ext>
            </a:extLst>
          </p:cNvPr>
          <p:cNvPicPr>
            <a:picLocks noChangeAspect="1"/>
          </p:cNvPicPr>
          <p:nvPr/>
        </p:nvPicPr>
        <p:blipFill rotWithShape="1">
          <a:blip r:embed="rId6"/>
          <a:srcRect t="34607" r="62818"/>
          <a:stretch/>
        </p:blipFill>
        <p:spPr>
          <a:xfrm>
            <a:off x="6205728" y="567990"/>
            <a:ext cx="2870412" cy="4474981"/>
          </a:xfrm>
          <a:prstGeom prst="rect">
            <a:avLst/>
          </a:prstGeom>
        </p:spPr>
      </p:pic>
    </p:spTree>
    <p:extLst>
      <p:ext uri="{BB962C8B-B14F-4D97-AF65-F5344CB8AC3E}">
        <p14:creationId xmlns:p14="http://schemas.microsoft.com/office/powerpoint/2010/main" val="33804537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sp>
        <p:nvSpPr>
          <p:cNvPr id="3" name="Oval 2">
            <a:extLst>
              <a:ext uri="{FF2B5EF4-FFF2-40B4-BE49-F238E27FC236}">
                <a16:creationId xmlns:a16="http://schemas.microsoft.com/office/drawing/2014/main" id="{8E7931C7-B9D2-C34D-0AE2-B7CE6B9147D3}"/>
              </a:ext>
            </a:extLst>
          </p:cNvPr>
          <p:cNvSpPr/>
          <p:nvPr/>
        </p:nvSpPr>
        <p:spPr>
          <a:xfrm>
            <a:off x="385398" y="1410789"/>
            <a:ext cx="4038553" cy="98407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Google Shape;61;p11"/>
          <p:cNvSpPr txBox="1">
            <a:spLocks noGrp="1"/>
          </p:cNvSpPr>
          <p:nvPr>
            <p:ph type="title"/>
          </p:nvPr>
        </p:nvSpPr>
        <p:spPr>
          <a:xfrm>
            <a:off x="311700" y="445025"/>
            <a:ext cx="39999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US" dirty="0"/>
              <a:t>Use cases</a:t>
            </a:r>
            <a:endParaRPr dirty="0"/>
          </a:p>
        </p:txBody>
      </p:sp>
      <p:sp>
        <p:nvSpPr>
          <p:cNvPr id="62" name="Google Shape;62;p11"/>
          <p:cNvSpPr txBox="1">
            <a:spLocks noGrp="1"/>
          </p:cNvSpPr>
          <p:nvPr>
            <p:ph type="body" idx="1"/>
          </p:nvPr>
        </p:nvSpPr>
        <p:spPr>
          <a:xfrm>
            <a:off x="311700" y="1152475"/>
            <a:ext cx="3999900" cy="3317400"/>
          </a:xfrm>
          <a:prstGeom prst="rect">
            <a:avLst/>
          </a:prstGeom>
        </p:spPr>
        <p:txBody>
          <a:bodyPr spcFirstLastPara="1" wrap="square" lIns="91425" tIns="91425" rIns="91425" bIns="91425" anchor="t" anchorCtr="0">
            <a:normAutofit fontScale="85000" lnSpcReduction="20000"/>
          </a:bodyPr>
          <a:lstStyle/>
          <a:p>
            <a:pPr marL="0" lvl="0" indent="0" algn="l" rtl="0">
              <a:spcBef>
                <a:spcPts val="0"/>
              </a:spcBef>
              <a:spcAft>
                <a:spcPts val="1200"/>
              </a:spcAft>
              <a:buNone/>
            </a:pPr>
            <a:r>
              <a:rPr lang="en-IE" dirty="0"/>
              <a:t>For AI providers/deployers</a:t>
            </a:r>
          </a:p>
          <a:p>
            <a:pPr marL="285750" indent="-285750">
              <a:spcAft>
                <a:spcPts val="1200"/>
              </a:spcAft>
            </a:pPr>
            <a:r>
              <a:rPr lang="en-IE" b="1" dirty="0"/>
              <a:t>To register in national/supranational database</a:t>
            </a:r>
          </a:p>
          <a:p>
            <a:pPr marL="285750" indent="-285750">
              <a:spcAft>
                <a:spcPts val="1200"/>
              </a:spcAft>
            </a:pPr>
            <a:r>
              <a:rPr lang="en-IE" b="1" dirty="0"/>
              <a:t>To get permission for testing in real-world conditions</a:t>
            </a:r>
          </a:p>
          <a:p>
            <a:pPr marL="285750" indent="-285750">
              <a:spcAft>
                <a:spcPts val="1200"/>
              </a:spcAft>
            </a:pPr>
            <a:r>
              <a:rPr lang="en-IE" dirty="0"/>
              <a:t>To get the declaration of conformity</a:t>
            </a:r>
          </a:p>
          <a:p>
            <a:pPr marL="285750" indent="-285750">
              <a:spcAft>
                <a:spcPts val="1200"/>
              </a:spcAft>
            </a:pPr>
            <a:r>
              <a:rPr lang="en-IE" dirty="0"/>
              <a:t>To report serious incident post-market</a:t>
            </a:r>
          </a:p>
          <a:p>
            <a:pPr marL="285750" indent="-285750">
              <a:spcAft>
                <a:spcPts val="1200"/>
              </a:spcAft>
            </a:pPr>
            <a:r>
              <a:rPr lang="en-IE" dirty="0"/>
              <a:t>To estimate remaining information obligations to fulfil to enter a new market</a:t>
            </a:r>
          </a:p>
          <a:p>
            <a:pPr marL="0" lvl="0" indent="0" algn="l" rtl="0">
              <a:spcBef>
                <a:spcPts val="0"/>
              </a:spcBef>
              <a:spcAft>
                <a:spcPts val="1200"/>
              </a:spcAft>
              <a:buNone/>
            </a:pPr>
            <a:r>
              <a:rPr lang="en-IE" dirty="0"/>
              <a:t>For regulators</a:t>
            </a:r>
          </a:p>
          <a:p>
            <a:pPr marL="285750" indent="-285750">
              <a:spcAft>
                <a:spcPts val="1200"/>
              </a:spcAft>
            </a:pPr>
            <a:r>
              <a:rPr lang="en-IE" dirty="0"/>
              <a:t>To estimate resource for regulatory compliance</a:t>
            </a:r>
          </a:p>
          <a:p>
            <a:pPr marL="0" lvl="0" indent="0" algn="l" rtl="0">
              <a:spcBef>
                <a:spcPts val="0"/>
              </a:spcBef>
              <a:spcAft>
                <a:spcPts val="1200"/>
              </a:spcAft>
              <a:buNone/>
            </a:pPr>
            <a:endParaRPr lang="en-IE" dirty="0"/>
          </a:p>
          <a:p>
            <a:pPr marL="0" lvl="0" indent="0" algn="l" rtl="0">
              <a:spcBef>
                <a:spcPts val="0"/>
              </a:spcBef>
              <a:spcAft>
                <a:spcPts val="1200"/>
              </a:spcAft>
              <a:buNone/>
            </a:pPr>
            <a:endParaRPr lang="en-IE" dirty="0"/>
          </a:p>
          <a:p>
            <a:pPr marL="0" lvl="0" indent="0" algn="l" rtl="0">
              <a:spcBef>
                <a:spcPts val="0"/>
              </a:spcBef>
              <a:spcAft>
                <a:spcPts val="1200"/>
              </a:spcAft>
              <a:buNone/>
            </a:pPr>
            <a:endParaRPr dirty="0"/>
          </a:p>
        </p:txBody>
      </p:sp>
      <p:sp>
        <p:nvSpPr>
          <p:cNvPr id="63" name="Google Shape;63;p11"/>
          <p:cNvSpPr txBox="1">
            <a:spLocks noGrp="1"/>
          </p:cNvSpPr>
          <p:nvPr>
            <p:ph type="body" idx="2"/>
          </p:nvPr>
        </p:nvSpPr>
        <p:spPr>
          <a:xfrm>
            <a:off x="4832400" y="1152475"/>
            <a:ext cx="3999900" cy="33174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endParaRPr/>
          </a:p>
        </p:txBody>
      </p:sp>
      <p:pic>
        <p:nvPicPr>
          <p:cNvPr id="2" name="Picture 1" descr="A diagram with text and images&#10;&#10;Description automatically generated with medium confidence">
            <a:extLst>
              <a:ext uri="{FF2B5EF4-FFF2-40B4-BE49-F238E27FC236}">
                <a16:creationId xmlns:a16="http://schemas.microsoft.com/office/drawing/2014/main" id="{86E40399-A9D8-5C97-49B1-8421747058FB}"/>
              </a:ext>
            </a:extLst>
          </p:cNvPr>
          <p:cNvPicPr>
            <a:picLocks noChangeAspect="1"/>
          </p:cNvPicPr>
          <p:nvPr/>
        </p:nvPicPr>
        <p:blipFill>
          <a:blip r:embed="rId3"/>
          <a:stretch>
            <a:fillRect/>
          </a:stretch>
        </p:blipFill>
        <p:spPr>
          <a:xfrm>
            <a:off x="4483668" y="624857"/>
            <a:ext cx="4637164" cy="4404110"/>
          </a:xfrm>
          <a:prstGeom prst="rect">
            <a:avLst/>
          </a:prstGeom>
        </p:spPr>
      </p:pic>
    </p:spTree>
    <p:extLst>
      <p:ext uri="{BB962C8B-B14F-4D97-AF65-F5344CB8AC3E}">
        <p14:creationId xmlns:p14="http://schemas.microsoft.com/office/powerpoint/2010/main" val="38277284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4"/>
        <p:cNvGrpSpPr/>
        <p:nvPr/>
      </p:nvGrpSpPr>
      <p:grpSpPr>
        <a:xfrm>
          <a:off x="0" y="0"/>
          <a:ext cx="0" cy="0"/>
          <a:chOff x="0" y="0"/>
          <a:chExt cx="0" cy="0"/>
        </a:xfrm>
      </p:grpSpPr>
      <p:pic>
        <p:nvPicPr>
          <p:cNvPr id="5" name="Picture 4" descr="A diagram of a data analysis&#10;&#10;Description automatically generated with medium confidence">
            <a:extLst>
              <a:ext uri="{FF2B5EF4-FFF2-40B4-BE49-F238E27FC236}">
                <a16:creationId xmlns:a16="http://schemas.microsoft.com/office/drawing/2014/main" id="{96086BC1-7327-E49E-12EB-EC01A6EE1ADC}"/>
              </a:ext>
            </a:extLst>
          </p:cNvPr>
          <p:cNvPicPr>
            <a:picLocks noChangeAspect="1"/>
          </p:cNvPicPr>
          <p:nvPr/>
        </p:nvPicPr>
        <p:blipFill>
          <a:blip r:embed="rId3"/>
          <a:stretch>
            <a:fillRect/>
          </a:stretch>
        </p:blipFill>
        <p:spPr>
          <a:xfrm>
            <a:off x="207264" y="66884"/>
            <a:ext cx="8631936" cy="5015656"/>
          </a:xfrm>
          <a:prstGeom prst="rect">
            <a:avLst/>
          </a:prstGeom>
        </p:spPr>
      </p:pic>
    </p:spTree>
    <p:extLst>
      <p:ext uri="{BB962C8B-B14F-4D97-AF65-F5344CB8AC3E}">
        <p14:creationId xmlns:p14="http://schemas.microsoft.com/office/powerpoint/2010/main" val="3534760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4"/>
        <p:cNvGrpSpPr/>
        <p:nvPr/>
      </p:nvGrpSpPr>
      <p:grpSpPr>
        <a:xfrm>
          <a:off x="0" y="0"/>
          <a:ext cx="0" cy="0"/>
          <a:chOff x="0" y="0"/>
          <a:chExt cx="0" cy="0"/>
        </a:xfrm>
      </p:grpSpPr>
      <p:pic>
        <p:nvPicPr>
          <p:cNvPr id="3" name="Picture 2" descr="A table with text and images&#10;&#10;Description automatically generated with medium confidence">
            <a:extLst>
              <a:ext uri="{FF2B5EF4-FFF2-40B4-BE49-F238E27FC236}">
                <a16:creationId xmlns:a16="http://schemas.microsoft.com/office/drawing/2014/main" id="{10170988-9403-9D0A-1EAA-10E5C2ACE7FB}"/>
              </a:ext>
            </a:extLst>
          </p:cNvPr>
          <p:cNvPicPr>
            <a:picLocks noChangeAspect="1"/>
          </p:cNvPicPr>
          <p:nvPr/>
        </p:nvPicPr>
        <p:blipFill>
          <a:blip r:embed="rId3"/>
          <a:stretch>
            <a:fillRect/>
          </a:stretch>
        </p:blipFill>
        <p:spPr>
          <a:xfrm>
            <a:off x="219456" y="107735"/>
            <a:ext cx="8034528" cy="4950422"/>
          </a:xfrm>
          <a:prstGeom prst="rect">
            <a:avLst/>
          </a:prstGeom>
        </p:spPr>
      </p:pic>
    </p:spTree>
    <p:extLst>
      <p:ext uri="{BB962C8B-B14F-4D97-AF65-F5344CB8AC3E}">
        <p14:creationId xmlns:p14="http://schemas.microsoft.com/office/powerpoint/2010/main" val="11216693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4"/>
        <p:cNvGrpSpPr/>
        <p:nvPr/>
      </p:nvGrpSpPr>
      <p:grpSpPr>
        <a:xfrm>
          <a:off x="0" y="0"/>
          <a:ext cx="0" cy="0"/>
          <a:chOff x="0" y="0"/>
          <a:chExt cx="0" cy="0"/>
        </a:xfrm>
      </p:grpSpPr>
      <p:pic>
        <p:nvPicPr>
          <p:cNvPr id="5" name="Picture 4" descr="A screenshot of a document&#10;&#10;Description automatically generated">
            <a:extLst>
              <a:ext uri="{FF2B5EF4-FFF2-40B4-BE49-F238E27FC236}">
                <a16:creationId xmlns:a16="http://schemas.microsoft.com/office/drawing/2014/main" id="{A2CFB095-F226-6966-4BF4-39C3559E5626}"/>
              </a:ext>
            </a:extLst>
          </p:cNvPr>
          <p:cNvPicPr>
            <a:picLocks noChangeAspect="1"/>
          </p:cNvPicPr>
          <p:nvPr/>
        </p:nvPicPr>
        <p:blipFill>
          <a:blip r:embed="rId3"/>
          <a:stretch>
            <a:fillRect/>
          </a:stretch>
        </p:blipFill>
        <p:spPr>
          <a:xfrm>
            <a:off x="154374" y="129533"/>
            <a:ext cx="7772400" cy="4933201"/>
          </a:xfrm>
          <a:prstGeom prst="rect">
            <a:avLst/>
          </a:prstGeom>
        </p:spPr>
      </p:pic>
    </p:spTree>
    <p:extLst>
      <p:ext uri="{BB962C8B-B14F-4D97-AF65-F5344CB8AC3E}">
        <p14:creationId xmlns:p14="http://schemas.microsoft.com/office/powerpoint/2010/main" val="30033964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4"/>
        <p:cNvGrpSpPr/>
        <p:nvPr/>
      </p:nvGrpSpPr>
      <p:grpSpPr>
        <a:xfrm>
          <a:off x="0" y="0"/>
          <a:ext cx="0" cy="0"/>
          <a:chOff x="0" y="0"/>
          <a:chExt cx="0" cy="0"/>
        </a:xfrm>
      </p:grpSpPr>
      <p:pic>
        <p:nvPicPr>
          <p:cNvPr id="3" name="Picture 2" descr="A screenshot of a document&#10;&#10;Description automatically generated">
            <a:extLst>
              <a:ext uri="{FF2B5EF4-FFF2-40B4-BE49-F238E27FC236}">
                <a16:creationId xmlns:a16="http://schemas.microsoft.com/office/drawing/2014/main" id="{B7BBF5EF-1C31-2AFD-439C-F5B5CB4DEF21}"/>
              </a:ext>
            </a:extLst>
          </p:cNvPr>
          <p:cNvPicPr>
            <a:picLocks noChangeAspect="1"/>
          </p:cNvPicPr>
          <p:nvPr/>
        </p:nvPicPr>
        <p:blipFill>
          <a:blip r:embed="rId3"/>
          <a:stretch>
            <a:fillRect/>
          </a:stretch>
        </p:blipFill>
        <p:spPr>
          <a:xfrm>
            <a:off x="45084" y="136951"/>
            <a:ext cx="9055365" cy="4933201"/>
          </a:xfrm>
          <a:prstGeom prst="rect">
            <a:avLst/>
          </a:prstGeom>
        </p:spPr>
      </p:pic>
      <p:pic>
        <p:nvPicPr>
          <p:cNvPr id="4" name="Picture 3" descr="A black and white logo&#10;&#10;Description automatically generated">
            <a:extLst>
              <a:ext uri="{FF2B5EF4-FFF2-40B4-BE49-F238E27FC236}">
                <a16:creationId xmlns:a16="http://schemas.microsoft.com/office/drawing/2014/main" id="{3F152C90-9DA0-8C65-C952-E7D7A874BD97}"/>
              </a:ext>
            </a:extLst>
          </p:cNvPr>
          <p:cNvPicPr>
            <a:picLocks noChangeAspect="1"/>
          </p:cNvPicPr>
          <p:nvPr/>
        </p:nvPicPr>
        <p:blipFill>
          <a:blip r:embed="rId4"/>
          <a:stretch>
            <a:fillRect/>
          </a:stretch>
        </p:blipFill>
        <p:spPr>
          <a:xfrm>
            <a:off x="7841235" y="1682889"/>
            <a:ext cx="1198257" cy="325776"/>
          </a:xfrm>
          <a:prstGeom prst="rect">
            <a:avLst/>
          </a:prstGeom>
        </p:spPr>
      </p:pic>
    </p:spTree>
    <p:extLst>
      <p:ext uri="{BB962C8B-B14F-4D97-AF65-F5344CB8AC3E}">
        <p14:creationId xmlns:p14="http://schemas.microsoft.com/office/powerpoint/2010/main" val="36981270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9"/>
        <p:cNvGrpSpPr/>
        <p:nvPr/>
      </p:nvGrpSpPr>
      <p:grpSpPr>
        <a:xfrm>
          <a:off x="0" y="0"/>
          <a:ext cx="0" cy="0"/>
          <a:chOff x="0" y="0"/>
          <a:chExt cx="0" cy="0"/>
        </a:xfrm>
      </p:grpSpPr>
      <p:sp>
        <p:nvSpPr>
          <p:cNvPr id="50" name="Google Shape;50;p9"/>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p>
            <a:pPr marL="0" lvl="0" indent="0" algn="ctr" rtl="0">
              <a:spcBef>
                <a:spcPts val="0"/>
              </a:spcBef>
              <a:spcAft>
                <a:spcPts val="0"/>
              </a:spcAft>
              <a:buNone/>
            </a:pPr>
            <a:r>
              <a:rPr lang="en-US" dirty="0"/>
              <a:t>Demo</a:t>
            </a:r>
            <a:endParaRPr dirty="0"/>
          </a:p>
        </p:txBody>
      </p:sp>
    </p:spTree>
    <p:extLst>
      <p:ext uri="{BB962C8B-B14F-4D97-AF65-F5344CB8AC3E}">
        <p14:creationId xmlns:p14="http://schemas.microsoft.com/office/powerpoint/2010/main" val="13322846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sp>
        <p:nvSpPr>
          <p:cNvPr id="61" name="Google Shape;61;p11"/>
          <p:cNvSpPr txBox="1">
            <a:spLocks noGrp="1"/>
          </p:cNvSpPr>
          <p:nvPr>
            <p:ph type="title"/>
          </p:nvPr>
        </p:nvSpPr>
        <p:spPr>
          <a:xfrm>
            <a:off x="311700" y="445025"/>
            <a:ext cx="39999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US" dirty="0" err="1"/>
              <a:t>Standardised</a:t>
            </a:r>
            <a:r>
              <a:rPr lang="en-US" dirty="0"/>
              <a:t> logging</a:t>
            </a:r>
            <a:endParaRPr dirty="0"/>
          </a:p>
        </p:txBody>
      </p:sp>
      <p:pic>
        <p:nvPicPr>
          <p:cNvPr id="81" name="Picture 80" descr="A screenshot of a computer&#10;&#10;Description automatically generated">
            <a:extLst>
              <a:ext uri="{FF2B5EF4-FFF2-40B4-BE49-F238E27FC236}">
                <a16:creationId xmlns:a16="http://schemas.microsoft.com/office/drawing/2014/main" id="{BB20E852-8258-FF71-45F7-8C58AC57912C}"/>
              </a:ext>
            </a:extLst>
          </p:cNvPr>
          <p:cNvPicPr>
            <a:picLocks noChangeAspect="1"/>
          </p:cNvPicPr>
          <p:nvPr/>
        </p:nvPicPr>
        <p:blipFill>
          <a:blip r:embed="rId3"/>
          <a:stretch>
            <a:fillRect/>
          </a:stretch>
        </p:blipFill>
        <p:spPr>
          <a:xfrm>
            <a:off x="311700" y="1017725"/>
            <a:ext cx="5959119" cy="3377112"/>
          </a:xfrm>
          <a:prstGeom prst="rect">
            <a:avLst/>
          </a:prstGeom>
        </p:spPr>
      </p:pic>
      <p:pic>
        <p:nvPicPr>
          <p:cNvPr id="83" name="Picture 82" descr="A screenshot of a computer program&#10;&#10;Description automatically generated">
            <a:extLst>
              <a:ext uri="{FF2B5EF4-FFF2-40B4-BE49-F238E27FC236}">
                <a16:creationId xmlns:a16="http://schemas.microsoft.com/office/drawing/2014/main" id="{50AB2D8A-C227-D39F-C858-67716BB535D4}"/>
              </a:ext>
            </a:extLst>
          </p:cNvPr>
          <p:cNvPicPr>
            <a:picLocks noChangeAspect="1"/>
          </p:cNvPicPr>
          <p:nvPr/>
        </p:nvPicPr>
        <p:blipFill>
          <a:blip r:embed="rId4"/>
          <a:stretch>
            <a:fillRect/>
          </a:stretch>
        </p:blipFill>
        <p:spPr>
          <a:xfrm>
            <a:off x="4384674" y="1017725"/>
            <a:ext cx="4695735" cy="3531236"/>
          </a:xfrm>
          <a:prstGeom prst="rect">
            <a:avLst/>
          </a:prstGeom>
        </p:spPr>
      </p:pic>
    </p:spTree>
    <p:extLst>
      <p:ext uri="{BB962C8B-B14F-4D97-AF65-F5344CB8AC3E}">
        <p14:creationId xmlns:p14="http://schemas.microsoft.com/office/powerpoint/2010/main" val="11744919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4"/>
        <p:cNvGrpSpPr/>
        <p:nvPr/>
      </p:nvGrpSpPr>
      <p:grpSpPr>
        <a:xfrm>
          <a:off x="0" y="0"/>
          <a:ext cx="0" cy="0"/>
          <a:chOff x="0" y="0"/>
          <a:chExt cx="0" cy="0"/>
        </a:xfrm>
      </p:grpSpPr>
      <p:pic>
        <p:nvPicPr>
          <p:cNvPr id="5" name="Picture 4" descr="A diagram of a data analysis&#10;&#10;Description automatically generated with medium confidence">
            <a:extLst>
              <a:ext uri="{FF2B5EF4-FFF2-40B4-BE49-F238E27FC236}">
                <a16:creationId xmlns:a16="http://schemas.microsoft.com/office/drawing/2014/main" id="{96086BC1-7327-E49E-12EB-EC01A6EE1ADC}"/>
              </a:ext>
            </a:extLst>
          </p:cNvPr>
          <p:cNvPicPr>
            <a:picLocks noChangeAspect="1"/>
          </p:cNvPicPr>
          <p:nvPr/>
        </p:nvPicPr>
        <p:blipFill>
          <a:blip r:embed="rId3"/>
          <a:stretch>
            <a:fillRect/>
          </a:stretch>
        </p:blipFill>
        <p:spPr>
          <a:xfrm>
            <a:off x="207264" y="66884"/>
            <a:ext cx="8631936" cy="5015656"/>
          </a:xfrm>
          <a:prstGeom prst="rect">
            <a:avLst/>
          </a:prstGeom>
        </p:spPr>
      </p:pic>
      <p:sp>
        <p:nvSpPr>
          <p:cNvPr id="2" name="TextBox 1">
            <a:extLst>
              <a:ext uri="{FF2B5EF4-FFF2-40B4-BE49-F238E27FC236}">
                <a16:creationId xmlns:a16="http://schemas.microsoft.com/office/drawing/2014/main" id="{3C71C4B0-2119-C157-13A4-5D3E571A83B7}"/>
              </a:ext>
            </a:extLst>
          </p:cNvPr>
          <p:cNvSpPr txBox="1"/>
          <p:nvPr/>
        </p:nvSpPr>
        <p:spPr>
          <a:xfrm>
            <a:off x="3599288" y="2733318"/>
            <a:ext cx="1847888" cy="523220"/>
          </a:xfrm>
          <a:prstGeom prst="rect">
            <a:avLst/>
          </a:prstGeom>
          <a:solidFill>
            <a:schemeClr val="accent3"/>
          </a:solidFill>
          <a:ln w="19050">
            <a:solidFill>
              <a:schemeClr val="accent3">
                <a:lumMod val="50000"/>
              </a:schemeClr>
            </a:solidFill>
          </a:ln>
        </p:spPr>
        <p:txBody>
          <a:bodyPr wrap="square" rtlCol="0">
            <a:spAutoFit/>
          </a:bodyPr>
          <a:lstStyle/>
          <a:p>
            <a:pPr algn="ctr"/>
            <a:r>
              <a:rPr lang="en-US" sz="2800" dirty="0"/>
              <a:t>To this</a:t>
            </a:r>
          </a:p>
        </p:txBody>
      </p:sp>
    </p:spTree>
    <p:extLst>
      <p:ext uri="{BB962C8B-B14F-4D97-AF65-F5344CB8AC3E}">
        <p14:creationId xmlns:p14="http://schemas.microsoft.com/office/powerpoint/2010/main" val="8579458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sp>
        <p:nvSpPr>
          <p:cNvPr id="61" name="Google Shape;61;p11"/>
          <p:cNvSpPr txBox="1">
            <a:spLocks noGrp="1"/>
          </p:cNvSpPr>
          <p:nvPr>
            <p:ph type="title"/>
          </p:nvPr>
        </p:nvSpPr>
        <p:spPr>
          <a:xfrm>
            <a:off x="311699" y="445025"/>
            <a:ext cx="4617351"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US" dirty="0"/>
              <a:t>Enable </a:t>
            </a:r>
            <a:r>
              <a:rPr lang="en-US" dirty="0" err="1"/>
              <a:t>standardised</a:t>
            </a:r>
            <a:r>
              <a:rPr lang="en-US" dirty="0"/>
              <a:t> query</a:t>
            </a:r>
            <a:endParaRPr dirty="0"/>
          </a:p>
        </p:txBody>
      </p:sp>
      <p:pic>
        <p:nvPicPr>
          <p:cNvPr id="5" name="Picture 4" descr="A screenshot of a computer&#10;&#10;Description automatically generated">
            <a:extLst>
              <a:ext uri="{FF2B5EF4-FFF2-40B4-BE49-F238E27FC236}">
                <a16:creationId xmlns:a16="http://schemas.microsoft.com/office/drawing/2014/main" id="{3C1A0476-D131-AA45-D4B8-9E3D89FFA023}"/>
              </a:ext>
            </a:extLst>
          </p:cNvPr>
          <p:cNvPicPr>
            <a:picLocks noChangeAspect="1"/>
          </p:cNvPicPr>
          <p:nvPr/>
        </p:nvPicPr>
        <p:blipFill>
          <a:blip r:embed="rId3"/>
          <a:stretch>
            <a:fillRect/>
          </a:stretch>
        </p:blipFill>
        <p:spPr>
          <a:xfrm>
            <a:off x="246018" y="1262382"/>
            <a:ext cx="4256502" cy="2743562"/>
          </a:xfrm>
          <a:prstGeom prst="rect">
            <a:avLst/>
          </a:prstGeom>
        </p:spPr>
      </p:pic>
      <p:pic>
        <p:nvPicPr>
          <p:cNvPr id="3" name="Picture 2" descr="A screenshot of a computer&#10;&#10;Description automatically generated">
            <a:extLst>
              <a:ext uri="{FF2B5EF4-FFF2-40B4-BE49-F238E27FC236}">
                <a16:creationId xmlns:a16="http://schemas.microsoft.com/office/drawing/2014/main" id="{7E89E9C0-AE61-8374-8F43-AA76CAE5B0BB}"/>
              </a:ext>
            </a:extLst>
          </p:cNvPr>
          <p:cNvPicPr>
            <a:picLocks noChangeAspect="1"/>
          </p:cNvPicPr>
          <p:nvPr/>
        </p:nvPicPr>
        <p:blipFill>
          <a:blip r:embed="rId4"/>
          <a:stretch>
            <a:fillRect/>
          </a:stretch>
        </p:blipFill>
        <p:spPr>
          <a:xfrm>
            <a:off x="3511148" y="2279675"/>
            <a:ext cx="5477595" cy="2418800"/>
          </a:xfrm>
          <a:prstGeom prst="rect">
            <a:avLst/>
          </a:prstGeom>
        </p:spPr>
      </p:pic>
    </p:spTree>
    <p:extLst>
      <p:ext uri="{BB962C8B-B14F-4D97-AF65-F5344CB8AC3E}">
        <p14:creationId xmlns:p14="http://schemas.microsoft.com/office/powerpoint/2010/main" val="34681872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sp>
        <p:nvSpPr>
          <p:cNvPr id="61" name="Google Shape;61;p11"/>
          <p:cNvSpPr txBox="1">
            <a:spLocks noGrp="1"/>
          </p:cNvSpPr>
          <p:nvPr>
            <p:ph type="title"/>
          </p:nvPr>
        </p:nvSpPr>
        <p:spPr>
          <a:xfrm>
            <a:off x="311700" y="445025"/>
            <a:ext cx="39999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US" dirty="0"/>
              <a:t>Bridging the gaps</a:t>
            </a:r>
            <a:endParaRPr dirty="0"/>
          </a:p>
        </p:txBody>
      </p:sp>
      <p:sp>
        <p:nvSpPr>
          <p:cNvPr id="41" name="Google Shape;660;p82">
            <a:extLst>
              <a:ext uri="{FF2B5EF4-FFF2-40B4-BE49-F238E27FC236}">
                <a16:creationId xmlns:a16="http://schemas.microsoft.com/office/drawing/2014/main" id="{BEAC45E0-70A6-5243-FAB0-3D30FB25CBCA}"/>
              </a:ext>
            </a:extLst>
          </p:cNvPr>
          <p:cNvSpPr txBox="1">
            <a:spLocks/>
          </p:cNvSpPr>
          <p:nvPr/>
        </p:nvSpPr>
        <p:spPr>
          <a:xfrm>
            <a:off x="6410864" y="1180921"/>
            <a:ext cx="2457300" cy="3263400"/>
          </a:xfrm>
          <a:prstGeom prst="rect">
            <a:avLst/>
          </a:prstGeom>
          <a:solidFill>
            <a:schemeClr val="lt2"/>
          </a:solidFill>
          <a:ln>
            <a:noFill/>
          </a:ln>
        </p:spPr>
        <p:txBody>
          <a:bodyPr spcFirstLastPara="1" wrap="square" lIns="135025" tIns="135025" rIns="135025" bIns="135025" anchor="t" anchorCtr="0">
            <a:normAutofit fontScale="85000" lnSpcReduction="20000"/>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100000"/>
              </a:lnSpc>
              <a:buFont typeface="Arial"/>
              <a:buNone/>
            </a:pPr>
            <a:r>
              <a:rPr lang="en-GB" sz="1500" b="1" dirty="0"/>
              <a:t>Standard taxonomy to serve three accountability purposes:</a:t>
            </a:r>
            <a:endParaRPr lang="en-GB" dirty="0"/>
          </a:p>
          <a:p>
            <a:pPr indent="-309562">
              <a:lnSpc>
                <a:spcPct val="100000"/>
              </a:lnSpc>
              <a:spcBef>
                <a:spcPts val="400"/>
              </a:spcBef>
              <a:buSzPct val="100000"/>
              <a:buFont typeface="Arial"/>
              <a:buChar char="▪"/>
            </a:pPr>
            <a:r>
              <a:rPr lang="en-GB" sz="1500" b="1" dirty="0"/>
              <a:t>Democratic</a:t>
            </a:r>
            <a:endParaRPr lang="en-GB" dirty="0"/>
          </a:p>
          <a:p>
            <a:pPr indent="0">
              <a:lnSpc>
                <a:spcPct val="100000"/>
              </a:lnSpc>
              <a:spcBef>
                <a:spcPts val="200"/>
              </a:spcBef>
              <a:buFont typeface="Arial"/>
              <a:buNone/>
            </a:pPr>
            <a:r>
              <a:rPr lang="en-GB" sz="1500" i="1" u="sng" dirty="0"/>
              <a:t>Technical documentation + database</a:t>
            </a:r>
            <a:r>
              <a:rPr lang="en-GB" sz="1500" i="1" dirty="0"/>
              <a:t> </a:t>
            </a:r>
            <a:r>
              <a:rPr lang="en-GB" sz="1500" dirty="0"/>
              <a:t>for informed popular control</a:t>
            </a:r>
            <a:endParaRPr lang="en-GB" dirty="0"/>
          </a:p>
          <a:p>
            <a:pPr indent="-309562">
              <a:lnSpc>
                <a:spcPct val="100000"/>
              </a:lnSpc>
              <a:spcBef>
                <a:spcPts val="400"/>
              </a:spcBef>
              <a:buSzPct val="100000"/>
              <a:buFont typeface="Arial"/>
              <a:buChar char="▪"/>
            </a:pPr>
            <a:r>
              <a:rPr lang="en-GB" sz="1500" b="1" dirty="0"/>
              <a:t>Constitutional</a:t>
            </a:r>
            <a:endParaRPr lang="en-GB" dirty="0"/>
          </a:p>
          <a:p>
            <a:pPr indent="0">
              <a:lnSpc>
                <a:spcPct val="100000"/>
              </a:lnSpc>
              <a:spcBef>
                <a:spcPts val="200"/>
              </a:spcBef>
              <a:buFont typeface="Arial"/>
              <a:buNone/>
            </a:pPr>
            <a:r>
              <a:rPr lang="en-GB" sz="1500" i="1" u="sng" dirty="0"/>
              <a:t>Continuous record keeping</a:t>
            </a:r>
            <a:r>
              <a:rPr lang="en-GB" sz="1500" dirty="0"/>
              <a:t> to minimize corruption or abuse of power </a:t>
            </a:r>
            <a:endParaRPr lang="en-GB" dirty="0"/>
          </a:p>
          <a:p>
            <a:pPr indent="-309562">
              <a:lnSpc>
                <a:spcPct val="100000"/>
              </a:lnSpc>
              <a:spcBef>
                <a:spcPts val="400"/>
              </a:spcBef>
              <a:buSzPct val="100000"/>
              <a:buFont typeface="Arial"/>
              <a:buChar char="▪"/>
            </a:pPr>
            <a:r>
              <a:rPr lang="en-GB" sz="1500" b="1" dirty="0"/>
              <a:t>Learning</a:t>
            </a:r>
            <a:endParaRPr lang="en-GB" dirty="0"/>
          </a:p>
          <a:p>
            <a:pPr indent="0">
              <a:lnSpc>
                <a:spcPct val="100000"/>
              </a:lnSpc>
              <a:spcBef>
                <a:spcPts val="200"/>
              </a:spcBef>
              <a:buFont typeface="Arial"/>
              <a:buNone/>
            </a:pPr>
            <a:r>
              <a:rPr lang="en-GB" sz="1500" i="1" u="sng" dirty="0"/>
              <a:t>Incident reporting</a:t>
            </a:r>
            <a:r>
              <a:rPr lang="en-GB" sz="1500" dirty="0"/>
              <a:t> to maximize public value and safety</a:t>
            </a:r>
          </a:p>
        </p:txBody>
      </p:sp>
      <p:sp>
        <p:nvSpPr>
          <p:cNvPr id="42" name="Google Shape;661;p82">
            <a:extLst>
              <a:ext uri="{FF2B5EF4-FFF2-40B4-BE49-F238E27FC236}">
                <a16:creationId xmlns:a16="http://schemas.microsoft.com/office/drawing/2014/main" id="{911D65B5-62F7-5564-52B9-CD673FEDDFFB}"/>
              </a:ext>
            </a:extLst>
          </p:cNvPr>
          <p:cNvSpPr/>
          <p:nvPr/>
        </p:nvSpPr>
        <p:spPr>
          <a:xfrm>
            <a:off x="1200279" y="1581650"/>
            <a:ext cx="2924092" cy="827888"/>
          </a:xfrm>
          <a:prstGeom prst="rect">
            <a:avLst/>
          </a:prstGeom>
          <a:solidFill>
            <a:srgbClr val="F7DA00"/>
          </a:solidFill>
          <a:ln w="9525" cap="flat" cmpd="sng">
            <a:solidFill>
              <a:srgbClr val="000000"/>
            </a:solidFill>
            <a:prstDash val="solid"/>
            <a:round/>
            <a:headEnd type="none" w="sm" len="sm"/>
            <a:tailEnd type="none" w="sm" len="sm"/>
          </a:ln>
        </p:spPr>
        <p:txBody>
          <a:bodyPr spcFirstLastPara="1" wrap="square" lIns="34300" tIns="34300" rIns="34300" bIns="34300" anchor="ctr" anchorCtr="0">
            <a:noAutofit/>
          </a:bodyPr>
          <a:lstStyle/>
          <a:p>
            <a:pPr marL="0" marR="0" lvl="0" indent="0" algn="ctr" rtl="0">
              <a:spcBef>
                <a:spcPts val="0"/>
              </a:spcBef>
              <a:spcAft>
                <a:spcPts val="0"/>
              </a:spcAft>
              <a:buClr>
                <a:schemeClr val="dk1"/>
              </a:buClr>
              <a:buSzPts val="900"/>
              <a:buFont typeface="Arial"/>
              <a:buNone/>
            </a:pPr>
            <a:endParaRPr sz="800" i="0" u="none" strike="noStrike" cap="none">
              <a:solidFill>
                <a:schemeClr val="dk1"/>
              </a:solidFill>
              <a:latin typeface="Rubik"/>
              <a:ea typeface="Rubik"/>
              <a:cs typeface="Rubik"/>
              <a:sym typeface="Rubik"/>
            </a:endParaRPr>
          </a:p>
        </p:txBody>
      </p:sp>
      <p:sp>
        <p:nvSpPr>
          <p:cNvPr id="43" name="Google Shape;662;p82">
            <a:extLst>
              <a:ext uri="{FF2B5EF4-FFF2-40B4-BE49-F238E27FC236}">
                <a16:creationId xmlns:a16="http://schemas.microsoft.com/office/drawing/2014/main" id="{D639EBB6-52A7-48E3-AB30-9A10EDD63710}"/>
              </a:ext>
            </a:extLst>
          </p:cNvPr>
          <p:cNvSpPr/>
          <p:nvPr/>
        </p:nvSpPr>
        <p:spPr>
          <a:xfrm>
            <a:off x="1207391" y="2838082"/>
            <a:ext cx="2924092" cy="1250325"/>
          </a:xfrm>
          <a:prstGeom prst="rect">
            <a:avLst/>
          </a:prstGeom>
          <a:solidFill>
            <a:srgbClr val="6FBD77"/>
          </a:solidFill>
          <a:ln w="9525" cap="flat" cmpd="sng">
            <a:solidFill>
              <a:srgbClr val="000000"/>
            </a:solidFill>
            <a:prstDash val="solid"/>
            <a:round/>
            <a:headEnd type="none" w="sm" len="sm"/>
            <a:tailEnd type="none" w="sm" len="sm"/>
          </a:ln>
        </p:spPr>
        <p:txBody>
          <a:bodyPr spcFirstLastPara="1" wrap="square" lIns="34300" tIns="34300" rIns="34300" bIns="34300" anchor="ctr" anchorCtr="0">
            <a:noAutofit/>
          </a:bodyPr>
          <a:lstStyle/>
          <a:p>
            <a:pPr marL="0" marR="0" lvl="0" indent="0" algn="ctr" rtl="0">
              <a:spcBef>
                <a:spcPts val="0"/>
              </a:spcBef>
              <a:spcAft>
                <a:spcPts val="0"/>
              </a:spcAft>
              <a:buClr>
                <a:schemeClr val="dk1"/>
              </a:buClr>
              <a:buSzPts val="900"/>
              <a:buFont typeface="Arial"/>
              <a:buNone/>
            </a:pPr>
            <a:endParaRPr sz="800" i="0" u="none" strike="noStrike" cap="none">
              <a:solidFill>
                <a:schemeClr val="dk1"/>
              </a:solidFill>
              <a:latin typeface="Rubik"/>
              <a:ea typeface="Rubik"/>
              <a:cs typeface="Rubik"/>
              <a:sym typeface="Rubik"/>
            </a:endParaRPr>
          </a:p>
        </p:txBody>
      </p:sp>
      <p:sp>
        <p:nvSpPr>
          <p:cNvPr id="44" name="Google Shape;663;p82">
            <a:extLst>
              <a:ext uri="{FF2B5EF4-FFF2-40B4-BE49-F238E27FC236}">
                <a16:creationId xmlns:a16="http://schemas.microsoft.com/office/drawing/2014/main" id="{7783C97A-3289-C527-F7CA-105293316BBA}"/>
              </a:ext>
            </a:extLst>
          </p:cNvPr>
          <p:cNvSpPr/>
          <p:nvPr/>
        </p:nvSpPr>
        <p:spPr>
          <a:xfrm>
            <a:off x="749350" y="2064081"/>
            <a:ext cx="183761" cy="405900"/>
          </a:xfrm>
          <a:prstGeom prst="upArrow">
            <a:avLst>
              <a:gd name="adj1" fmla="val 50000"/>
              <a:gd name="adj2" fmla="val 50000"/>
            </a:avLst>
          </a:prstGeom>
          <a:solidFill>
            <a:srgbClr val="D9E4F9"/>
          </a:solidFill>
          <a:ln w="9525" cap="flat" cmpd="sng">
            <a:solidFill>
              <a:schemeClr val="dk2"/>
            </a:solidFill>
            <a:prstDash val="solid"/>
            <a:round/>
            <a:headEnd type="none" w="sm" len="sm"/>
            <a:tailEnd type="none" w="sm" len="sm"/>
          </a:ln>
        </p:spPr>
        <p:txBody>
          <a:bodyPr spcFirstLastPara="1" wrap="square" lIns="34300" tIns="34300" rIns="34300" bIns="34300" anchor="ctr" anchorCtr="0">
            <a:noAutofit/>
          </a:bodyPr>
          <a:lstStyle/>
          <a:p>
            <a:pPr marL="0" marR="0" lvl="0" indent="0" algn="l" rtl="0">
              <a:spcBef>
                <a:spcPts val="0"/>
              </a:spcBef>
              <a:spcAft>
                <a:spcPts val="0"/>
              </a:spcAft>
              <a:buClr>
                <a:schemeClr val="dk1"/>
              </a:buClr>
              <a:buSzPts val="700"/>
              <a:buFont typeface="Arial"/>
              <a:buNone/>
            </a:pPr>
            <a:endParaRPr sz="600" i="0" u="none" strike="noStrike" cap="none">
              <a:solidFill>
                <a:schemeClr val="dk1"/>
              </a:solidFill>
              <a:latin typeface="Rubik"/>
              <a:ea typeface="Rubik"/>
              <a:cs typeface="Rubik"/>
              <a:sym typeface="Rubik"/>
            </a:endParaRPr>
          </a:p>
        </p:txBody>
      </p:sp>
      <p:sp>
        <p:nvSpPr>
          <p:cNvPr id="45" name="Google Shape;664;p82">
            <a:extLst>
              <a:ext uri="{FF2B5EF4-FFF2-40B4-BE49-F238E27FC236}">
                <a16:creationId xmlns:a16="http://schemas.microsoft.com/office/drawing/2014/main" id="{78E72819-C941-19DC-8E14-A0AF9C2F32C0}"/>
              </a:ext>
            </a:extLst>
          </p:cNvPr>
          <p:cNvSpPr/>
          <p:nvPr/>
        </p:nvSpPr>
        <p:spPr>
          <a:xfrm>
            <a:off x="1950698" y="1089225"/>
            <a:ext cx="889100" cy="452250"/>
          </a:xfrm>
          <a:prstGeom prst="ellipse">
            <a:avLst/>
          </a:prstGeom>
          <a:solidFill>
            <a:srgbClr val="D9E4F9"/>
          </a:solidFill>
          <a:ln w="9525" cap="flat" cmpd="sng">
            <a:solidFill>
              <a:srgbClr val="000000"/>
            </a:solidFill>
            <a:prstDash val="solid"/>
            <a:round/>
            <a:headEnd type="none" w="sm" len="sm"/>
            <a:tailEnd type="none" w="sm" len="sm"/>
          </a:ln>
        </p:spPr>
        <p:txBody>
          <a:bodyPr spcFirstLastPara="1" wrap="square" lIns="34300" tIns="34300" rIns="34300" bIns="34300" anchor="ctr" anchorCtr="0">
            <a:noAutofit/>
          </a:bodyPr>
          <a:lstStyle/>
          <a:p>
            <a:pPr marL="0" marR="0" lvl="0" indent="0" algn="ctr" rtl="0">
              <a:spcBef>
                <a:spcPts val="0"/>
              </a:spcBef>
              <a:spcAft>
                <a:spcPts val="0"/>
              </a:spcAft>
              <a:buClr>
                <a:schemeClr val="dk1"/>
              </a:buClr>
              <a:buSzPts val="900"/>
              <a:buFont typeface="Arial"/>
              <a:buNone/>
            </a:pPr>
            <a:r>
              <a:rPr lang="en-GB" sz="800" i="0" u="none" strike="noStrike" cap="none">
                <a:solidFill>
                  <a:schemeClr val="dk1"/>
                </a:solidFill>
                <a:latin typeface="Rubik"/>
                <a:ea typeface="Rubik"/>
                <a:cs typeface="Rubik"/>
                <a:sym typeface="Rubik"/>
              </a:rPr>
              <a:t>Society/</a:t>
            </a:r>
            <a:br>
              <a:rPr lang="en-GB" sz="800" i="0" u="none" strike="noStrike" cap="none">
                <a:solidFill>
                  <a:schemeClr val="dk1"/>
                </a:solidFill>
                <a:latin typeface="Rubik"/>
                <a:ea typeface="Rubik"/>
                <a:cs typeface="Rubik"/>
                <a:sym typeface="Rubik"/>
              </a:rPr>
            </a:br>
            <a:r>
              <a:rPr lang="en-GB" sz="800" i="0" u="none" strike="noStrike" cap="none">
                <a:solidFill>
                  <a:schemeClr val="dk1"/>
                </a:solidFill>
                <a:latin typeface="Rubik"/>
                <a:ea typeface="Rubik"/>
                <a:cs typeface="Rubik"/>
                <a:sym typeface="Rubik"/>
              </a:rPr>
              <a:t>Sector A</a:t>
            </a:r>
            <a:endParaRPr sz="800" i="0" u="none" strike="noStrike" cap="none">
              <a:solidFill>
                <a:schemeClr val="dk1"/>
              </a:solidFill>
              <a:latin typeface="Rubik"/>
              <a:ea typeface="Rubik"/>
              <a:cs typeface="Rubik"/>
              <a:sym typeface="Rubik"/>
            </a:endParaRPr>
          </a:p>
        </p:txBody>
      </p:sp>
      <p:sp>
        <p:nvSpPr>
          <p:cNvPr id="46" name="Google Shape;665;p82">
            <a:extLst>
              <a:ext uri="{FF2B5EF4-FFF2-40B4-BE49-F238E27FC236}">
                <a16:creationId xmlns:a16="http://schemas.microsoft.com/office/drawing/2014/main" id="{5D0E1BBC-D65F-F0B2-7DF5-C151F6B658F2}"/>
              </a:ext>
            </a:extLst>
          </p:cNvPr>
          <p:cNvSpPr/>
          <p:nvPr/>
        </p:nvSpPr>
        <p:spPr>
          <a:xfrm>
            <a:off x="1333687" y="4116127"/>
            <a:ext cx="2809424" cy="452250"/>
          </a:xfrm>
          <a:prstGeom prst="ellipse">
            <a:avLst/>
          </a:prstGeom>
          <a:solidFill>
            <a:srgbClr val="CFE2F3"/>
          </a:solidFill>
          <a:ln w="9525" cap="flat" cmpd="sng">
            <a:solidFill>
              <a:srgbClr val="000000"/>
            </a:solidFill>
            <a:prstDash val="solid"/>
            <a:round/>
            <a:headEnd type="none" w="sm" len="sm"/>
            <a:tailEnd type="none" w="sm" len="sm"/>
          </a:ln>
        </p:spPr>
        <p:txBody>
          <a:bodyPr spcFirstLastPara="1" wrap="square" lIns="34300" tIns="34300" rIns="34300" bIns="34300" anchor="ctr" anchorCtr="0">
            <a:noAutofit/>
          </a:bodyPr>
          <a:lstStyle/>
          <a:p>
            <a:pPr marL="0" marR="0" lvl="0" indent="0" algn="ctr" rtl="0">
              <a:spcBef>
                <a:spcPts val="0"/>
              </a:spcBef>
              <a:spcAft>
                <a:spcPts val="0"/>
              </a:spcAft>
              <a:buClr>
                <a:schemeClr val="dk1"/>
              </a:buClr>
              <a:buSzPts val="1400"/>
              <a:buFont typeface="Arial"/>
              <a:buNone/>
            </a:pPr>
            <a:r>
              <a:rPr lang="en-GB" sz="1300" i="0" u="none" strike="noStrike" cap="none">
                <a:solidFill>
                  <a:schemeClr val="dk1"/>
                </a:solidFill>
                <a:latin typeface="Rubik"/>
                <a:ea typeface="Rubik"/>
                <a:cs typeface="Rubik"/>
                <a:sym typeface="Rubik"/>
              </a:rPr>
              <a:t>AI Systems</a:t>
            </a:r>
            <a:endParaRPr sz="1300" i="0" u="none" strike="noStrike" cap="none">
              <a:solidFill>
                <a:schemeClr val="dk1"/>
              </a:solidFill>
              <a:latin typeface="Rubik"/>
              <a:ea typeface="Rubik"/>
              <a:cs typeface="Rubik"/>
              <a:sym typeface="Rubik"/>
            </a:endParaRPr>
          </a:p>
        </p:txBody>
      </p:sp>
      <p:sp>
        <p:nvSpPr>
          <p:cNvPr id="47" name="Google Shape;666;p82">
            <a:extLst>
              <a:ext uri="{FF2B5EF4-FFF2-40B4-BE49-F238E27FC236}">
                <a16:creationId xmlns:a16="http://schemas.microsoft.com/office/drawing/2014/main" id="{6DD8FA89-17D7-FC39-A52E-8416315106D6}"/>
              </a:ext>
            </a:extLst>
          </p:cNvPr>
          <p:cNvSpPr/>
          <p:nvPr/>
        </p:nvSpPr>
        <p:spPr>
          <a:xfrm>
            <a:off x="1258465" y="1659549"/>
            <a:ext cx="643447" cy="703350"/>
          </a:xfrm>
          <a:prstGeom prst="rect">
            <a:avLst/>
          </a:prstGeom>
          <a:solidFill>
            <a:srgbClr val="E8F5FB"/>
          </a:solidFill>
          <a:ln w="9525" cap="flat" cmpd="sng">
            <a:solidFill>
              <a:srgbClr val="000000"/>
            </a:solidFill>
            <a:prstDash val="solid"/>
            <a:round/>
            <a:headEnd type="none" w="sm" len="sm"/>
            <a:tailEnd type="none" w="sm" len="sm"/>
          </a:ln>
        </p:spPr>
        <p:txBody>
          <a:bodyPr spcFirstLastPara="1" wrap="square" lIns="34300" tIns="34300" rIns="34300" bIns="34300" anchor="ctr" anchorCtr="0">
            <a:noAutofit/>
          </a:bodyPr>
          <a:lstStyle/>
          <a:p>
            <a:pPr marL="0" marR="0" lvl="0" indent="0" algn="ctr" rtl="0">
              <a:spcBef>
                <a:spcPts val="0"/>
              </a:spcBef>
              <a:spcAft>
                <a:spcPts val="0"/>
              </a:spcAft>
              <a:buClr>
                <a:schemeClr val="dk1"/>
              </a:buClr>
              <a:buSzPts val="900"/>
              <a:buFont typeface="Arial"/>
              <a:buNone/>
            </a:pPr>
            <a:r>
              <a:rPr lang="en-GB" sz="800" i="0" u="none" strike="noStrike" cap="none">
                <a:solidFill>
                  <a:schemeClr val="dk1"/>
                </a:solidFill>
                <a:latin typeface="Rubik"/>
                <a:ea typeface="Rubik"/>
                <a:cs typeface="Rubik"/>
                <a:sym typeface="Rubik"/>
              </a:rPr>
              <a:t>Social &amp; Legal</a:t>
            </a:r>
            <a:endParaRPr sz="400">
              <a:latin typeface="Rubik"/>
              <a:ea typeface="Rubik"/>
              <a:cs typeface="Rubik"/>
              <a:sym typeface="Rubik"/>
            </a:endParaRPr>
          </a:p>
          <a:p>
            <a:pPr marL="0" marR="0" lvl="0" indent="0" algn="ctr" rtl="0">
              <a:spcBef>
                <a:spcPts val="0"/>
              </a:spcBef>
              <a:spcAft>
                <a:spcPts val="0"/>
              </a:spcAft>
              <a:buClr>
                <a:schemeClr val="dk1"/>
              </a:buClr>
              <a:buSzPts val="900"/>
              <a:buFont typeface="Arial"/>
              <a:buNone/>
            </a:pPr>
            <a:r>
              <a:rPr lang="en-GB" sz="800" i="0" u="none" strike="noStrike" cap="none">
                <a:solidFill>
                  <a:schemeClr val="dk1"/>
                </a:solidFill>
                <a:latin typeface="Rubik"/>
                <a:ea typeface="Rubik"/>
                <a:cs typeface="Rubik"/>
                <a:sym typeface="Rubik"/>
              </a:rPr>
              <a:t>Layer</a:t>
            </a:r>
            <a:endParaRPr sz="800" i="0" u="none" strike="noStrike" cap="none">
              <a:solidFill>
                <a:schemeClr val="dk1"/>
              </a:solidFill>
              <a:latin typeface="Rubik"/>
              <a:ea typeface="Rubik"/>
              <a:cs typeface="Rubik"/>
              <a:sym typeface="Rubik"/>
            </a:endParaRPr>
          </a:p>
        </p:txBody>
      </p:sp>
      <p:sp>
        <p:nvSpPr>
          <p:cNvPr id="48" name="Google Shape;667;p82">
            <a:extLst>
              <a:ext uri="{FF2B5EF4-FFF2-40B4-BE49-F238E27FC236}">
                <a16:creationId xmlns:a16="http://schemas.microsoft.com/office/drawing/2014/main" id="{D51008BC-AD4F-165A-4979-2B38AEB14911}"/>
              </a:ext>
            </a:extLst>
          </p:cNvPr>
          <p:cNvSpPr/>
          <p:nvPr/>
        </p:nvSpPr>
        <p:spPr>
          <a:xfrm>
            <a:off x="1258465" y="2856153"/>
            <a:ext cx="643447" cy="1184513"/>
          </a:xfrm>
          <a:prstGeom prst="rect">
            <a:avLst/>
          </a:prstGeom>
          <a:solidFill>
            <a:srgbClr val="E8F5FB"/>
          </a:solidFill>
          <a:ln w="9525" cap="flat" cmpd="sng">
            <a:solidFill>
              <a:srgbClr val="000000"/>
            </a:solidFill>
            <a:prstDash val="solid"/>
            <a:round/>
            <a:headEnd type="none" w="sm" len="sm"/>
            <a:tailEnd type="none" w="sm" len="sm"/>
          </a:ln>
        </p:spPr>
        <p:txBody>
          <a:bodyPr spcFirstLastPara="1" wrap="square" lIns="34300" tIns="34300" rIns="34300" bIns="34300" anchor="ctr" anchorCtr="0">
            <a:noAutofit/>
          </a:bodyPr>
          <a:lstStyle/>
          <a:p>
            <a:pPr marL="0" marR="0" lvl="0" indent="0" algn="ctr" rtl="0">
              <a:spcBef>
                <a:spcPts val="0"/>
              </a:spcBef>
              <a:spcAft>
                <a:spcPts val="0"/>
              </a:spcAft>
              <a:buClr>
                <a:schemeClr val="dk1"/>
              </a:buClr>
              <a:buSzPts val="900"/>
              <a:buFont typeface="Arial"/>
              <a:buNone/>
            </a:pPr>
            <a:r>
              <a:rPr lang="en-GB" sz="800" i="0" u="none" strike="noStrike" cap="none">
                <a:solidFill>
                  <a:schemeClr val="dk1"/>
                </a:solidFill>
                <a:latin typeface="Rubik"/>
                <a:ea typeface="Rubik"/>
                <a:cs typeface="Rubik"/>
                <a:sym typeface="Rubik"/>
              </a:rPr>
              <a:t>Technical Layer</a:t>
            </a:r>
            <a:endParaRPr sz="800" i="0" u="none" strike="noStrike" cap="none">
              <a:solidFill>
                <a:schemeClr val="dk1"/>
              </a:solidFill>
              <a:latin typeface="Rubik"/>
              <a:ea typeface="Rubik"/>
              <a:cs typeface="Rubik"/>
              <a:sym typeface="Rubik"/>
            </a:endParaRPr>
          </a:p>
        </p:txBody>
      </p:sp>
      <p:sp>
        <p:nvSpPr>
          <p:cNvPr id="49" name="Google Shape;668;p82">
            <a:extLst>
              <a:ext uri="{FF2B5EF4-FFF2-40B4-BE49-F238E27FC236}">
                <a16:creationId xmlns:a16="http://schemas.microsoft.com/office/drawing/2014/main" id="{DCF61E37-8E0D-0FEC-4E71-2D39ADDE8EFE}"/>
              </a:ext>
            </a:extLst>
          </p:cNvPr>
          <p:cNvSpPr/>
          <p:nvPr/>
        </p:nvSpPr>
        <p:spPr>
          <a:xfrm>
            <a:off x="1258465" y="2460100"/>
            <a:ext cx="643447" cy="330188"/>
          </a:xfrm>
          <a:prstGeom prst="rect">
            <a:avLst/>
          </a:prstGeom>
          <a:solidFill>
            <a:srgbClr val="E8F5FB"/>
          </a:solidFill>
          <a:ln w="9525" cap="flat" cmpd="sng">
            <a:solidFill>
              <a:srgbClr val="000000"/>
            </a:solidFill>
            <a:prstDash val="solid"/>
            <a:round/>
            <a:headEnd type="none" w="sm" len="sm"/>
            <a:tailEnd type="none" w="sm" len="sm"/>
          </a:ln>
        </p:spPr>
        <p:txBody>
          <a:bodyPr spcFirstLastPara="1" wrap="square" lIns="34300" tIns="34300" rIns="34300" bIns="34300" anchor="ctr" anchorCtr="0">
            <a:noAutofit/>
          </a:bodyPr>
          <a:lstStyle/>
          <a:p>
            <a:pPr marL="0" marR="0" lvl="0" indent="0" algn="ctr" rtl="0">
              <a:spcBef>
                <a:spcPts val="0"/>
              </a:spcBef>
              <a:spcAft>
                <a:spcPts val="0"/>
              </a:spcAft>
              <a:buClr>
                <a:schemeClr val="dk1"/>
              </a:buClr>
              <a:buSzPts val="900"/>
              <a:buFont typeface="Arial"/>
              <a:buNone/>
            </a:pPr>
            <a:r>
              <a:rPr lang="en-GB" sz="800" i="0" u="none" strike="noStrike" cap="none">
                <a:solidFill>
                  <a:schemeClr val="dk1"/>
                </a:solidFill>
                <a:latin typeface="Rubik"/>
                <a:ea typeface="Rubik"/>
                <a:cs typeface="Rubik"/>
                <a:sym typeface="Rubik"/>
              </a:rPr>
              <a:t>Ethical</a:t>
            </a:r>
            <a:endParaRPr sz="800" i="0" u="none" strike="noStrike" cap="none">
              <a:solidFill>
                <a:schemeClr val="dk1"/>
              </a:solidFill>
              <a:latin typeface="Rubik"/>
              <a:ea typeface="Rubik"/>
              <a:cs typeface="Rubik"/>
              <a:sym typeface="Rubik"/>
            </a:endParaRPr>
          </a:p>
        </p:txBody>
      </p:sp>
      <p:sp>
        <p:nvSpPr>
          <p:cNvPr id="50" name="Google Shape;669;p82">
            <a:hlinkClick r:id="rId3"/>
            <a:extLst>
              <a:ext uri="{FF2B5EF4-FFF2-40B4-BE49-F238E27FC236}">
                <a16:creationId xmlns:a16="http://schemas.microsoft.com/office/drawing/2014/main" id="{E03C5EB5-864C-8764-6EC8-60E298E319BF}"/>
              </a:ext>
            </a:extLst>
          </p:cNvPr>
          <p:cNvSpPr/>
          <p:nvPr/>
        </p:nvSpPr>
        <p:spPr>
          <a:xfrm>
            <a:off x="1980798" y="2025471"/>
            <a:ext cx="783997" cy="337388"/>
          </a:xfrm>
          <a:prstGeom prst="rect">
            <a:avLst/>
          </a:prstGeom>
          <a:solidFill>
            <a:srgbClr val="E8F5FB"/>
          </a:solidFill>
          <a:ln w="9525" cap="flat" cmpd="sng">
            <a:solidFill>
              <a:srgbClr val="000000"/>
            </a:solidFill>
            <a:prstDash val="solid"/>
            <a:round/>
            <a:headEnd type="none" w="sm" len="sm"/>
            <a:tailEnd type="none" w="sm" len="sm"/>
          </a:ln>
        </p:spPr>
        <p:txBody>
          <a:bodyPr spcFirstLastPara="1" wrap="square" lIns="34300" tIns="34300" rIns="34300" bIns="34300" anchor="ctr" anchorCtr="0">
            <a:noAutofit/>
          </a:bodyPr>
          <a:lstStyle/>
          <a:p>
            <a:pPr marL="0" marR="0" lvl="0" indent="0" algn="l" rtl="0">
              <a:spcBef>
                <a:spcPts val="0"/>
              </a:spcBef>
              <a:spcAft>
                <a:spcPts val="0"/>
              </a:spcAft>
              <a:buClr>
                <a:schemeClr val="dk1"/>
              </a:buClr>
              <a:buSzPts val="700"/>
              <a:buFont typeface="Arial"/>
              <a:buNone/>
            </a:pPr>
            <a:r>
              <a:rPr lang="en-GB" sz="600" i="0" u="none" strike="noStrike" cap="none">
                <a:solidFill>
                  <a:schemeClr val="dk1"/>
                </a:solidFill>
                <a:latin typeface="Rubik"/>
                <a:ea typeface="Rubik"/>
                <a:cs typeface="Rubik"/>
                <a:sym typeface="Rubik"/>
              </a:rPr>
              <a:t>Charter of Fundamental Rights of EU</a:t>
            </a:r>
            <a:endParaRPr sz="800" i="0" u="none" strike="noStrike" cap="none">
              <a:solidFill>
                <a:schemeClr val="dk1"/>
              </a:solidFill>
              <a:latin typeface="Rubik"/>
              <a:ea typeface="Rubik"/>
              <a:cs typeface="Rubik"/>
              <a:sym typeface="Rubik"/>
            </a:endParaRPr>
          </a:p>
        </p:txBody>
      </p:sp>
      <p:sp>
        <p:nvSpPr>
          <p:cNvPr id="51" name="Google Shape;670;p82">
            <a:extLst>
              <a:ext uri="{FF2B5EF4-FFF2-40B4-BE49-F238E27FC236}">
                <a16:creationId xmlns:a16="http://schemas.microsoft.com/office/drawing/2014/main" id="{B9F27078-BA3E-93B5-BDB5-B9FE33FD7F5C}"/>
              </a:ext>
            </a:extLst>
          </p:cNvPr>
          <p:cNvSpPr/>
          <p:nvPr/>
        </p:nvSpPr>
        <p:spPr>
          <a:xfrm>
            <a:off x="1980798" y="3700800"/>
            <a:ext cx="2086531" cy="337050"/>
          </a:xfrm>
          <a:prstGeom prst="rect">
            <a:avLst/>
          </a:prstGeom>
          <a:solidFill>
            <a:srgbClr val="E8F5FB"/>
          </a:solidFill>
          <a:ln w="9525" cap="flat" cmpd="sng">
            <a:solidFill>
              <a:srgbClr val="000000"/>
            </a:solidFill>
            <a:prstDash val="solid"/>
            <a:round/>
            <a:headEnd type="none" w="sm" len="sm"/>
            <a:tailEnd type="none" w="sm" len="sm"/>
          </a:ln>
        </p:spPr>
        <p:txBody>
          <a:bodyPr spcFirstLastPara="1" wrap="square" lIns="34300" tIns="34300" rIns="34300" bIns="34300" anchor="ctr" anchorCtr="0">
            <a:noAutofit/>
          </a:bodyPr>
          <a:lstStyle/>
          <a:p>
            <a:pPr marL="0" marR="0" lvl="0" indent="0" algn="l" rtl="0">
              <a:spcBef>
                <a:spcPts val="0"/>
              </a:spcBef>
              <a:spcAft>
                <a:spcPts val="0"/>
              </a:spcAft>
              <a:buClr>
                <a:schemeClr val="dk1"/>
              </a:buClr>
              <a:buSzPts val="900"/>
              <a:buFont typeface="Arial"/>
              <a:buNone/>
            </a:pPr>
            <a:r>
              <a:rPr lang="en-GB" sz="800" i="0" u="none" strike="noStrike" cap="none">
                <a:solidFill>
                  <a:schemeClr val="dk1"/>
                </a:solidFill>
                <a:latin typeface="Rubik"/>
                <a:ea typeface="Rubik"/>
                <a:cs typeface="Rubik"/>
                <a:sym typeface="Rubik"/>
              </a:rPr>
              <a:t>Software</a:t>
            </a:r>
            <a:endParaRPr sz="700" i="0" u="none" strike="noStrike" cap="none">
              <a:solidFill>
                <a:schemeClr val="dk1"/>
              </a:solidFill>
              <a:latin typeface="Rubik"/>
              <a:ea typeface="Rubik"/>
              <a:cs typeface="Rubik"/>
              <a:sym typeface="Rubik"/>
            </a:endParaRPr>
          </a:p>
        </p:txBody>
      </p:sp>
      <p:sp>
        <p:nvSpPr>
          <p:cNvPr id="52" name="Google Shape;671;p82">
            <a:extLst>
              <a:ext uri="{FF2B5EF4-FFF2-40B4-BE49-F238E27FC236}">
                <a16:creationId xmlns:a16="http://schemas.microsoft.com/office/drawing/2014/main" id="{CED9290D-7077-E660-A804-A2E70D2896EC}"/>
              </a:ext>
            </a:extLst>
          </p:cNvPr>
          <p:cNvSpPr/>
          <p:nvPr/>
        </p:nvSpPr>
        <p:spPr>
          <a:xfrm>
            <a:off x="1984597" y="2457266"/>
            <a:ext cx="938050" cy="333000"/>
          </a:xfrm>
          <a:prstGeom prst="rect">
            <a:avLst/>
          </a:prstGeom>
          <a:solidFill>
            <a:srgbClr val="E8F5FB"/>
          </a:solidFill>
          <a:ln w="9525" cap="flat" cmpd="sng">
            <a:solidFill>
              <a:srgbClr val="000000"/>
            </a:solidFill>
            <a:prstDash val="solid"/>
            <a:round/>
            <a:headEnd type="none" w="sm" len="sm"/>
            <a:tailEnd type="none" w="sm" len="sm"/>
          </a:ln>
        </p:spPr>
        <p:txBody>
          <a:bodyPr spcFirstLastPara="1" wrap="square" lIns="34300" tIns="34300" rIns="34300" bIns="34300" anchor="ctr" anchorCtr="0">
            <a:noAutofit/>
          </a:bodyPr>
          <a:lstStyle/>
          <a:p>
            <a:pPr marL="0" marR="0" lvl="0" indent="0" algn="l" rtl="0">
              <a:spcBef>
                <a:spcPts val="0"/>
              </a:spcBef>
              <a:spcAft>
                <a:spcPts val="0"/>
              </a:spcAft>
              <a:buClr>
                <a:schemeClr val="dk1"/>
              </a:buClr>
              <a:buSzPts val="800"/>
              <a:buFont typeface="Arial"/>
              <a:buNone/>
            </a:pPr>
            <a:r>
              <a:rPr lang="en-GB" sz="700" i="0" u="none" strike="noStrike" cap="none">
                <a:solidFill>
                  <a:schemeClr val="dk1"/>
                </a:solidFill>
                <a:latin typeface="Rubik"/>
                <a:ea typeface="Rubik"/>
                <a:cs typeface="Rubik"/>
                <a:sym typeface="Rubik"/>
              </a:rPr>
              <a:t>AI Principles and Ethical Guidelines</a:t>
            </a:r>
            <a:endParaRPr sz="700" i="0" u="none" strike="noStrike" cap="none">
              <a:solidFill>
                <a:schemeClr val="dk1"/>
              </a:solidFill>
              <a:latin typeface="Rubik"/>
              <a:ea typeface="Rubik"/>
              <a:cs typeface="Rubik"/>
              <a:sym typeface="Rubik"/>
            </a:endParaRPr>
          </a:p>
        </p:txBody>
      </p:sp>
      <p:sp>
        <p:nvSpPr>
          <p:cNvPr id="53" name="Google Shape;672;p82">
            <a:extLst>
              <a:ext uri="{FF2B5EF4-FFF2-40B4-BE49-F238E27FC236}">
                <a16:creationId xmlns:a16="http://schemas.microsoft.com/office/drawing/2014/main" id="{E85F37C0-45ED-F4EF-3D3B-1D92FF7A6AAC}"/>
              </a:ext>
            </a:extLst>
          </p:cNvPr>
          <p:cNvSpPr/>
          <p:nvPr/>
        </p:nvSpPr>
        <p:spPr>
          <a:xfrm>
            <a:off x="3119060" y="1081640"/>
            <a:ext cx="922971" cy="452250"/>
          </a:xfrm>
          <a:prstGeom prst="ellipse">
            <a:avLst/>
          </a:prstGeom>
          <a:solidFill>
            <a:srgbClr val="D9E4F9"/>
          </a:solidFill>
          <a:ln w="9525" cap="flat" cmpd="sng">
            <a:solidFill>
              <a:srgbClr val="000000"/>
            </a:solidFill>
            <a:prstDash val="solid"/>
            <a:round/>
            <a:headEnd type="none" w="sm" len="sm"/>
            <a:tailEnd type="none" w="sm" len="sm"/>
          </a:ln>
        </p:spPr>
        <p:txBody>
          <a:bodyPr spcFirstLastPara="1" wrap="square" lIns="34300" tIns="34300" rIns="34300" bIns="34300" anchor="ctr" anchorCtr="0">
            <a:noAutofit/>
          </a:bodyPr>
          <a:lstStyle/>
          <a:p>
            <a:pPr marL="0" marR="0" lvl="0" indent="0" algn="ctr" rtl="0">
              <a:spcBef>
                <a:spcPts val="0"/>
              </a:spcBef>
              <a:spcAft>
                <a:spcPts val="0"/>
              </a:spcAft>
              <a:buClr>
                <a:schemeClr val="dk1"/>
              </a:buClr>
              <a:buSzPts val="900"/>
              <a:buFont typeface="Arial"/>
              <a:buNone/>
            </a:pPr>
            <a:r>
              <a:rPr lang="en-GB" sz="800" i="0" u="none" strike="noStrike" cap="none">
                <a:solidFill>
                  <a:schemeClr val="dk1"/>
                </a:solidFill>
                <a:latin typeface="Rubik"/>
                <a:ea typeface="Rubik"/>
                <a:cs typeface="Rubik"/>
                <a:sym typeface="Rubik"/>
              </a:rPr>
              <a:t>Society/</a:t>
            </a:r>
            <a:br>
              <a:rPr lang="en-GB" sz="800" i="0" u="none" strike="noStrike" cap="none">
                <a:solidFill>
                  <a:schemeClr val="dk1"/>
                </a:solidFill>
                <a:latin typeface="Rubik"/>
                <a:ea typeface="Rubik"/>
                <a:cs typeface="Rubik"/>
                <a:sym typeface="Rubik"/>
              </a:rPr>
            </a:br>
            <a:r>
              <a:rPr lang="en-GB" sz="800" i="0" u="none" strike="noStrike" cap="none">
                <a:solidFill>
                  <a:schemeClr val="dk1"/>
                </a:solidFill>
                <a:latin typeface="Rubik"/>
                <a:ea typeface="Rubik"/>
                <a:cs typeface="Rubik"/>
                <a:sym typeface="Rubik"/>
              </a:rPr>
              <a:t>Sector B</a:t>
            </a:r>
            <a:endParaRPr sz="800" i="0" u="none" strike="noStrike" cap="none">
              <a:solidFill>
                <a:schemeClr val="dk1"/>
              </a:solidFill>
              <a:latin typeface="Rubik"/>
              <a:ea typeface="Rubik"/>
              <a:cs typeface="Rubik"/>
              <a:sym typeface="Rubik"/>
            </a:endParaRPr>
          </a:p>
        </p:txBody>
      </p:sp>
      <p:sp>
        <p:nvSpPr>
          <p:cNvPr id="54" name="Google Shape;673;p82">
            <a:hlinkClick r:id="rId4"/>
            <a:extLst>
              <a:ext uri="{FF2B5EF4-FFF2-40B4-BE49-F238E27FC236}">
                <a16:creationId xmlns:a16="http://schemas.microsoft.com/office/drawing/2014/main" id="{F1496422-F838-0846-3728-251E4A997E34}"/>
              </a:ext>
            </a:extLst>
          </p:cNvPr>
          <p:cNvSpPr/>
          <p:nvPr/>
        </p:nvSpPr>
        <p:spPr>
          <a:xfrm>
            <a:off x="2950847" y="2457266"/>
            <a:ext cx="1114385" cy="330300"/>
          </a:xfrm>
          <a:prstGeom prst="rect">
            <a:avLst/>
          </a:prstGeom>
          <a:solidFill>
            <a:srgbClr val="E8F5FB"/>
          </a:solidFill>
          <a:ln w="9525" cap="flat" cmpd="sng">
            <a:solidFill>
              <a:srgbClr val="000000"/>
            </a:solidFill>
            <a:prstDash val="solid"/>
            <a:round/>
            <a:headEnd type="none" w="sm" len="sm"/>
            <a:tailEnd type="none" w="sm" len="sm"/>
          </a:ln>
        </p:spPr>
        <p:txBody>
          <a:bodyPr spcFirstLastPara="1" wrap="square" lIns="34300" tIns="34300" rIns="34300" bIns="34300" anchor="ctr" anchorCtr="0">
            <a:noAutofit/>
          </a:bodyPr>
          <a:lstStyle/>
          <a:p>
            <a:pPr marL="0" marR="0" lvl="0" indent="0" algn="l" rtl="0">
              <a:spcBef>
                <a:spcPts val="0"/>
              </a:spcBef>
              <a:spcAft>
                <a:spcPts val="0"/>
              </a:spcAft>
              <a:buClr>
                <a:schemeClr val="dk1"/>
              </a:buClr>
              <a:buSzPts val="900"/>
              <a:buFont typeface="Arial"/>
              <a:buNone/>
            </a:pPr>
            <a:r>
              <a:rPr lang="en-GB" sz="800" i="0" u="none" strike="noStrike" cap="none">
                <a:solidFill>
                  <a:schemeClr val="dk1"/>
                </a:solidFill>
                <a:latin typeface="Rubik"/>
                <a:ea typeface="Rubik"/>
                <a:cs typeface="Rubik"/>
                <a:sym typeface="Rubik"/>
              </a:rPr>
              <a:t>Sustainable</a:t>
            </a:r>
            <a:endParaRPr sz="400">
              <a:latin typeface="Rubik"/>
              <a:ea typeface="Rubik"/>
              <a:cs typeface="Rubik"/>
              <a:sym typeface="Rubik"/>
            </a:endParaRPr>
          </a:p>
          <a:p>
            <a:pPr marL="0" marR="0" lvl="0" indent="0" algn="l" rtl="0">
              <a:spcBef>
                <a:spcPts val="0"/>
              </a:spcBef>
              <a:spcAft>
                <a:spcPts val="0"/>
              </a:spcAft>
              <a:buClr>
                <a:schemeClr val="dk1"/>
              </a:buClr>
              <a:buSzPts val="900"/>
              <a:buFont typeface="Arial"/>
              <a:buNone/>
            </a:pPr>
            <a:r>
              <a:rPr lang="en-GB" sz="800" i="0" u="none" strike="noStrike" cap="none">
                <a:solidFill>
                  <a:schemeClr val="dk1"/>
                </a:solidFill>
                <a:latin typeface="Rubik"/>
                <a:ea typeface="Rubik"/>
                <a:cs typeface="Rubik"/>
                <a:sym typeface="Rubik"/>
              </a:rPr>
              <a:t>Development Goals</a:t>
            </a:r>
            <a:endParaRPr sz="800" i="0" u="none" strike="noStrike" cap="none">
              <a:solidFill>
                <a:schemeClr val="dk1"/>
              </a:solidFill>
              <a:latin typeface="Rubik"/>
              <a:ea typeface="Rubik"/>
              <a:cs typeface="Rubik"/>
              <a:sym typeface="Rubik"/>
            </a:endParaRPr>
          </a:p>
        </p:txBody>
      </p:sp>
      <p:sp>
        <p:nvSpPr>
          <p:cNvPr id="55" name="Google Shape;674;p82">
            <a:hlinkClick r:id="rId5"/>
            <a:extLst>
              <a:ext uri="{FF2B5EF4-FFF2-40B4-BE49-F238E27FC236}">
                <a16:creationId xmlns:a16="http://schemas.microsoft.com/office/drawing/2014/main" id="{3E8197E4-3BA7-372C-CC30-2A9D11913A37}"/>
              </a:ext>
            </a:extLst>
          </p:cNvPr>
          <p:cNvSpPr/>
          <p:nvPr/>
        </p:nvSpPr>
        <p:spPr>
          <a:xfrm>
            <a:off x="1984597" y="1659549"/>
            <a:ext cx="783997" cy="337388"/>
          </a:xfrm>
          <a:prstGeom prst="rect">
            <a:avLst/>
          </a:prstGeom>
          <a:solidFill>
            <a:srgbClr val="E8F5FB"/>
          </a:solidFill>
          <a:ln w="9525" cap="flat" cmpd="sng">
            <a:solidFill>
              <a:srgbClr val="000000"/>
            </a:solidFill>
            <a:prstDash val="solid"/>
            <a:round/>
            <a:headEnd type="none" w="sm" len="sm"/>
            <a:tailEnd type="none" w="sm" len="sm"/>
          </a:ln>
        </p:spPr>
        <p:txBody>
          <a:bodyPr spcFirstLastPara="1" wrap="square" lIns="34300" tIns="34300" rIns="34300" bIns="34300" anchor="ctr" anchorCtr="0">
            <a:noAutofit/>
          </a:bodyPr>
          <a:lstStyle/>
          <a:p>
            <a:pPr marL="0" marR="0" lvl="0" indent="0" algn="l" rtl="0">
              <a:spcBef>
                <a:spcPts val="0"/>
              </a:spcBef>
              <a:spcAft>
                <a:spcPts val="0"/>
              </a:spcAft>
              <a:buClr>
                <a:schemeClr val="dk1"/>
              </a:buClr>
              <a:buSzPts val="900"/>
              <a:buFont typeface="Arial"/>
              <a:buNone/>
            </a:pPr>
            <a:r>
              <a:rPr lang="en-GB" sz="800" i="0" u="none" strike="noStrike" cap="none">
                <a:solidFill>
                  <a:schemeClr val="dk1"/>
                </a:solidFill>
                <a:latin typeface="Rubik"/>
                <a:ea typeface="Rubik"/>
                <a:cs typeface="Rubik"/>
                <a:sym typeface="Rubik"/>
              </a:rPr>
              <a:t>EU</a:t>
            </a:r>
            <a:endParaRPr sz="400">
              <a:latin typeface="Rubik"/>
              <a:ea typeface="Rubik"/>
              <a:cs typeface="Rubik"/>
              <a:sym typeface="Rubik"/>
            </a:endParaRPr>
          </a:p>
          <a:p>
            <a:pPr marL="0" marR="0" lvl="0" indent="0" algn="l" rtl="0">
              <a:spcBef>
                <a:spcPts val="0"/>
              </a:spcBef>
              <a:spcAft>
                <a:spcPts val="0"/>
              </a:spcAft>
              <a:buClr>
                <a:schemeClr val="dk1"/>
              </a:buClr>
              <a:buSzPts val="900"/>
              <a:buFont typeface="Arial"/>
              <a:buNone/>
            </a:pPr>
            <a:r>
              <a:rPr lang="en-GB" sz="800" i="0" u="none" strike="noStrike" cap="none">
                <a:solidFill>
                  <a:schemeClr val="dk1"/>
                </a:solidFill>
                <a:latin typeface="Rubik"/>
                <a:ea typeface="Rubik"/>
                <a:cs typeface="Rubik"/>
                <a:sym typeface="Rubik"/>
              </a:rPr>
              <a:t>AI Act</a:t>
            </a:r>
            <a:endParaRPr sz="500" i="0" u="none" strike="noStrike" cap="none">
              <a:solidFill>
                <a:schemeClr val="dk1"/>
              </a:solidFill>
              <a:latin typeface="Rubik"/>
              <a:ea typeface="Rubik"/>
              <a:cs typeface="Rubik"/>
              <a:sym typeface="Rubik"/>
            </a:endParaRPr>
          </a:p>
        </p:txBody>
      </p:sp>
      <p:sp>
        <p:nvSpPr>
          <p:cNvPr id="56" name="Google Shape;675;p82">
            <a:extLst>
              <a:ext uri="{FF2B5EF4-FFF2-40B4-BE49-F238E27FC236}">
                <a16:creationId xmlns:a16="http://schemas.microsoft.com/office/drawing/2014/main" id="{AC25978D-B381-9FD4-FB52-ADC62ACD71E9}"/>
              </a:ext>
            </a:extLst>
          </p:cNvPr>
          <p:cNvSpPr/>
          <p:nvPr/>
        </p:nvSpPr>
        <p:spPr>
          <a:xfrm>
            <a:off x="540723" y="1523832"/>
            <a:ext cx="579192" cy="2587050"/>
          </a:xfrm>
          <a:prstGeom prst="rect">
            <a:avLst/>
          </a:prstGeom>
          <a:noFill/>
          <a:ln w="28575" cap="flat" cmpd="sng">
            <a:solidFill>
              <a:srgbClr val="000000"/>
            </a:solidFill>
            <a:prstDash val="lgDash"/>
            <a:round/>
            <a:headEnd type="none" w="sm" len="sm"/>
            <a:tailEnd type="none" w="sm" len="sm"/>
          </a:ln>
        </p:spPr>
        <p:txBody>
          <a:bodyPr spcFirstLastPara="1" wrap="square" lIns="34300" tIns="34300" rIns="34300" bIns="34300" anchor="ctr" anchorCtr="0">
            <a:noAutofit/>
          </a:bodyPr>
          <a:lstStyle/>
          <a:p>
            <a:pPr marL="0" marR="0" lvl="0" indent="0" algn="l" rtl="0">
              <a:spcBef>
                <a:spcPts val="0"/>
              </a:spcBef>
              <a:spcAft>
                <a:spcPts val="0"/>
              </a:spcAft>
              <a:buClr>
                <a:schemeClr val="dk1"/>
              </a:buClr>
              <a:buSzPts val="700"/>
              <a:buFont typeface="Arial"/>
              <a:buNone/>
            </a:pPr>
            <a:endParaRPr sz="600" i="0" u="none" strike="noStrike" cap="none">
              <a:solidFill>
                <a:schemeClr val="dk1"/>
              </a:solidFill>
              <a:latin typeface="Rubik"/>
              <a:ea typeface="Rubik"/>
              <a:cs typeface="Rubik"/>
              <a:sym typeface="Rubik"/>
            </a:endParaRPr>
          </a:p>
        </p:txBody>
      </p:sp>
      <p:sp>
        <p:nvSpPr>
          <p:cNvPr id="57" name="Google Shape;676;p82">
            <a:extLst>
              <a:ext uri="{FF2B5EF4-FFF2-40B4-BE49-F238E27FC236}">
                <a16:creationId xmlns:a16="http://schemas.microsoft.com/office/drawing/2014/main" id="{8D2CB59C-2946-AEA3-1E98-652817D72490}"/>
              </a:ext>
            </a:extLst>
          </p:cNvPr>
          <p:cNvSpPr txBox="1"/>
          <p:nvPr/>
        </p:nvSpPr>
        <p:spPr>
          <a:xfrm>
            <a:off x="574695" y="2501236"/>
            <a:ext cx="533055" cy="223200"/>
          </a:xfrm>
          <a:prstGeom prst="rect">
            <a:avLst/>
          </a:prstGeom>
          <a:noFill/>
          <a:ln>
            <a:noFill/>
          </a:ln>
        </p:spPr>
        <p:txBody>
          <a:bodyPr spcFirstLastPara="1" wrap="square" lIns="34300" tIns="34300" rIns="34300" bIns="34300" anchor="t" anchorCtr="0">
            <a:spAutoFit/>
          </a:bodyPr>
          <a:lstStyle/>
          <a:p>
            <a:pPr marL="0" marR="0" lvl="0" indent="0" algn="ctr" rtl="0">
              <a:spcBef>
                <a:spcPts val="0"/>
              </a:spcBef>
              <a:spcAft>
                <a:spcPts val="0"/>
              </a:spcAft>
              <a:buClr>
                <a:schemeClr val="dk1"/>
              </a:buClr>
              <a:buSzPts val="1100"/>
              <a:buFont typeface="Arial"/>
              <a:buNone/>
            </a:pPr>
            <a:r>
              <a:rPr lang="en-GB" sz="1000" i="0" u="none" strike="noStrike" cap="none">
                <a:solidFill>
                  <a:schemeClr val="dk1"/>
                </a:solidFill>
                <a:latin typeface="Rubik"/>
                <a:ea typeface="Rubik"/>
                <a:cs typeface="Rubik"/>
                <a:sym typeface="Rubik"/>
              </a:rPr>
              <a:t>WHY</a:t>
            </a:r>
            <a:endParaRPr sz="1000" i="0" u="none" strike="noStrike" cap="none">
              <a:solidFill>
                <a:schemeClr val="dk1"/>
              </a:solidFill>
              <a:latin typeface="Rubik"/>
              <a:ea typeface="Rubik"/>
              <a:cs typeface="Rubik"/>
              <a:sym typeface="Rubik"/>
            </a:endParaRPr>
          </a:p>
        </p:txBody>
      </p:sp>
      <p:sp>
        <p:nvSpPr>
          <p:cNvPr id="58" name="Google Shape;677;p82">
            <a:extLst>
              <a:ext uri="{FF2B5EF4-FFF2-40B4-BE49-F238E27FC236}">
                <a16:creationId xmlns:a16="http://schemas.microsoft.com/office/drawing/2014/main" id="{30FAFB89-1F8B-F3E6-B474-1882265A0A03}"/>
              </a:ext>
            </a:extLst>
          </p:cNvPr>
          <p:cNvSpPr/>
          <p:nvPr/>
        </p:nvSpPr>
        <p:spPr>
          <a:xfrm>
            <a:off x="1938923" y="1053521"/>
            <a:ext cx="944400" cy="1341300"/>
          </a:xfrm>
          <a:prstGeom prst="rect">
            <a:avLst/>
          </a:prstGeom>
          <a:noFill/>
          <a:ln w="38100" cap="flat" cmpd="sng">
            <a:solidFill>
              <a:schemeClr val="accent4"/>
            </a:solidFill>
            <a:prstDash val="solid"/>
            <a:round/>
            <a:headEnd type="none" w="sm" len="sm"/>
            <a:tailEnd type="none" w="sm" len="sm"/>
          </a:ln>
        </p:spPr>
        <p:txBody>
          <a:bodyPr spcFirstLastPara="1" wrap="square" lIns="34300" tIns="34300" rIns="34300" bIns="34300" anchor="ctr" anchorCtr="0">
            <a:noAutofit/>
          </a:bodyPr>
          <a:lstStyle/>
          <a:p>
            <a:pPr marL="0" marR="0" lvl="0" indent="0" algn="l" rtl="0">
              <a:spcBef>
                <a:spcPts val="0"/>
              </a:spcBef>
              <a:spcAft>
                <a:spcPts val="0"/>
              </a:spcAft>
              <a:buClr>
                <a:schemeClr val="dk1"/>
              </a:buClr>
              <a:buSzPts val="700"/>
              <a:buFont typeface="Arial"/>
              <a:buNone/>
            </a:pPr>
            <a:endParaRPr sz="600" i="0" u="none" strike="noStrike" cap="none">
              <a:solidFill>
                <a:schemeClr val="dk1"/>
              </a:solidFill>
              <a:latin typeface="Rubik"/>
              <a:ea typeface="Rubik"/>
              <a:cs typeface="Rubik"/>
              <a:sym typeface="Rubik"/>
            </a:endParaRPr>
          </a:p>
        </p:txBody>
      </p:sp>
      <p:sp>
        <p:nvSpPr>
          <p:cNvPr id="59" name="Google Shape;678;p82">
            <a:extLst>
              <a:ext uri="{FF2B5EF4-FFF2-40B4-BE49-F238E27FC236}">
                <a16:creationId xmlns:a16="http://schemas.microsoft.com/office/drawing/2014/main" id="{8BC06038-CDAE-5869-0CD6-E1B4906F0707}"/>
              </a:ext>
            </a:extLst>
          </p:cNvPr>
          <p:cNvSpPr txBox="1"/>
          <p:nvPr/>
        </p:nvSpPr>
        <p:spPr>
          <a:xfrm>
            <a:off x="574695" y="3486516"/>
            <a:ext cx="533055" cy="223200"/>
          </a:xfrm>
          <a:prstGeom prst="rect">
            <a:avLst/>
          </a:prstGeom>
          <a:noFill/>
          <a:ln>
            <a:noFill/>
          </a:ln>
        </p:spPr>
        <p:txBody>
          <a:bodyPr spcFirstLastPara="1" wrap="square" lIns="34300" tIns="34300" rIns="34300" bIns="34300" anchor="t" anchorCtr="0">
            <a:spAutoFit/>
          </a:bodyPr>
          <a:lstStyle/>
          <a:p>
            <a:pPr marL="0" marR="0" lvl="0" indent="0" algn="ctr" rtl="0">
              <a:spcBef>
                <a:spcPts val="0"/>
              </a:spcBef>
              <a:spcAft>
                <a:spcPts val="0"/>
              </a:spcAft>
              <a:buClr>
                <a:schemeClr val="dk1"/>
              </a:buClr>
              <a:buSzPts val="1100"/>
              <a:buFont typeface="Arial"/>
              <a:buNone/>
            </a:pPr>
            <a:r>
              <a:rPr lang="en-GB" sz="1000" i="0" u="none" strike="noStrike" cap="none">
                <a:solidFill>
                  <a:schemeClr val="dk1"/>
                </a:solidFill>
                <a:latin typeface="Rubik"/>
                <a:ea typeface="Rubik"/>
                <a:cs typeface="Rubik"/>
                <a:sym typeface="Rubik"/>
              </a:rPr>
              <a:t>HOW</a:t>
            </a:r>
            <a:endParaRPr sz="1000" i="0" u="none" strike="noStrike" cap="none">
              <a:solidFill>
                <a:schemeClr val="dk1"/>
              </a:solidFill>
              <a:latin typeface="Rubik"/>
              <a:ea typeface="Rubik"/>
              <a:cs typeface="Rubik"/>
              <a:sym typeface="Rubik"/>
            </a:endParaRPr>
          </a:p>
        </p:txBody>
      </p:sp>
      <p:sp>
        <p:nvSpPr>
          <p:cNvPr id="60" name="Google Shape;679;p82">
            <a:extLst>
              <a:ext uri="{FF2B5EF4-FFF2-40B4-BE49-F238E27FC236}">
                <a16:creationId xmlns:a16="http://schemas.microsoft.com/office/drawing/2014/main" id="{414C0F65-5358-15B4-3D06-3A13CBF79824}"/>
              </a:ext>
            </a:extLst>
          </p:cNvPr>
          <p:cNvSpPr txBox="1"/>
          <p:nvPr/>
        </p:nvSpPr>
        <p:spPr>
          <a:xfrm>
            <a:off x="574695" y="1811097"/>
            <a:ext cx="533055" cy="223200"/>
          </a:xfrm>
          <a:prstGeom prst="rect">
            <a:avLst/>
          </a:prstGeom>
          <a:noFill/>
          <a:ln>
            <a:noFill/>
          </a:ln>
        </p:spPr>
        <p:txBody>
          <a:bodyPr spcFirstLastPara="1" wrap="square" lIns="34300" tIns="34300" rIns="34300" bIns="34300" anchor="t" anchorCtr="0">
            <a:spAutoFit/>
          </a:bodyPr>
          <a:lstStyle/>
          <a:p>
            <a:pPr marL="0" marR="0" lvl="0" indent="0" algn="ctr" rtl="0">
              <a:spcBef>
                <a:spcPts val="0"/>
              </a:spcBef>
              <a:spcAft>
                <a:spcPts val="0"/>
              </a:spcAft>
              <a:buClr>
                <a:schemeClr val="dk1"/>
              </a:buClr>
              <a:buSzPts val="1100"/>
              <a:buFont typeface="Arial"/>
              <a:buNone/>
            </a:pPr>
            <a:r>
              <a:rPr lang="en-GB" sz="1000" i="0" u="none" strike="noStrike" cap="none">
                <a:solidFill>
                  <a:schemeClr val="dk1"/>
                </a:solidFill>
                <a:latin typeface="Rubik"/>
                <a:ea typeface="Rubik"/>
                <a:cs typeface="Rubik"/>
                <a:sym typeface="Rubik"/>
              </a:rPr>
              <a:t>HOW</a:t>
            </a:r>
            <a:endParaRPr sz="1000" i="0" u="none" strike="noStrike" cap="none">
              <a:solidFill>
                <a:schemeClr val="dk1"/>
              </a:solidFill>
              <a:latin typeface="Rubik"/>
              <a:ea typeface="Rubik"/>
              <a:cs typeface="Rubik"/>
              <a:sym typeface="Rubik"/>
            </a:endParaRPr>
          </a:p>
        </p:txBody>
      </p:sp>
      <p:sp>
        <p:nvSpPr>
          <p:cNvPr id="64" name="Google Shape;680;p82">
            <a:extLst>
              <a:ext uri="{FF2B5EF4-FFF2-40B4-BE49-F238E27FC236}">
                <a16:creationId xmlns:a16="http://schemas.microsoft.com/office/drawing/2014/main" id="{ADBDEC3E-A88B-7FAA-3967-3BB0648E5B9A}"/>
              </a:ext>
            </a:extLst>
          </p:cNvPr>
          <p:cNvSpPr txBox="1"/>
          <p:nvPr/>
        </p:nvSpPr>
        <p:spPr>
          <a:xfrm rot="-5400000">
            <a:off x="339186" y="2180947"/>
            <a:ext cx="578925" cy="177010"/>
          </a:xfrm>
          <a:prstGeom prst="rect">
            <a:avLst/>
          </a:prstGeom>
          <a:noFill/>
          <a:ln>
            <a:noFill/>
          </a:ln>
        </p:spPr>
        <p:txBody>
          <a:bodyPr spcFirstLastPara="1" wrap="square" lIns="34300" tIns="34300" rIns="34300" bIns="34300" anchor="t" anchorCtr="0">
            <a:spAutoFit/>
          </a:bodyPr>
          <a:lstStyle/>
          <a:p>
            <a:pPr marL="0" marR="0" lvl="0" indent="0" algn="ctr" rtl="0">
              <a:spcBef>
                <a:spcPts val="0"/>
              </a:spcBef>
              <a:spcAft>
                <a:spcPts val="0"/>
              </a:spcAft>
              <a:buClr>
                <a:schemeClr val="dk1"/>
              </a:buClr>
              <a:buSzPts val="800"/>
              <a:buFont typeface="Arial"/>
              <a:buNone/>
            </a:pPr>
            <a:r>
              <a:rPr lang="en-GB" sz="700" i="0" u="none" strike="noStrike" cap="none">
                <a:solidFill>
                  <a:schemeClr val="dk1"/>
                </a:solidFill>
                <a:latin typeface="Rubik"/>
                <a:ea typeface="Rubik"/>
                <a:cs typeface="Rubik"/>
                <a:sym typeface="Rubik"/>
              </a:rPr>
              <a:t>Realization</a:t>
            </a:r>
            <a:endParaRPr sz="700" i="0" u="none" strike="noStrike" cap="none">
              <a:solidFill>
                <a:schemeClr val="dk1"/>
              </a:solidFill>
              <a:latin typeface="Rubik"/>
              <a:ea typeface="Rubik"/>
              <a:cs typeface="Rubik"/>
              <a:sym typeface="Rubik"/>
            </a:endParaRPr>
          </a:p>
        </p:txBody>
      </p:sp>
      <p:sp>
        <p:nvSpPr>
          <p:cNvPr id="65" name="Google Shape;681;p82">
            <a:extLst>
              <a:ext uri="{FF2B5EF4-FFF2-40B4-BE49-F238E27FC236}">
                <a16:creationId xmlns:a16="http://schemas.microsoft.com/office/drawing/2014/main" id="{AD01ED59-E8F7-BD34-0118-C136084BDFD9}"/>
              </a:ext>
            </a:extLst>
          </p:cNvPr>
          <p:cNvSpPr/>
          <p:nvPr/>
        </p:nvSpPr>
        <p:spPr>
          <a:xfrm>
            <a:off x="749350" y="2762415"/>
            <a:ext cx="183761" cy="729113"/>
          </a:xfrm>
          <a:prstGeom prst="downArrow">
            <a:avLst>
              <a:gd name="adj1" fmla="val 50000"/>
              <a:gd name="adj2" fmla="val 50000"/>
            </a:avLst>
          </a:prstGeom>
          <a:solidFill>
            <a:srgbClr val="D9E4F9"/>
          </a:solidFill>
          <a:ln w="9525" cap="flat" cmpd="sng">
            <a:solidFill>
              <a:schemeClr val="dk2"/>
            </a:solidFill>
            <a:prstDash val="solid"/>
            <a:round/>
            <a:headEnd type="none" w="sm" len="sm"/>
            <a:tailEnd type="none" w="sm" len="sm"/>
          </a:ln>
        </p:spPr>
        <p:txBody>
          <a:bodyPr spcFirstLastPara="1" wrap="square" lIns="34300" tIns="34300" rIns="34300" bIns="34300" anchor="ctr" anchorCtr="0">
            <a:noAutofit/>
          </a:bodyPr>
          <a:lstStyle/>
          <a:p>
            <a:pPr marL="0" marR="0" lvl="0" indent="0" algn="l" rtl="0">
              <a:spcBef>
                <a:spcPts val="0"/>
              </a:spcBef>
              <a:spcAft>
                <a:spcPts val="0"/>
              </a:spcAft>
              <a:buClr>
                <a:schemeClr val="dk1"/>
              </a:buClr>
              <a:buSzPts val="700"/>
              <a:buFont typeface="Arial"/>
              <a:buNone/>
            </a:pPr>
            <a:endParaRPr sz="600" i="0" u="none" strike="noStrike" cap="none">
              <a:solidFill>
                <a:schemeClr val="dk1"/>
              </a:solidFill>
              <a:latin typeface="Rubik"/>
              <a:ea typeface="Rubik"/>
              <a:cs typeface="Rubik"/>
              <a:sym typeface="Rubik"/>
            </a:endParaRPr>
          </a:p>
        </p:txBody>
      </p:sp>
      <p:sp>
        <p:nvSpPr>
          <p:cNvPr id="66" name="Google Shape;682;p82">
            <a:extLst>
              <a:ext uri="{FF2B5EF4-FFF2-40B4-BE49-F238E27FC236}">
                <a16:creationId xmlns:a16="http://schemas.microsoft.com/office/drawing/2014/main" id="{E43BC853-1891-F29D-E465-045B55376675}"/>
              </a:ext>
            </a:extLst>
          </p:cNvPr>
          <p:cNvSpPr/>
          <p:nvPr/>
        </p:nvSpPr>
        <p:spPr>
          <a:xfrm>
            <a:off x="1982274" y="2861654"/>
            <a:ext cx="2086531" cy="815625"/>
          </a:xfrm>
          <a:prstGeom prst="rect">
            <a:avLst/>
          </a:prstGeom>
          <a:solidFill>
            <a:srgbClr val="E8F5FB"/>
          </a:solidFill>
          <a:ln w="9525" cap="flat" cmpd="sng">
            <a:solidFill>
              <a:srgbClr val="000000"/>
            </a:solidFill>
            <a:prstDash val="solid"/>
            <a:round/>
            <a:headEnd type="none" w="sm" len="sm"/>
            <a:tailEnd type="none" w="sm" len="sm"/>
          </a:ln>
        </p:spPr>
        <p:txBody>
          <a:bodyPr spcFirstLastPara="1" wrap="square" lIns="34300" tIns="34300" rIns="34300" bIns="34300" anchor="ctr" anchorCtr="0">
            <a:noAutofit/>
          </a:bodyPr>
          <a:lstStyle/>
          <a:p>
            <a:pPr marL="0" marR="0" lvl="0" indent="0" algn="l" rtl="0">
              <a:spcBef>
                <a:spcPts val="0"/>
              </a:spcBef>
              <a:spcAft>
                <a:spcPts val="0"/>
              </a:spcAft>
              <a:buClr>
                <a:schemeClr val="dk1"/>
              </a:buClr>
              <a:buSzPts val="900"/>
              <a:buFont typeface="Arial"/>
              <a:buNone/>
            </a:pPr>
            <a:r>
              <a:rPr lang="en-GB" sz="800" i="0" u="none" strike="noStrike" cap="none">
                <a:solidFill>
                  <a:schemeClr val="dk1"/>
                </a:solidFill>
                <a:latin typeface="Rubik"/>
                <a:ea typeface="Rubik"/>
                <a:cs typeface="Rubik"/>
                <a:sym typeface="Rubik"/>
              </a:rPr>
              <a:t>Technical</a:t>
            </a:r>
            <a:endParaRPr sz="400">
              <a:latin typeface="Rubik"/>
              <a:ea typeface="Rubik"/>
              <a:cs typeface="Rubik"/>
              <a:sym typeface="Rubik"/>
            </a:endParaRPr>
          </a:p>
          <a:p>
            <a:pPr marL="0" marR="0" lvl="0" indent="0" algn="l" rtl="0">
              <a:spcBef>
                <a:spcPts val="0"/>
              </a:spcBef>
              <a:spcAft>
                <a:spcPts val="0"/>
              </a:spcAft>
              <a:buClr>
                <a:schemeClr val="dk1"/>
              </a:buClr>
              <a:buSzPts val="900"/>
              <a:buFont typeface="Arial"/>
              <a:buNone/>
            </a:pPr>
            <a:r>
              <a:rPr lang="en-GB" sz="800" i="0" u="none" strike="noStrike" cap="none">
                <a:solidFill>
                  <a:schemeClr val="dk1"/>
                </a:solidFill>
                <a:latin typeface="Rubik"/>
                <a:ea typeface="Rubik"/>
                <a:cs typeface="Rubik"/>
                <a:sym typeface="Rubik"/>
              </a:rPr>
              <a:t>Standards</a:t>
            </a:r>
            <a:endParaRPr sz="800" i="0" u="none" strike="noStrike" cap="none">
              <a:solidFill>
                <a:schemeClr val="dk1"/>
              </a:solidFill>
              <a:latin typeface="Rubik"/>
              <a:ea typeface="Rubik"/>
              <a:cs typeface="Rubik"/>
              <a:sym typeface="Rubik"/>
            </a:endParaRPr>
          </a:p>
        </p:txBody>
      </p:sp>
      <p:sp>
        <p:nvSpPr>
          <p:cNvPr id="67" name="Google Shape;683;p82">
            <a:extLst>
              <a:ext uri="{FF2B5EF4-FFF2-40B4-BE49-F238E27FC236}">
                <a16:creationId xmlns:a16="http://schemas.microsoft.com/office/drawing/2014/main" id="{4C34E15E-0102-DE95-19D1-AD5C52A3DD53}"/>
              </a:ext>
            </a:extLst>
          </p:cNvPr>
          <p:cNvSpPr txBox="1"/>
          <p:nvPr/>
        </p:nvSpPr>
        <p:spPr>
          <a:xfrm rot="-5400000">
            <a:off x="339186" y="2981015"/>
            <a:ext cx="578925" cy="177010"/>
          </a:xfrm>
          <a:prstGeom prst="rect">
            <a:avLst/>
          </a:prstGeom>
          <a:noFill/>
          <a:ln>
            <a:noFill/>
          </a:ln>
        </p:spPr>
        <p:txBody>
          <a:bodyPr spcFirstLastPara="1" wrap="square" lIns="34300" tIns="34300" rIns="34300" bIns="34300" anchor="t" anchorCtr="0">
            <a:spAutoFit/>
          </a:bodyPr>
          <a:lstStyle/>
          <a:p>
            <a:pPr marL="0" marR="0" lvl="0" indent="0" algn="ctr" rtl="0">
              <a:spcBef>
                <a:spcPts val="0"/>
              </a:spcBef>
              <a:spcAft>
                <a:spcPts val="0"/>
              </a:spcAft>
              <a:buClr>
                <a:schemeClr val="dk1"/>
              </a:buClr>
              <a:buSzPts val="800"/>
              <a:buFont typeface="Arial"/>
              <a:buNone/>
            </a:pPr>
            <a:r>
              <a:rPr lang="en-GB" sz="700" i="0" u="none" strike="noStrike" cap="none">
                <a:solidFill>
                  <a:schemeClr val="dk1"/>
                </a:solidFill>
                <a:latin typeface="Rubik"/>
                <a:ea typeface="Rubik"/>
                <a:cs typeface="Rubik"/>
                <a:sym typeface="Rubik"/>
              </a:rPr>
              <a:t>Realization</a:t>
            </a:r>
            <a:endParaRPr sz="700" i="0" u="none" strike="noStrike" cap="none">
              <a:solidFill>
                <a:schemeClr val="dk1"/>
              </a:solidFill>
              <a:latin typeface="Rubik"/>
              <a:ea typeface="Rubik"/>
              <a:cs typeface="Rubik"/>
              <a:sym typeface="Rubik"/>
            </a:endParaRPr>
          </a:p>
        </p:txBody>
      </p:sp>
      <p:sp>
        <p:nvSpPr>
          <p:cNvPr id="68" name="Google Shape;684;p82">
            <a:hlinkClick r:id="rId6"/>
            <a:extLst>
              <a:ext uri="{FF2B5EF4-FFF2-40B4-BE49-F238E27FC236}">
                <a16:creationId xmlns:a16="http://schemas.microsoft.com/office/drawing/2014/main" id="{93C1397E-5B35-08D4-B822-1ABF258BAF88}"/>
              </a:ext>
            </a:extLst>
          </p:cNvPr>
          <p:cNvSpPr/>
          <p:nvPr/>
        </p:nvSpPr>
        <p:spPr>
          <a:xfrm>
            <a:off x="3109500" y="1863763"/>
            <a:ext cx="934500" cy="623700"/>
          </a:xfrm>
          <a:prstGeom prst="rect">
            <a:avLst/>
          </a:prstGeom>
          <a:solidFill>
            <a:srgbClr val="E8F5FB"/>
          </a:solidFill>
          <a:ln w="9525" cap="flat" cmpd="sng">
            <a:solidFill>
              <a:srgbClr val="000000"/>
            </a:solidFill>
            <a:prstDash val="solid"/>
            <a:round/>
            <a:headEnd type="none" w="sm" len="sm"/>
            <a:tailEnd type="none" w="sm" len="sm"/>
          </a:ln>
        </p:spPr>
        <p:txBody>
          <a:bodyPr spcFirstLastPara="1" wrap="square" lIns="34300" tIns="34300" rIns="34300" bIns="34300" anchor="ctr" anchorCtr="0">
            <a:noAutofit/>
          </a:bodyPr>
          <a:lstStyle/>
          <a:p>
            <a:pPr marL="0" marR="0" lvl="0" indent="0" algn="l" rtl="0">
              <a:spcBef>
                <a:spcPts val="0"/>
              </a:spcBef>
              <a:spcAft>
                <a:spcPts val="0"/>
              </a:spcAft>
              <a:buClr>
                <a:schemeClr val="dk1"/>
              </a:buClr>
              <a:buSzPts val="900"/>
              <a:buFont typeface="Arial"/>
              <a:buNone/>
            </a:pPr>
            <a:r>
              <a:rPr lang="en-GB" sz="800" i="0" u="none" strike="noStrike" cap="none">
                <a:solidFill>
                  <a:schemeClr val="dk1"/>
                </a:solidFill>
                <a:latin typeface="Rubik"/>
                <a:ea typeface="Rubik"/>
                <a:cs typeface="Rubik"/>
                <a:sym typeface="Rubik"/>
              </a:rPr>
              <a:t>UNESCO’s</a:t>
            </a:r>
            <a:r>
              <a:rPr lang="en-GB" sz="700" i="0" u="none" strike="noStrike" cap="none">
                <a:solidFill>
                  <a:schemeClr val="dk1"/>
                </a:solidFill>
                <a:latin typeface="Rubik"/>
                <a:ea typeface="Rubik"/>
                <a:cs typeface="Rubik"/>
                <a:sym typeface="Rubik"/>
              </a:rPr>
              <a:t> Recommendation </a:t>
            </a:r>
            <a:r>
              <a:rPr lang="en-GB" sz="800" i="0" u="none" strike="noStrike" cap="none">
                <a:solidFill>
                  <a:schemeClr val="dk1"/>
                </a:solidFill>
                <a:latin typeface="Rubik"/>
                <a:ea typeface="Rubik"/>
                <a:cs typeface="Rubik"/>
                <a:sym typeface="Rubik"/>
              </a:rPr>
              <a:t>on the Ethics of AI</a:t>
            </a:r>
            <a:endParaRPr sz="400">
              <a:latin typeface="Rubik"/>
              <a:ea typeface="Rubik"/>
              <a:cs typeface="Rubik"/>
              <a:sym typeface="Rubik"/>
            </a:endParaRPr>
          </a:p>
          <a:p>
            <a:pPr marL="0" marR="0" lvl="0" indent="0" algn="l" rtl="0">
              <a:spcBef>
                <a:spcPts val="0"/>
              </a:spcBef>
              <a:spcAft>
                <a:spcPts val="0"/>
              </a:spcAft>
              <a:buClr>
                <a:schemeClr val="dk1"/>
              </a:buClr>
              <a:buSzPts val="900"/>
              <a:buFont typeface="Arial"/>
              <a:buNone/>
            </a:pPr>
            <a:endParaRPr sz="800" i="0" u="none" strike="noStrike" cap="none">
              <a:solidFill>
                <a:schemeClr val="dk1"/>
              </a:solidFill>
              <a:latin typeface="Rubik"/>
              <a:ea typeface="Rubik"/>
              <a:cs typeface="Rubik"/>
              <a:sym typeface="Rubik"/>
            </a:endParaRPr>
          </a:p>
        </p:txBody>
      </p:sp>
      <p:sp>
        <p:nvSpPr>
          <p:cNvPr id="69" name="Google Shape;685;p82">
            <a:hlinkClick r:id="rId7"/>
            <a:extLst>
              <a:ext uri="{FF2B5EF4-FFF2-40B4-BE49-F238E27FC236}">
                <a16:creationId xmlns:a16="http://schemas.microsoft.com/office/drawing/2014/main" id="{CA6D5570-82DA-59A1-B357-F76879FE10AF}"/>
              </a:ext>
            </a:extLst>
          </p:cNvPr>
          <p:cNvSpPr/>
          <p:nvPr/>
        </p:nvSpPr>
        <p:spPr>
          <a:xfrm>
            <a:off x="3018478" y="2893714"/>
            <a:ext cx="1006581" cy="231075"/>
          </a:xfrm>
          <a:prstGeom prst="rect">
            <a:avLst/>
          </a:prstGeom>
          <a:solidFill>
            <a:srgbClr val="E8F5FB"/>
          </a:solidFill>
          <a:ln w="9525" cap="flat" cmpd="sng">
            <a:solidFill>
              <a:srgbClr val="000000"/>
            </a:solidFill>
            <a:prstDash val="solid"/>
            <a:round/>
            <a:headEnd type="none" w="sm" len="sm"/>
            <a:tailEnd type="none" w="sm" len="sm"/>
          </a:ln>
        </p:spPr>
        <p:txBody>
          <a:bodyPr spcFirstLastPara="1" wrap="square" lIns="34300" tIns="34300" rIns="34300" bIns="34300" anchor="ctr" anchorCtr="0">
            <a:noAutofit/>
          </a:bodyPr>
          <a:lstStyle/>
          <a:p>
            <a:pPr marL="0" marR="0" lvl="0" indent="0" algn="l" rtl="0">
              <a:spcBef>
                <a:spcPts val="0"/>
              </a:spcBef>
              <a:spcAft>
                <a:spcPts val="0"/>
              </a:spcAft>
              <a:buClr>
                <a:schemeClr val="dk1"/>
              </a:buClr>
              <a:buSzPts val="600"/>
              <a:buFont typeface="Arial"/>
              <a:buNone/>
            </a:pPr>
            <a:r>
              <a:rPr lang="en-GB" sz="500">
                <a:solidFill>
                  <a:schemeClr val="dk1"/>
                </a:solidFill>
                <a:latin typeface="Rubik"/>
                <a:ea typeface="Rubik"/>
                <a:cs typeface="Rubik"/>
                <a:sym typeface="Rubik"/>
              </a:rPr>
              <a:t>NIST AI Risk Management Framework 1.0</a:t>
            </a:r>
            <a:endParaRPr sz="500" i="0" u="none" strike="noStrike" cap="none">
              <a:solidFill>
                <a:schemeClr val="dk1"/>
              </a:solidFill>
              <a:latin typeface="Rubik"/>
              <a:ea typeface="Rubik"/>
              <a:cs typeface="Rubik"/>
              <a:sym typeface="Rubik"/>
            </a:endParaRPr>
          </a:p>
        </p:txBody>
      </p:sp>
      <p:sp>
        <p:nvSpPr>
          <p:cNvPr id="70" name="Google Shape;686;p82">
            <a:hlinkClick r:id="rId8"/>
            <a:extLst>
              <a:ext uri="{FF2B5EF4-FFF2-40B4-BE49-F238E27FC236}">
                <a16:creationId xmlns:a16="http://schemas.microsoft.com/office/drawing/2014/main" id="{C419A7FC-B284-3573-9F75-F1E40F61FE34}"/>
              </a:ext>
            </a:extLst>
          </p:cNvPr>
          <p:cNvSpPr/>
          <p:nvPr/>
        </p:nvSpPr>
        <p:spPr>
          <a:xfrm>
            <a:off x="3018478" y="3140986"/>
            <a:ext cx="1006581" cy="231075"/>
          </a:xfrm>
          <a:prstGeom prst="rect">
            <a:avLst/>
          </a:prstGeom>
          <a:solidFill>
            <a:srgbClr val="E8F5FB"/>
          </a:solidFill>
          <a:ln w="9525" cap="flat" cmpd="sng">
            <a:solidFill>
              <a:srgbClr val="000000"/>
            </a:solidFill>
            <a:prstDash val="solid"/>
            <a:round/>
            <a:headEnd type="none" w="sm" len="sm"/>
            <a:tailEnd type="none" w="sm" len="sm"/>
          </a:ln>
        </p:spPr>
        <p:txBody>
          <a:bodyPr spcFirstLastPara="1" wrap="square" lIns="34300" tIns="34300" rIns="34300" bIns="34300" anchor="ctr" anchorCtr="0">
            <a:noAutofit/>
          </a:bodyPr>
          <a:lstStyle/>
          <a:p>
            <a:pPr marL="0" marR="0" lvl="0" indent="0" algn="l" rtl="0">
              <a:spcBef>
                <a:spcPts val="0"/>
              </a:spcBef>
              <a:spcAft>
                <a:spcPts val="0"/>
              </a:spcAft>
              <a:buClr>
                <a:schemeClr val="dk1"/>
              </a:buClr>
              <a:buSzPts val="600"/>
              <a:buFont typeface="Arial"/>
              <a:buNone/>
            </a:pPr>
            <a:r>
              <a:rPr lang="en-GB" sz="500" i="0" u="none" strike="noStrike" cap="none">
                <a:solidFill>
                  <a:schemeClr val="dk1"/>
                </a:solidFill>
                <a:latin typeface="Rubik"/>
                <a:ea typeface="Rubik"/>
                <a:cs typeface="Rubik"/>
                <a:sym typeface="Rubik"/>
              </a:rPr>
              <a:t>AI Life Cycle Processes</a:t>
            </a:r>
            <a:endParaRPr sz="400">
              <a:latin typeface="Rubik"/>
              <a:ea typeface="Rubik"/>
              <a:cs typeface="Rubik"/>
              <a:sym typeface="Rubik"/>
            </a:endParaRPr>
          </a:p>
          <a:p>
            <a:pPr marL="0" marR="0" lvl="0" indent="0" algn="l" rtl="0">
              <a:spcBef>
                <a:spcPts val="0"/>
              </a:spcBef>
              <a:spcAft>
                <a:spcPts val="0"/>
              </a:spcAft>
              <a:buClr>
                <a:schemeClr val="dk1"/>
              </a:buClr>
              <a:buSzPts val="600"/>
              <a:buFont typeface="Arial"/>
              <a:buNone/>
            </a:pPr>
            <a:r>
              <a:rPr lang="en-GB" sz="500" i="0" u="none" strike="noStrike" cap="none">
                <a:solidFill>
                  <a:schemeClr val="dk1"/>
                </a:solidFill>
                <a:latin typeface="Rubik"/>
                <a:ea typeface="Rubik"/>
                <a:cs typeface="Rubik"/>
                <a:sym typeface="Rubik"/>
              </a:rPr>
              <a:t>(</a:t>
            </a:r>
            <a:r>
              <a:rPr lang="en-GB" sz="500">
                <a:solidFill>
                  <a:schemeClr val="dk1"/>
                </a:solidFill>
                <a:latin typeface="Rubik"/>
                <a:ea typeface="Rubik"/>
                <a:cs typeface="Rubik"/>
                <a:sym typeface="Rubik"/>
              </a:rPr>
              <a:t>ISO/IEC 5338:2023</a:t>
            </a:r>
            <a:r>
              <a:rPr lang="en-GB" sz="500" i="0" u="none" strike="noStrike" cap="none">
                <a:solidFill>
                  <a:schemeClr val="dk1"/>
                </a:solidFill>
                <a:latin typeface="Rubik"/>
                <a:ea typeface="Rubik"/>
                <a:cs typeface="Rubik"/>
                <a:sym typeface="Rubik"/>
              </a:rPr>
              <a:t>)</a:t>
            </a:r>
            <a:endParaRPr sz="500" i="0" u="none" strike="noStrike" cap="none">
              <a:solidFill>
                <a:schemeClr val="dk1"/>
              </a:solidFill>
              <a:latin typeface="Rubik"/>
              <a:ea typeface="Rubik"/>
              <a:cs typeface="Rubik"/>
              <a:sym typeface="Rubik"/>
            </a:endParaRPr>
          </a:p>
        </p:txBody>
      </p:sp>
      <p:sp>
        <p:nvSpPr>
          <p:cNvPr id="71" name="Google Shape;687;p82">
            <a:hlinkClick r:id="rId9"/>
            <a:extLst>
              <a:ext uri="{FF2B5EF4-FFF2-40B4-BE49-F238E27FC236}">
                <a16:creationId xmlns:a16="http://schemas.microsoft.com/office/drawing/2014/main" id="{63471B98-089F-36EE-4A07-6FAFF85E07AC}"/>
              </a:ext>
            </a:extLst>
          </p:cNvPr>
          <p:cNvSpPr/>
          <p:nvPr/>
        </p:nvSpPr>
        <p:spPr>
          <a:xfrm>
            <a:off x="3290353" y="3388259"/>
            <a:ext cx="734708" cy="231075"/>
          </a:xfrm>
          <a:prstGeom prst="rect">
            <a:avLst/>
          </a:prstGeom>
          <a:solidFill>
            <a:srgbClr val="E8F5FB"/>
          </a:solidFill>
          <a:ln w="9525" cap="flat" cmpd="sng">
            <a:solidFill>
              <a:srgbClr val="000000"/>
            </a:solidFill>
            <a:prstDash val="solid"/>
            <a:round/>
            <a:headEnd type="none" w="sm" len="sm"/>
            <a:tailEnd type="none" w="sm" len="sm"/>
          </a:ln>
        </p:spPr>
        <p:txBody>
          <a:bodyPr spcFirstLastPara="1" wrap="square" lIns="34300" tIns="34300" rIns="34300" bIns="34300" anchor="ctr" anchorCtr="0">
            <a:noAutofit/>
          </a:bodyPr>
          <a:lstStyle/>
          <a:p>
            <a:pPr marL="0" lvl="0" indent="0" algn="l" rtl="0">
              <a:spcBef>
                <a:spcPts val="0"/>
              </a:spcBef>
              <a:spcAft>
                <a:spcPts val="0"/>
              </a:spcAft>
              <a:buNone/>
            </a:pPr>
            <a:r>
              <a:rPr lang="en-GB" sz="500">
                <a:solidFill>
                  <a:schemeClr val="dk1"/>
                </a:solidFill>
                <a:latin typeface="Rubik"/>
                <a:ea typeface="Rubik"/>
                <a:cs typeface="Rubik"/>
                <a:sym typeface="Rubik"/>
              </a:rPr>
              <a:t>Data quality for analytics and ML</a:t>
            </a:r>
            <a:endParaRPr sz="500">
              <a:solidFill>
                <a:schemeClr val="dk1"/>
              </a:solidFill>
              <a:latin typeface="Rubik"/>
              <a:ea typeface="Rubik"/>
              <a:cs typeface="Rubik"/>
              <a:sym typeface="Rubik"/>
            </a:endParaRPr>
          </a:p>
          <a:p>
            <a:pPr marL="0" marR="0" lvl="0" indent="0" algn="l" rtl="0">
              <a:spcBef>
                <a:spcPts val="0"/>
              </a:spcBef>
              <a:spcAft>
                <a:spcPts val="0"/>
              </a:spcAft>
              <a:buClr>
                <a:schemeClr val="dk1"/>
              </a:buClr>
              <a:buSzPts val="600"/>
              <a:buFont typeface="Arial"/>
              <a:buNone/>
            </a:pPr>
            <a:r>
              <a:rPr lang="en-GB" sz="500">
                <a:solidFill>
                  <a:schemeClr val="dk1"/>
                </a:solidFill>
                <a:latin typeface="Rubik"/>
                <a:ea typeface="Rubik"/>
                <a:cs typeface="Rubik"/>
                <a:sym typeface="Rubik"/>
              </a:rPr>
              <a:t>(ISO/IEC FDIS 5259)</a:t>
            </a:r>
            <a:endParaRPr sz="500">
              <a:solidFill>
                <a:schemeClr val="dk1"/>
              </a:solidFill>
              <a:latin typeface="Rubik"/>
              <a:ea typeface="Rubik"/>
              <a:cs typeface="Rubik"/>
              <a:sym typeface="Rubik"/>
            </a:endParaRPr>
          </a:p>
        </p:txBody>
      </p:sp>
      <p:sp>
        <p:nvSpPr>
          <p:cNvPr id="72" name="Google Shape;688;p82">
            <a:hlinkClick r:id="rId10"/>
            <a:extLst>
              <a:ext uri="{FF2B5EF4-FFF2-40B4-BE49-F238E27FC236}">
                <a16:creationId xmlns:a16="http://schemas.microsoft.com/office/drawing/2014/main" id="{86B87127-05EA-A7E4-6622-F7AB35AFC92E}"/>
              </a:ext>
            </a:extLst>
          </p:cNvPr>
          <p:cNvSpPr/>
          <p:nvPr/>
        </p:nvSpPr>
        <p:spPr>
          <a:xfrm>
            <a:off x="2680958" y="3388259"/>
            <a:ext cx="580542" cy="231075"/>
          </a:xfrm>
          <a:prstGeom prst="rect">
            <a:avLst/>
          </a:prstGeom>
          <a:solidFill>
            <a:srgbClr val="E8F5FB"/>
          </a:solidFill>
          <a:ln w="9525" cap="flat" cmpd="sng">
            <a:solidFill>
              <a:srgbClr val="000000"/>
            </a:solidFill>
            <a:prstDash val="solid"/>
            <a:round/>
            <a:headEnd type="none" w="sm" len="sm"/>
            <a:tailEnd type="none" w="sm" len="sm"/>
          </a:ln>
        </p:spPr>
        <p:txBody>
          <a:bodyPr spcFirstLastPara="1" wrap="square" lIns="34300" tIns="34300" rIns="34300" bIns="34300" anchor="ctr" anchorCtr="0">
            <a:noAutofit/>
          </a:bodyPr>
          <a:lstStyle/>
          <a:p>
            <a:pPr marL="0" marR="0" lvl="0" indent="0" algn="l" rtl="0">
              <a:spcBef>
                <a:spcPts val="0"/>
              </a:spcBef>
              <a:spcAft>
                <a:spcPts val="0"/>
              </a:spcAft>
              <a:buClr>
                <a:schemeClr val="dk1"/>
              </a:buClr>
              <a:buSzPts val="600"/>
              <a:buFont typeface="Arial"/>
              <a:buNone/>
            </a:pPr>
            <a:r>
              <a:rPr lang="en-GB" sz="500" i="0" u="none" strike="noStrike" cap="none">
                <a:solidFill>
                  <a:schemeClr val="dk1"/>
                </a:solidFill>
                <a:latin typeface="Rubik"/>
                <a:ea typeface="Rubik"/>
                <a:cs typeface="Rubik"/>
                <a:sym typeface="Rubik"/>
              </a:rPr>
              <a:t>Data Privacy Vocabulary</a:t>
            </a:r>
            <a:endParaRPr sz="500" i="0" u="none" strike="noStrike" cap="none">
              <a:solidFill>
                <a:schemeClr val="dk1"/>
              </a:solidFill>
              <a:latin typeface="Rubik"/>
              <a:ea typeface="Rubik"/>
              <a:cs typeface="Rubik"/>
              <a:sym typeface="Rubik"/>
            </a:endParaRPr>
          </a:p>
        </p:txBody>
      </p:sp>
      <p:sp>
        <p:nvSpPr>
          <p:cNvPr id="73" name="Google Shape;689;p82">
            <a:hlinkClick r:id="rId11"/>
            <a:extLst>
              <a:ext uri="{FF2B5EF4-FFF2-40B4-BE49-F238E27FC236}">
                <a16:creationId xmlns:a16="http://schemas.microsoft.com/office/drawing/2014/main" id="{397CA352-68C6-6693-190A-97077EAE48D3}"/>
              </a:ext>
            </a:extLst>
          </p:cNvPr>
          <p:cNvSpPr/>
          <p:nvPr/>
        </p:nvSpPr>
        <p:spPr>
          <a:xfrm>
            <a:off x="2685074" y="3754975"/>
            <a:ext cx="424500" cy="231000"/>
          </a:xfrm>
          <a:prstGeom prst="rect">
            <a:avLst/>
          </a:prstGeom>
          <a:solidFill>
            <a:srgbClr val="E8F5FB"/>
          </a:solidFill>
          <a:ln w="9525" cap="flat" cmpd="sng">
            <a:solidFill>
              <a:srgbClr val="000000"/>
            </a:solidFill>
            <a:prstDash val="solid"/>
            <a:round/>
            <a:headEnd type="none" w="sm" len="sm"/>
            <a:tailEnd type="none" w="sm" len="sm"/>
          </a:ln>
        </p:spPr>
        <p:txBody>
          <a:bodyPr spcFirstLastPara="1" wrap="square" lIns="34300" tIns="34300" rIns="34300" bIns="34300" anchor="ctr" anchorCtr="0">
            <a:noAutofit/>
          </a:bodyPr>
          <a:lstStyle/>
          <a:p>
            <a:pPr marL="0" marR="0" lvl="0" indent="0" algn="l" rtl="0">
              <a:spcBef>
                <a:spcPts val="0"/>
              </a:spcBef>
              <a:spcAft>
                <a:spcPts val="0"/>
              </a:spcAft>
              <a:buClr>
                <a:schemeClr val="dk1"/>
              </a:buClr>
              <a:buSzPts val="700"/>
              <a:buFont typeface="Arial"/>
              <a:buNone/>
            </a:pPr>
            <a:r>
              <a:rPr lang="en-GB" sz="600" i="0" u="none" strike="noStrike" cap="none">
                <a:solidFill>
                  <a:schemeClr val="dk1"/>
                </a:solidFill>
                <a:latin typeface="Rubik"/>
                <a:ea typeface="Rubik"/>
                <a:cs typeface="Rubik"/>
                <a:sym typeface="Rubik"/>
              </a:rPr>
              <a:t>AI </a:t>
            </a:r>
            <a:r>
              <a:rPr lang="en-GB" sz="600">
                <a:solidFill>
                  <a:schemeClr val="dk1"/>
                </a:solidFill>
                <a:latin typeface="Rubik"/>
                <a:ea typeface="Rubik"/>
                <a:cs typeface="Rubik"/>
                <a:sym typeface="Rubik"/>
              </a:rPr>
              <a:t>Verify toolkit</a:t>
            </a:r>
            <a:endParaRPr sz="600" i="0" u="none" strike="noStrike" cap="none">
              <a:solidFill>
                <a:schemeClr val="dk1"/>
              </a:solidFill>
              <a:latin typeface="Rubik"/>
              <a:ea typeface="Rubik"/>
              <a:cs typeface="Rubik"/>
              <a:sym typeface="Rubik"/>
            </a:endParaRPr>
          </a:p>
        </p:txBody>
      </p:sp>
      <p:sp>
        <p:nvSpPr>
          <p:cNvPr id="74" name="Google Shape;690;p82">
            <a:extLst>
              <a:ext uri="{FF2B5EF4-FFF2-40B4-BE49-F238E27FC236}">
                <a16:creationId xmlns:a16="http://schemas.microsoft.com/office/drawing/2014/main" id="{C342FACD-AB94-928E-FA4F-2B2103D23973}"/>
              </a:ext>
            </a:extLst>
          </p:cNvPr>
          <p:cNvSpPr/>
          <p:nvPr/>
        </p:nvSpPr>
        <p:spPr>
          <a:xfrm>
            <a:off x="3156227" y="3754979"/>
            <a:ext cx="424463" cy="231075"/>
          </a:xfrm>
          <a:prstGeom prst="rect">
            <a:avLst/>
          </a:prstGeom>
          <a:solidFill>
            <a:srgbClr val="E8F5FB"/>
          </a:solidFill>
          <a:ln w="9525" cap="flat" cmpd="sng">
            <a:solidFill>
              <a:srgbClr val="000000"/>
            </a:solidFill>
            <a:prstDash val="solid"/>
            <a:round/>
            <a:headEnd type="none" w="sm" len="sm"/>
            <a:tailEnd type="none" w="sm" len="sm"/>
          </a:ln>
        </p:spPr>
        <p:txBody>
          <a:bodyPr spcFirstLastPara="1" wrap="square" lIns="34300" tIns="34300" rIns="34300" bIns="34300" anchor="ctr" anchorCtr="0">
            <a:noAutofit/>
          </a:bodyPr>
          <a:lstStyle/>
          <a:p>
            <a:pPr marL="0" marR="0" lvl="0" indent="0" algn="l" rtl="0">
              <a:spcBef>
                <a:spcPts val="0"/>
              </a:spcBef>
              <a:spcAft>
                <a:spcPts val="0"/>
              </a:spcAft>
              <a:buClr>
                <a:schemeClr val="dk1"/>
              </a:buClr>
              <a:buSzPts val="800"/>
              <a:buFont typeface="Arial"/>
              <a:buNone/>
            </a:pPr>
            <a:r>
              <a:rPr lang="en-GB" sz="700" i="0" u="none" strike="noStrike" cap="none">
                <a:solidFill>
                  <a:schemeClr val="dk1"/>
                </a:solidFill>
                <a:latin typeface="Rubik"/>
                <a:ea typeface="Rubik"/>
                <a:cs typeface="Rubik"/>
                <a:sym typeface="Rubik"/>
              </a:rPr>
              <a:t>Logging</a:t>
            </a:r>
            <a:endParaRPr sz="700" i="0" u="none" strike="noStrike" cap="none">
              <a:solidFill>
                <a:schemeClr val="dk1"/>
              </a:solidFill>
              <a:latin typeface="Rubik"/>
              <a:ea typeface="Rubik"/>
              <a:cs typeface="Rubik"/>
              <a:sym typeface="Rubik"/>
            </a:endParaRPr>
          </a:p>
        </p:txBody>
      </p:sp>
      <p:sp>
        <p:nvSpPr>
          <p:cNvPr id="75" name="Google Shape;691;p82">
            <a:extLst>
              <a:ext uri="{FF2B5EF4-FFF2-40B4-BE49-F238E27FC236}">
                <a16:creationId xmlns:a16="http://schemas.microsoft.com/office/drawing/2014/main" id="{2B010B6A-FC68-2B5B-D148-83798E7901D2}"/>
              </a:ext>
            </a:extLst>
          </p:cNvPr>
          <p:cNvSpPr/>
          <p:nvPr/>
        </p:nvSpPr>
        <p:spPr>
          <a:xfrm>
            <a:off x="3627383" y="3754979"/>
            <a:ext cx="393630" cy="231075"/>
          </a:xfrm>
          <a:prstGeom prst="rect">
            <a:avLst/>
          </a:prstGeom>
          <a:solidFill>
            <a:srgbClr val="E8F5FB"/>
          </a:solidFill>
          <a:ln w="9525" cap="flat" cmpd="sng">
            <a:solidFill>
              <a:srgbClr val="000000"/>
            </a:solidFill>
            <a:prstDash val="solid"/>
            <a:round/>
            <a:headEnd type="none" w="sm" len="sm"/>
            <a:tailEnd type="none" w="sm" len="sm"/>
          </a:ln>
        </p:spPr>
        <p:txBody>
          <a:bodyPr spcFirstLastPara="1" wrap="square" lIns="34300" tIns="34300" rIns="34300" bIns="34300" anchor="ctr" anchorCtr="0">
            <a:noAutofit/>
          </a:bodyPr>
          <a:lstStyle/>
          <a:p>
            <a:pPr marL="0" marR="0" lvl="0" indent="0" algn="l" rtl="0">
              <a:spcBef>
                <a:spcPts val="0"/>
              </a:spcBef>
              <a:spcAft>
                <a:spcPts val="0"/>
              </a:spcAft>
              <a:buClr>
                <a:schemeClr val="dk1"/>
              </a:buClr>
              <a:buSzPts val="800"/>
              <a:buFont typeface="Arial"/>
              <a:buNone/>
            </a:pPr>
            <a:r>
              <a:rPr lang="en-GB" sz="700" i="0" u="none" strike="noStrike" cap="none">
                <a:solidFill>
                  <a:schemeClr val="dk1"/>
                </a:solidFill>
                <a:latin typeface="Rubik"/>
                <a:ea typeface="Rubik"/>
                <a:cs typeface="Rubik"/>
                <a:sym typeface="Rubik"/>
              </a:rPr>
              <a:t>MLOps</a:t>
            </a:r>
            <a:endParaRPr sz="700" i="0" u="none" strike="noStrike" cap="none">
              <a:solidFill>
                <a:schemeClr val="dk1"/>
              </a:solidFill>
              <a:latin typeface="Rubik"/>
              <a:ea typeface="Rubik"/>
              <a:cs typeface="Rubik"/>
              <a:sym typeface="Rubik"/>
            </a:endParaRPr>
          </a:p>
        </p:txBody>
      </p:sp>
      <p:sp>
        <p:nvSpPr>
          <p:cNvPr id="76" name="Google Shape;692;p82">
            <a:extLst>
              <a:ext uri="{FF2B5EF4-FFF2-40B4-BE49-F238E27FC236}">
                <a16:creationId xmlns:a16="http://schemas.microsoft.com/office/drawing/2014/main" id="{4A1CA7F8-013E-2270-C121-6905B8F98EC9}"/>
              </a:ext>
            </a:extLst>
          </p:cNvPr>
          <p:cNvSpPr/>
          <p:nvPr/>
        </p:nvSpPr>
        <p:spPr>
          <a:xfrm>
            <a:off x="3073076" y="1039230"/>
            <a:ext cx="1003768" cy="1323675"/>
          </a:xfrm>
          <a:prstGeom prst="rect">
            <a:avLst/>
          </a:prstGeom>
          <a:noFill/>
          <a:ln w="38100" cap="flat" cmpd="sng">
            <a:solidFill>
              <a:schemeClr val="accent4"/>
            </a:solidFill>
            <a:prstDash val="solid"/>
            <a:round/>
            <a:headEnd type="none" w="sm" len="sm"/>
            <a:tailEnd type="none" w="sm" len="sm"/>
          </a:ln>
        </p:spPr>
        <p:txBody>
          <a:bodyPr spcFirstLastPara="1" wrap="square" lIns="34300" tIns="34300" rIns="34300" bIns="34300" anchor="ctr" anchorCtr="0">
            <a:noAutofit/>
          </a:bodyPr>
          <a:lstStyle/>
          <a:p>
            <a:pPr marL="0" marR="0" lvl="0" indent="0" algn="l" rtl="0">
              <a:spcBef>
                <a:spcPts val="0"/>
              </a:spcBef>
              <a:spcAft>
                <a:spcPts val="0"/>
              </a:spcAft>
              <a:buClr>
                <a:schemeClr val="dk1"/>
              </a:buClr>
              <a:buSzPts val="700"/>
              <a:buFont typeface="Arial"/>
              <a:buNone/>
            </a:pPr>
            <a:endParaRPr sz="600" i="0" u="none" strike="noStrike" cap="none">
              <a:solidFill>
                <a:schemeClr val="dk1"/>
              </a:solidFill>
              <a:latin typeface="Rubik"/>
              <a:ea typeface="Rubik"/>
              <a:cs typeface="Rubik"/>
              <a:sym typeface="Rubik"/>
            </a:endParaRPr>
          </a:p>
        </p:txBody>
      </p:sp>
      <p:sp>
        <p:nvSpPr>
          <p:cNvPr id="77" name="Google Shape;693;p82">
            <a:extLst>
              <a:ext uri="{FF2B5EF4-FFF2-40B4-BE49-F238E27FC236}">
                <a16:creationId xmlns:a16="http://schemas.microsoft.com/office/drawing/2014/main" id="{3B964BD8-FF07-66E4-4C7F-20139DFB6990}"/>
              </a:ext>
            </a:extLst>
          </p:cNvPr>
          <p:cNvSpPr/>
          <p:nvPr/>
        </p:nvSpPr>
        <p:spPr>
          <a:xfrm rot="10800000" flipH="1">
            <a:off x="4105072" y="1753604"/>
            <a:ext cx="529454" cy="2001375"/>
          </a:xfrm>
          <a:prstGeom prst="curvedLeftArrow">
            <a:avLst>
              <a:gd name="adj1" fmla="val 25000"/>
              <a:gd name="adj2" fmla="val 50000"/>
              <a:gd name="adj3" fmla="val 25000"/>
            </a:avLst>
          </a:prstGeom>
          <a:solidFill>
            <a:srgbClr val="DC3D46"/>
          </a:solidFill>
          <a:ln w="9525" cap="flat" cmpd="sng">
            <a:solidFill>
              <a:schemeClr val="dk2"/>
            </a:solidFill>
            <a:prstDash val="solid"/>
            <a:round/>
            <a:headEnd type="none" w="sm" len="sm"/>
            <a:tailEnd type="none" w="sm" len="sm"/>
          </a:ln>
        </p:spPr>
        <p:txBody>
          <a:bodyPr spcFirstLastPara="1" wrap="square" lIns="34300" tIns="34300" rIns="34300" bIns="34300" anchor="ctr" anchorCtr="0">
            <a:noAutofit/>
          </a:bodyPr>
          <a:lstStyle/>
          <a:p>
            <a:pPr marL="0" marR="0" lvl="0" indent="0" algn="l" rtl="0">
              <a:spcBef>
                <a:spcPts val="0"/>
              </a:spcBef>
              <a:spcAft>
                <a:spcPts val="0"/>
              </a:spcAft>
              <a:buClr>
                <a:schemeClr val="dk1"/>
              </a:buClr>
              <a:buSzPts val="700"/>
              <a:buFont typeface="Arial"/>
              <a:buNone/>
            </a:pPr>
            <a:endParaRPr sz="600" i="0" u="none" strike="noStrike" cap="none">
              <a:solidFill>
                <a:schemeClr val="dk1"/>
              </a:solidFill>
              <a:latin typeface="Rubik"/>
              <a:ea typeface="Rubik"/>
              <a:cs typeface="Rubik"/>
              <a:sym typeface="Rubik"/>
            </a:endParaRPr>
          </a:p>
        </p:txBody>
      </p:sp>
      <p:sp>
        <p:nvSpPr>
          <p:cNvPr id="78" name="Google Shape;694;p82">
            <a:extLst>
              <a:ext uri="{FF2B5EF4-FFF2-40B4-BE49-F238E27FC236}">
                <a16:creationId xmlns:a16="http://schemas.microsoft.com/office/drawing/2014/main" id="{A1DCF763-3196-EA2E-9031-B16703D38C91}"/>
              </a:ext>
            </a:extLst>
          </p:cNvPr>
          <p:cNvSpPr/>
          <p:nvPr/>
        </p:nvSpPr>
        <p:spPr>
          <a:xfrm>
            <a:off x="4741986" y="2893714"/>
            <a:ext cx="1371900" cy="1030800"/>
          </a:xfrm>
          <a:prstGeom prst="wedgeRoundRectCallout">
            <a:avLst>
              <a:gd name="adj1" fmla="val -57564"/>
              <a:gd name="adj2" fmla="val -24379"/>
              <a:gd name="adj3" fmla="val 16667"/>
            </a:avLst>
          </a:prstGeom>
          <a:solidFill>
            <a:schemeClr val="accent1"/>
          </a:solidFill>
          <a:ln w="12700" cap="flat" cmpd="sng">
            <a:solidFill>
              <a:srgbClr val="00769F"/>
            </a:solidFill>
            <a:prstDash val="solid"/>
            <a:miter lim="800000"/>
            <a:headEnd type="none" w="sm" len="sm"/>
            <a:tailEnd type="none" w="sm" len="sm"/>
          </a:ln>
        </p:spPr>
        <p:txBody>
          <a:bodyPr spcFirstLastPara="1" wrap="square" lIns="34300" tIns="17150" rIns="34300" bIns="17150" anchor="ctr" anchorCtr="0">
            <a:noAutofit/>
          </a:bodyPr>
          <a:lstStyle/>
          <a:p>
            <a:pPr marL="0" marR="0" lvl="0" indent="0" algn="ctr" rtl="0">
              <a:spcBef>
                <a:spcPts val="0"/>
              </a:spcBef>
              <a:spcAft>
                <a:spcPts val="0"/>
              </a:spcAft>
              <a:buNone/>
            </a:pPr>
            <a:r>
              <a:rPr lang="en-GB" sz="1300" i="0" u="none" strike="noStrike" cap="none">
                <a:solidFill>
                  <a:schemeClr val="lt1"/>
                </a:solidFill>
                <a:latin typeface="Rubik"/>
                <a:ea typeface="Rubik"/>
                <a:cs typeface="Rubik"/>
                <a:sym typeface="Rubik"/>
              </a:rPr>
              <a:t>Technology to support the realization of AI principles</a:t>
            </a:r>
            <a:endParaRPr sz="400">
              <a:latin typeface="Rubik"/>
              <a:ea typeface="Rubik"/>
              <a:cs typeface="Rubik"/>
              <a:sym typeface="Rubik"/>
            </a:endParaRPr>
          </a:p>
        </p:txBody>
      </p:sp>
      <p:sp>
        <p:nvSpPr>
          <p:cNvPr id="79" name="Google Shape;695;p82">
            <a:extLst>
              <a:ext uri="{FF2B5EF4-FFF2-40B4-BE49-F238E27FC236}">
                <a16:creationId xmlns:a16="http://schemas.microsoft.com/office/drawing/2014/main" id="{5161B0A2-D49B-9F2D-143E-65E40D4BEA38}"/>
              </a:ext>
            </a:extLst>
          </p:cNvPr>
          <p:cNvSpPr/>
          <p:nvPr/>
        </p:nvSpPr>
        <p:spPr>
          <a:xfrm>
            <a:off x="4601441" y="1089225"/>
            <a:ext cx="1384500" cy="1025700"/>
          </a:xfrm>
          <a:prstGeom prst="wedgeRoundRectCallout">
            <a:avLst>
              <a:gd name="adj1" fmla="val -58971"/>
              <a:gd name="adj2" fmla="val 31183"/>
              <a:gd name="adj3" fmla="val 16667"/>
            </a:avLst>
          </a:prstGeom>
          <a:solidFill>
            <a:srgbClr val="E37D4A"/>
          </a:solidFill>
          <a:ln w="12700" cap="flat" cmpd="sng">
            <a:solidFill>
              <a:srgbClr val="00769F"/>
            </a:solidFill>
            <a:prstDash val="solid"/>
            <a:miter lim="800000"/>
            <a:headEnd type="none" w="sm" len="sm"/>
            <a:tailEnd type="none" w="sm" len="sm"/>
          </a:ln>
        </p:spPr>
        <p:txBody>
          <a:bodyPr spcFirstLastPara="1" wrap="square" lIns="34300" tIns="17150" rIns="34300" bIns="17150" anchor="ctr" anchorCtr="0">
            <a:noAutofit/>
          </a:bodyPr>
          <a:lstStyle/>
          <a:p>
            <a:pPr marL="0" marR="0" lvl="0" indent="0" algn="ctr" rtl="0">
              <a:spcBef>
                <a:spcPts val="0"/>
              </a:spcBef>
              <a:spcAft>
                <a:spcPts val="0"/>
              </a:spcAft>
              <a:buNone/>
            </a:pPr>
            <a:r>
              <a:rPr lang="en-GB" sz="1300" i="0" u="none" strike="noStrike" cap="none">
                <a:solidFill>
                  <a:schemeClr val="lt1"/>
                </a:solidFill>
                <a:latin typeface="Rubik"/>
                <a:ea typeface="Rubik"/>
                <a:cs typeface="Rubik"/>
                <a:sym typeface="Rubik"/>
              </a:rPr>
              <a:t>Adaptable and exchangeable across different jurisdictions</a:t>
            </a:r>
            <a:endParaRPr sz="400">
              <a:latin typeface="Rubik"/>
              <a:ea typeface="Rubik"/>
              <a:cs typeface="Rubik"/>
              <a:sym typeface="Rubik"/>
            </a:endParaRPr>
          </a:p>
        </p:txBody>
      </p:sp>
      <p:sp>
        <p:nvSpPr>
          <p:cNvPr id="2" name="Oval 1">
            <a:extLst>
              <a:ext uri="{FF2B5EF4-FFF2-40B4-BE49-F238E27FC236}">
                <a16:creationId xmlns:a16="http://schemas.microsoft.com/office/drawing/2014/main" id="{02C96D17-239F-C27C-3015-DB72B37D6050}"/>
              </a:ext>
            </a:extLst>
          </p:cNvPr>
          <p:cNvSpPr/>
          <p:nvPr/>
        </p:nvSpPr>
        <p:spPr>
          <a:xfrm>
            <a:off x="6783397" y="1753603"/>
            <a:ext cx="2084767" cy="913943"/>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601719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9"/>
        <p:cNvGrpSpPr/>
        <p:nvPr/>
      </p:nvGrpSpPr>
      <p:grpSpPr>
        <a:xfrm>
          <a:off x="0" y="0"/>
          <a:ext cx="0" cy="0"/>
          <a:chOff x="0" y="0"/>
          <a:chExt cx="0" cy="0"/>
        </a:xfrm>
      </p:grpSpPr>
      <p:sp>
        <p:nvSpPr>
          <p:cNvPr id="50" name="Google Shape;50;p9"/>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p>
            <a:pPr marL="0" lvl="0" indent="0" algn="ctr" rtl="0">
              <a:spcBef>
                <a:spcPts val="0"/>
              </a:spcBef>
              <a:spcAft>
                <a:spcPts val="0"/>
              </a:spcAft>
              <a:buNone/>
            </a:pPr>
            <a:r>
              <a:rPr lang="en-US" dirty="0" err="1"/>
              <a:t>regtech.adaptcentre.ie</a:t>
            </a:r>
            <a:endParaRPr dirty="0"/>
          </a:p>
        </p:txBody>
      </p:sp>
    </p:spTree>
    <p:extLst>
      <p:ext uri="{BB962C8B-B14F-4D97-AF65-F5344CB8AC3E}">
        <p14:creationId xmlns:p14="http://schemas.microsoft.com/office/powerpoint/2010/main" val="128689447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737"/>
        <p:cNvGrpSpPr/>
        <p:nvPr/>
      </p:nvGrpSpPr>
      <p:grpSpPr>
        <a:xfrm>
          <a:off x="0" y="0"/>
          <a:ext cx="0" cy="0"/>
          <a:chOff x="0" y="0"/>
          <a:chExt cx="0" cy="0"/>
        </a:xfrm>
      </p:grpSpPr>
      <p:sp>
        <p:nvSpPr>
          <p:cNvPr id="738" name="Google Shape;738;p88"/>
          <p:cNvSpPr txBox="1">
            <a:spLocks noGrp="1"/>
          </p:cNvSpPr>
          <p:nvPr>
            <p:ph type="title"/>
          </p:nvPr>
        </p:nvSpPr>
        <p:spPr>
          <a:xfrm>
            <a:off x="628650" y="697113"/>
            <a:ext cx="4163700" cy="2139600"/>
          </a:xfrm>
          <a:prstGeom prst="rect">
            <a:avLst/>
          </a:prstGeom>
          <a:noFill/>
          <a:ln>
            <a:noFill/>
          </a:ln>
        </p:spPr>
        <p:txBody>
          <a:bodyPr spcFirstLastPara="1" wrap="square" lIns="68575" tIns="34275" rIns="68575" bIns="34275" anchor="b" anchorCtr="0">
            <a:normAutofit/>
          </a:bodyPr>
          <a:lstStyle/>
          <a:p>
            <a:pPr marL="0" lvl="0" indent="0" algn="l" rtl="0">
              <a:lnSpc>
                <a:spcPct val="90000"/>
              </a:lnSpc>
              <a:spcBef>
                <a:spcPts val="0"/>
              </a:spcBef>
              <a:spcAft>
                <a:spcPts val="0"/>
              </a:spcAft>
              <a:buClr>
                <a:schemeClr val="lt1"/>
              </a:buClr>
              <a:buSzPts val="4500"/>
              <a:buFont typeface="Rubik SemiBold"/>
              <a:buNone/>
            </a:pPr>
            <a:r>
              <a:rPr lang="en-GB"/>
              <a:t>Thank you</a:t>
            </a:r>
            <a:endParaRPr/>
          </a:p>
        </p:txBody>
      </p:sp>
      <p:sp>
        <p:nvSpPr>
          <p:cNvPr id="739" name="Google Shape;739;p88"/>
          <p:cNvSpPr txBox="1">
            <a:spLocks noGrp="1"/>
          </p:cNvSpPr>
          <p:nvPr>
            <p:ph type="body" idx="2"/>
          </p:nvPr>
        </p:nvSpPr>
        <p:spPr>
          <a:xfrm>
            <a:off x="628650" y="2856907"/>
            <a:ext cx="4163687" cy="1125140"/>
          </a:xfrm>
          <a:prstGeom prst="rect">
            <a:avLst/>
          </a:prstGeom>
          <a:noFill/>
          <a:ln>
            <a:noFill/>
          </a:ln>
        </p:spPr>
        <p:txBody>
          <a:bodyPr spcFirstLastPara="1" wrap="square" lIns="68575" tIns="34275" rIns="68575" bIns="34275" anchor="t" anchorCtr="0">
            <a:normAutofit/>
          </a:bodyPr>
          <a:lstStyle/>
          <a:p>
            <a:pPr marL="0" lvl="0" indent="0" algn="l" rtl="0">
              <a:lnSpc>
                <a:spcPct val="90000"/>
              </a:lnSpc>
              <a:spcBef>
                <a:spcPts val="0"/>
              </a:spcBef>
              <a:spcAft>
                <a:spcPts val="0"/>
              </a:spcAft>
              <a:buClr>
                <a:schemeClr val="lt2"/>
              </a:buClr>
              <a:buSzPts val="1500"/>
              <a:buNone/>
            </a:pPr>
            <a:r>
              <a:rPr lang="en-GB"/>
              <a:t>Arthit Suriyawongkul</a:t>
            </a:r>
            <a:br>
              <a:rPr lang="en-GB"/>
            </a:br>
            <a:r>
              <a:rPr lang="en-GB"/>
              <a:t>suriyawa@tcd.ie</a:t>
            </a:r>
            <a:endParaRPr>
              <a:solidFill>
                <a:schemeClr val="lt1"/>
              </a:solidFill>
            </a:endParaRPr>
          </a:p>
        </p:txBody>
      </p:sp>
      <p:pic>
        <p:nvPicPr>
          <p:cNvPr id="740" name="Google Shape;740;p88"/>
          <p:cNvPicPr preferRelativeResize="0"/>
          <p:nvPr/>
        </p:nvPicPr>
        <p:blipFill rotWithShape="1">
          <a:blip r:embed="rId3">
            <a:alphaModFix/>
          </a:blip>
          <a:srcRect/>
          <a:stretch/>
        </p:blipFill>
        <p:spPr>
          <a:xfrm>
            <a:off x="267939" y="4592915"/>
            <a:ext cx="1257530" cy="334704"/>
          </a:xfrm>
          <a:prstGeom prst="rect">
            <a:avLst/>
          </a:prstGeom>
          <a:noFill/>
          <a:ln>
            <a:noFill/>
          </a:ln>
        </p:spPr>
      </p:pic>
      <p:grpSp>
        <p:nvGrpSpPr>
          <p:cNvPr id="741" name="Google Shape;741;p88"/>
          <p:cNvGrpSpPr/>
          <p:nvPr/>
        </p:nvGrpSpPr>
        <p:grpSpPr>
          <a:xfrm>
            <a:off x="2111449" y="4736762"/>
            <a:ext cx="3230323" cy="237799"/>
            <a:chOff x="2152973" y="6340276"/>
            <a:chExt cx="5180987" cy="381396"/>
          </a:xfrm>
        </p:grpSpPr>
        <p:pic>
          <p:nvPicPr>
            <p:cNvPr id="742" name="Google Shape;742;p88"/>
            <p:cNvPicPr preferRelativeResize="0"/>
            <p:nvPr/>
          </p:nvPicPr>
          <p:blipFill rotWithShape="1">
            <a:blip r:embed="rId4">
              <a:alphaModFix/>
            </a:blip>
            <a:srcRect/>
            <a:stretch/>
          </p:blipFill>
          <p:spPr>
            <a:xfrm>
              <a:off x="4482482" y="6377975"/>
              <a:ext cx="1315331" cy="308422"/>
            </a:xfrm>
            <a:prstGeom prst="rect">
              <a:avLst/>
            </a:prstGeom>
            <a:noFill/>
            <a:ln>
              <a:noFill/>
            </a:ln>
          </p:spPr>
        </p:pic>
        <p:pic>
          <p:nvPicPr>
            <p:cNvPr id="743" name="Google Shape;743;p88"/>
            <p:cNvPicPr preferRelativeResize="0"/>
            <p:nvPr/>
          </p:nvPicPr>
          <p:blipFill rotWithShape="1">
            <a:blip r:embed="rId5">
              <a:alphaModFix/>
            </a:blip>
            <a:srcRect/>
            <a:stretch/>
          </p:blipFill>
          <p:spPr>
            <a:xfrm>
              <a:off x="2152973" y="6448983"/>
              <a:ext cx="1008292" cy="170971"/>
            </a:xfrm>
            <a:prstGeom prst="rect">
              <a:avLst/>
            </a:prstGeom>
            <a:noFill/>
            <a:ln>
              <a:noFill/>
            </a:ln>
          </p:spPr>
        </p:pic>
        <p:pic>
          <p:nvPicPr>
            <p:cNvPr id="744" name="Google Shape;744;p88"/>
            <p:cNvPicPr preferRelativeResize="0"/>
            <p:nvPr/>
          </p:nvPicPr>
          <p:blipFill rotWithShape="1">
            <a:blip r:embed="rId6">
              <a:alphaModFix/>
            </a:blip>
            <a:srcRect/>
            <a:stretch/>
          </p:blipFill>
          <p:spPr>
            <a:xfrm>
              <a:off x="3477740" y="6340276"/>
              <a:ext cx="688267" cy="381396"/>
            </a:xfrm>
            <a:prstGeom prst="rect">
              <a:avLst/>
            </a:prstGeom>
            <a:noFill/>
            <a:ln>
              <a:noFill/>
            </a:ln>
          </p:spPr>
        </p:pic>
        <p:pic>
          <p:nvPicPr>
            <p:cNvPr id="745" name="Google Shape;745;p88"/>
            <p:cNvPicPr preferRelativeResize="0"/>
            <p:nvPr/>
          </p:nvPicPr>
          <p:blipFill rotWithShape="1">
            <a:blip r:embed="rId7">
              <a:alphaModFix/>
            </a:blip>
            <a:srcRect/>
            <a:stretch/>
          </p:blipFill>
          <p:spPr>
            <a:xfrm>
              <a:off x="6114289" y="6377975"/>
              <a:ext cx="1219671" cy="308422"/>
            </a:xfrm>
            <a:prstGeom prst="rect">
              <a:avLst/>
            </a:prstGeom>
            <a:noFill/>
            <a:ln>
              <a:noFill/>
            </a:ln>
          </p:spPr>
        </p:pic>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71780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4"/>
        <p:cNvGrpSpPr/>
        <p:nvPr/>
      </p:nvGrpSpPr>
      <p:grpSpPr>
        <a:xfrm>
          <a:off x="0" y="0"/>
          <a:ext cx="0" cy="0"/>
          <a:chOff x="0" y="0"/>
          <a:chExt cx="0" cy="0"/>
        </a:xfrm>
      </p:grpSpPr>
      <p:pic>
        <p:nvPicPr>
          <p:cNvPr id="5" name="Picture 4" descr="A screenshot of a document&#10;&#10;Description automatically generated">
            <a:extLst>
              <a:ext uri="{FF2B5EF4-FFF2-40B4-BE49-F238E27FC236}">
                <a16:creationId xmlns:a16="http://schemas.microsoft.com/office/drawing/2014/main" id="{A2CFB095-F226-6966-4BF4-39C3559E5626}"/>
              </a:ext>
            </a:extLst>
          </p:cNvPr>
          <p:cNvPicPr>
            <a:picLocks noChangeAspect="1"/>
          </p:cNvPicPr>
          <p:nvPr/>
        </p:nvPicPr>
        <p:blipFill>
          <a:blip r:embed="rId3"/>
          <a:stretch>
            <a:fillRect/>
          </a:stretch>
        </p:blipFill>
        <p:spPr>
          <a:xfrm>
            <a:off x="154374" y="129533"/>
            <a:ext cx="7772400" cy="4933201"/>
          </a:xfrm>
          <a:prstGeom prst="rect">
            <a:avLst/>
          </a:prstGeom>
        </p:spPr>
      </p:pic>
    </p:spTree>
    <p:extLst>
      <p:ext uri="{BB962C8B-B14F-4D97-AF65-F5344CB8AC3E}">
        <p14:creationId xmlns:p14="http://schemas.microsoft.com/office/powerpoint/2010/main" val="22555714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4"/>
        <p:cNvGrpSpPr/>
        <p:nvPr/>
      </p:nvGrpSpPr>
      <p:grpSpPr>
        <a:xfrm>
          <a:off x="0" y="0"/>
          <a:ext cx="0" cy="0"/>
          <a:chOff x="0" y="0"/>
          <a:chExt cx="0" cy="0"/>
        </a:xfrm>
      </p:grpSpPr>
      <p:pic>
        <p:nvPicPr>
          <p:cNvPr id="3" name="Picture 2" descr="A blue background with colorful squares&#10;&#10;Description automatically generated">
            <a:extLst>
              <a:ext uri="{FF2B5EF4-FFF2-40B4-BE49-F238E27FC236}">
                <a16:creationId xmlns:a16="http://schemas.microsoft.com/office/drawing/2014/main" id="{5D713589-2F53-B7AC-CC93-D3BCB4543624}"/>
              </a:ext>
            </a:extLst>
          </p:cNvPr>
          <p:cNvPicPr>
            <a:picLocks noChangeAspect="1"/>
          </p:cNvPicPr>
          <p:nvPr/>
        </p:nvPicPr>
        <p:blipFill>
          <a:blip r:embed="rId3"/>
          <a:stretch>
            <a:fillRect/>
          </a:stretch>
        </p:blipFill>
        <p:spPr>
          <a:xfrm>
            <a:off x="-291737" y="-164102"/>
            <a:ext cx="9727474" cy="5471704"/>
          </a:xfrm>
          <a:prstGeom prst="rect">
            <a:avLst/>
          </a:prstGeom>
        </p:spPr>
      </p:pic>
    </p:spTree>
    <p:extLst>
      <p:ext uri="{BB962C8B-B14F-4D97-AF65-F5344CB8AC3E}">
        <p14:creationId xmlns:p14="http://schemas.microsoft.com/office/powerpoint/2010/main" val="17593886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9"/>
        <p:cNvGrpSpPr/>
        <p:nvPr/>
      </p:nvGrpSpPr>
      <p:grpSpPr>
        <a:xfrm>
          <a:off x="0" y="0"/>
          <a:ext cx="0" cy="0"/>
          <a:chOff x="0" y="0"/>
          <a:chExt cx="0" cy="0"/>
        </a:xfrm>
      </p:grpSpPr>
      <p:sp>
        <p:nvSpPr>
          <p:cNvPr id="50" name="Google Shape;50;p9"/>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p>
            <a:pPr marL="0" lvl="0" indent="0" algn="ctr" rtl="0">
              <a:spcBef>
                <a:spcPts val="0"/>
              </a:spcBef>
              <a:spcAft>
                <a:spcPts val="0"/>
              </a:spcAft>
              <a:buNone/>
            </a:pPr>
            <a:r>
              <a:rPr lang="en-US" dirty="0"/>
              <a:t>Accountability?</a:t>
            </a:r>
            <a:endParaRPr dirty="0"/>
          </a:p>
        </p:txBody>
      </p:sp>
    </p:spTree>
    <p:extLst>
      <p:ext uri="{BB962C8B-B14F-4D97-AF65-F5344CB8AC3E}">
        <p14:creationId xmlns:p14="http://schemas.microsoft.com/office/powerpoint/2010/main" val="36153223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2" name="Google Shape;449;p73">
            <a:extLst>
              <a:ext uri="{FF2B5EF4-FFF2-40B4-BE49-F238E27FC236}">
                <a16:creationId xmlns:a16="http://schemas.microsoft.com/office/drawing/2014/main" id="{F48965A4-956D-A2A8-CE03-1E2609714BC8}"/>
              </a:ext>
            </a:extLst>
          </p:cNvPr>
          <p:cNvSpPr/>
          <p:nvPr/>
        </p:nvSpPr>
        <p:spPr>
          <a:xfrm>
            <a:off x="2201688" y="1964000"/>
            <a:ext cx="1285800" cy="701400"/>
          </a:xfrm>
          <a:prstGeom prst="rect">
            <a:avLst/>
          </a:prstGeom>
          <a:solidFill>
            <a:srgbClr val="CFE2F3"/>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latin typeface="Roboto Mono"/>
                <a:ea typeface="Roboto Mono"/>
                <a:cs typeface="Roboto Mono"/>
                <a:sym typeface="Roboto Mono"/>
              </a:rPr>
              <a:t>Actor</a:t>
            </a:r>
            <a:endParaRPr>
              <a:latin typeface="Roboto Mono"/>
              <a:ea typeface="Roboto Mono"/>
              <a:cs typeface="Roboto Mono"/>
              <a:sym typeface="Roboto Mono"/>
            </a:endParaRPr>
          </a:p>
        </p:txBody>
      </p:sp>
      <p:sp>
        <p:nvSpPr>
          <p:cNvPr id="3" name="Google Shape;451;p73">
            <a:extLst>
              <a:ext uri="{FF2B5EF4-FFF2-40B4-BE49-F238E27FC236}">
                <a16:creationId xmlns:a16="http://schemas.microsoft.com/office/drawing/2014/main" id="{635E53BE-1999-987B-E616-50E4565169AF}"/>
              </a:ext>
            </a:extLst>
          </p:cNvPr>
          <p:cNvSpPr/>
          <p:nvPr/>
        </p:nvSpPr>
        <p:spPr>
          <a:xfrm>
            <a:off x="3615591" y="2847022"/>
            <a:ext cx="1285800" cy="701400"/>
          </a:xfrm>
          <a:prstGeom prst="rect">
            <a:avLst/>
          </a:prstGeom>
          <a:solidFill>
            <a:srgbClr val="CFE2F3"/>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latin typeface="Roboto Mono"/>
                <a:ea typeface="Roboto Mono"/>
                <a:cs typeface="Roboto Mono"/>
                <a:sym typeface="Roboto Mono"/>
              </a:rPr>
              <a:t>Conduct</a:t>
            </a:r>
            <a:endParaRPr>
              <a:latin typeface="Roboto Mono"/>
              <a:ea typeface="Roboto Mono"/>
              <a:cs typeface="Roboto Mono"/>
              <a:sym typeface="Roboto Mono"/>
            </a:endParaRPr>
          </a:p>
        </p:txBody>
      </p:sp>
      <p:sp>
        <p:nvSpPr>
          <p:cNvPr id="4" name="Google Shape;457;p73">
            <a:extLst>
              <a:ext uri="{FF2B5EF4-FFF2-40B4-BE49-F238E27FC236}">
                <a16:creationId xmlns:a16="http://schemas.microsoft.com/office/drawing/2014/main" id="{66027119-1C1C-852D-9858-03794F9CC150}"/>
              </a:ext>
            </a:extLst>
          </p:cNvPr>
          <p:cNvSpPr/>
          <p:nvPr/>
        </p:nvSpPr>
        <p:spPr>
          <a:xfrm rot="1542134">
            <a:off x="2647999" y="2638660"/>
            <a:ext cx="1113688" cy="769515"/>
          </a:xfrm>
          <a:prstGeom prst="rightArrow">
            <a:avLst>
              <a:gd name="adj1" fmla="val 63301"/>
              <a:gd name="adj2" fmla="val 50000"/>
            </a:avLst>
          </a:prstGeom>
          <a:solidFill>
            <a:srgbClr val="FFF2CC"/>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GB" sz="1200">
                <a:latin typeface="Lato"/>
                <a:ea typeface="Lato"/>
                <a:cs typeface="Lato"/>
                <a:sym typeface="Lato"/>
              </a:rPr>
              <a:t>Carry out</a:t>
            </a:r>
            <a:endParaRPr sz="1200">
              <a:latin typeface="Lato"/>
              <a:ea typeface="Lato"/>
              <a:cs typeface="Lato"/>
              <a:sym typeface="Lato"/>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2" name="Google Shape;449;p73">
            <a:extLst>
              <a:ext uri="{FF2B5EF4-FFF2-40B4-BE49-F238E27FC236}">
                <a16:creationId xmlns:a16="http://schemas.microsoft.com/office/drawing/2014/main" id="{890071D9-3049-27D8-CD9C-06FF133506CB}"/>
              </a:ext>
            </a:extLst>
          </p:cNvPr>
          <p:cNvSpPr/>
          <p:nvPr/>
        </p:nvSpPr>
        <p:spPr>
          <a:xfrm>
            <a:off x="2201688" y="1964000"/>
            <a:ext cx="1285800" cy="701400"/>
          </a:xfrm>
          <a:prstGeom prst="rect">
            <a:avLst/>
          </a:prstGeom>
          <a:solidFill>
            <a:srgbClr val="CFE2F3"/>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latin typeface="Roboto Mono"/>
                <a:ea typeface="Roboto Mono"/>
                <a:cs typeface="Roboto Mono"/>
                <a:sym typeface="Roboto Mono"/>
              </a:rPr>
              <a:t>Actor</a:t>
            </a:r>
            <a:endParaRPr>
              <a:latin typeface="Roboto Mono"/>
              <a:ea typeface="Roboto Mono"/>
              <a:cs typeface="Roboto Mono"/>
              <a:sym typeface="Roboto Mono"/>
            </a:endParaRPr>
          </a:p>
        </p:txBody>
      </p:sp>
      <p:sp>
        <p:nvSpPr>
          <p:cNvPr id="3" name="Google Shape;450;p73">
            <a:extLst>
              <a:ext uri="{FF2B5EF4-FFF2-40B4-BE49-F238E27FC236}">
                <a16:creationId xmlns:a16="http://schemas.microsoft.com/office/drawing/2014/main" id="{31F7E132-2445-ACBF-81B4-CE260B425EC7}"/>
              </a:ext>
            </a:extLst>
          </p:cNvPr>
          <p:cNvSpPr/>
          <p:nvPr/>
        </p:nvSpPr>
        <p:spPr>
          <a:xfrm>
            <a:off x="4994013" y="1964000"/>
            <a:ext cx="1285800" cy="701400"/>
          </a:xfrm>
          <a:prstGeom prst="rect">
            <a:avLst/>
          </a:prstGeom>
          <a:solidFill>
            <a:srgbClr val="CFE2F3"/>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latin typeface="Roboto Mono"/>
                <a:ea typeface="Roboto Mono"/>
                <a:cs typeface="Roboto Mono"/>
                <a:sym typeface="Roboto Mono"/>
              </a:rPr>
              <a:t>Forum</a:t>
            </a:r>
            <a:endParaRPr>
              <a:latin typeface="Roboto Mono"/>
              <a:ea typeface="Roboto Mono"/>
              <a:cs typeface="Roboto Mono"/>
              <a:sym typeface="Roboto Mono"/>
            </a:endParaRPr>
          </a:p>
        </p:txBody>
      </p:sp>
      <p:sp>
        <p:nvSpPr>
          <p:cNvPr id="4" name="Google Shape;451;p73">
            <a:extLst>
              <a:ext uri="{FF2B5EF4-FFF2-40B4-BE49-F238E27FC236}">
                <a16:creationId xmlns:a16="http://schemas.microsoft.com/office/drawing/2014/main" id="{49310C38-3295-61DC-6B1F-CD06C520190B}"/>
              </a:ext>
            </a:extLst>
          </p:cNvPr>
          <p:cNvSpPr/>
          <p:nvPr/>
        </p:nvSpPr>
        <p:spPr>
          <a:xfrm>
            <a:off x="3615591" y="2847022"/>
            <a:ext cx="1285800" cy="701400"/>
          </a:xfrm>
          <a:prstGeom prst="rect">
            <a:avLst/>
          </a:prstGeom>
          <a:solidFill>
            <a:srgbClr val="CFE2F3"/>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latin typeface="Roboto Mono"/>
                <a:ea typeface="Roboto Mono"/>
                <a:cs typeface="Roboto Mono"/>
                <a:sym typeface="Roboto Mono"/>
              </a:rPr>
              <a:t>Conduct</a:t>
            </a:r>
            <a:endParaRPr>
              <a:latin typeface="Roboto Mono"/>
              <a:ea typeface="Roboto Mono"/>
              <a:cs typeface="Roboto Mono"/>
              <a:sym typeface="Roboto Mono"/>
            </a:endParaRPr>
          </a:p>
        </p:txBody>
      </p:sp>
      <p:sp>
        <p:nvSpPr>
          <p:cNvPr id="5" name="Google Shape;455;p73">
            <a:extLst>
              <a:ext uri="{FF2B5EF4-FFF2-40B4-BE49-F238E27FC236}">
                <a16:creationId xmlns:a16="http://schemas.microsoft.com/office/drawing/2014/main" id="{A85E38E0-1A66-CCE7-BBCE-E9574C90767D}"/>
              </a:ext>
            </a:extLst>
          </p:cNvPr>
          <p:cNvSpPr/>
          <p:nvPr/>
        </p:nvSpPr>
        <p:spPr>
          <a:xfrm>
            <a:off x="3683938" y="1929950"/>
            <a:ext cx="1113600" cy="769500"/>
          </a:xfrm>
          <a:prstGeom prst="rightArrow">
            <a:avLst>
              <a:gd name="adj1" fmla="val 63301"/>
              <a:gd name="adj2" fmla="val 50000"/>
            </a:avLst>
          </a:prstGeom>
          <a:solidFill>
            <a:srgbClr val="D9EAD3"/>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GB" sz="1200">
                <a:latin typeface="Lato"/>
                <a:ea typeface="Lato"/>
                <a:cs typeface="Lato"/>
                <a:sym typeface="Lato"/>
              </a:rPr>
              <a:t>Account</a:t>
            </a:r>
            <a:br>
              <a:rPr lang="en-GB" sz="1200">
                <a:latin typeface="Lato"/>
                <a:ea typeface="Lato"/>
                <a:cs typeface="Lato"/>
                <a:sym typeface="Lato"/>
              </a:rPr>
            </a:br>
            <a:r>
              <a:rPr lang="en-GB" sz="1200">
                <a:latin typeface="Lato"/>
                <a:ea typeface="Lato"/>
                <a:cs typeface="Lato"/>
                <a:sym typeface="Lato"/>
              </a:rPr>
              <a:t>able to</a:t>
            </a:r>
            <a:endParaRPr sz="1200">
              <a:latin typeface="Lato"/>
              <a:ea typeface="Lato"/>
              <a:cs typeface="Lato"/>
              <a:sym typeface="Lato"/>
            </a:endParaRPr>
          </a:p>
        </p:txBody>
      </p:sp>
      <p:sp>
        <p:nvSpPr>
          <p:cNvPr id="6" name="Google Shape;457;p73">
            <a:extLst>
              <a:ext uri="{FF2B5EF4-FFF2-40B4-BE49-F238E27FC236}">
                <a16:creationId xmlns:a16="http://schemas.microsoft.com/office/drawing/2014/main" id="{C9F6C8E9-98E5-BF14-D804-DEBAA547A9BB}"/>
              </a:ext>
            </a:extLst>
          </p:cNvPr>
          <p:cNvSpPr/>
          <p:nvPr/>
        </p:nvSpPr>
        <p:spPr>
          <a:xfrm rot="1542134">
            <a:off x="2647999" y="2638660"/>
            <a:ext cx="1113688" cy="769515"/>
          </a:xfrm>
          <a:prstGeom prst="rightArrow">
            <a:avLst>
              <a:gd name="adj1" fmla="val 63301"/>
              <a:gd name="adj2" fmla="val 50000"/>
            </a:avLst>
          </a:prstGeom>
          <a:solidFill>
            <a:srgbClr val="FFF2CC"/>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GB" sz="1200">
                <a:latin typeface="Lato"/>
                <a:ea typeface="Lato"/>
                <a:cs typeface="Lato"/>
                <a:sym typeface="Lato"/>
              </a:rPr>
              <a:t>Carry out</a:t>
            </a:r>
            <a:endParaRPr sz="1200">
              <a:latin typeface="Lato"/>
              <a:ea typeface="Lato"/>
              <a:cs typeface="Lato"/>
              <a:sym typeface="Lato"/>
            </a:endParaRPr>
          </a:p>
        </p:txBody>
      </p:sp>
    </p:spTree>
    <p:extLst>
      <p:ext uri="{BB962C8B-B14F-4D97-AF65-F5344CB8AC3E}">
        <p14:creationId xmlns:p14="http://schemas.microsoft.com/office/powerpoint/2010/main" val="11108620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2" name="Google Shape;449;p73">
            <a:extLst>
              <a:ext uri="{FF2B5EF4-FFF2-40B4-BE49-F238E27FC236}">
                <a16:creationId xmlns:a16="http://schemas.microsoft.com/office/drawing/2014/main" id="{09E2CA51-C9AE-E63C-D8C1-F30D06071241}"/>
              </a:ext>
            </a:extLst>
          </p:cNvPr>
          <p:cNvSpPr/>
          <p:nvPr/>
        </p:nvSpPr>
        <p:spPr>
          <a:xfrm>
            <a:off x="2201688" y="1964000"/>
            <a:ext cx="1285800" cy="701400"/>
          </a:xfrm>
          <a:prstGeom prst="rect">
            <a:avLst/>
          </a:prstGeom>
          <a:solidFill>
            <a:srgbClr val="CFE2F3"/>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latin typeface="Roboto Mono"/>
                <a:ea typeface="Roboto Mono"/>
                <a:cs typeface="Roboto Mono"/>
                <a:sym typeface="Roboto Mono"/>
              </a:rPr>
              <a:t>Actor</a:t>
            </a:r>
            <a:endParaRPr>
              <a:latin typeface="Roboto Mono"/>
              <a:ea typeface="Roboto Mono"/>
              <a:cs typeface="Roboto Mono"/>
              <a:sym typeface="Roboto Mono"/>
            </a:endParaRPr>
          </a:p>
        </p:txBody>
      </p:sp>
      <p:sp>
        <p:nvSpPr>
          <p:cNvPr id="3" name="Google Shape;450;p73">
            <a:extLst>
              <a:ext uri="{FF2B5EF4-FFF2-40B4-BE49-F238E27FC236}">
                <a16:creationId xmlns:a16="http://schemas.microsoft.com/office/drawing/2014/main" id="{BD2DECD5-3080-7F93-FE8F-65E19ECD3F43}"/>
              </a:ext>
            </a:extLst>
          </p:cNvPr>
          <p:cNvSpPr/>
          <p:nvPr/>
        </p:nvSpPr>
        <p:spPr>
          <a:xfrm>
            <a:off x="4994013" y="1964000"/>
            <a:ext cx="1285800" cy="701400"/>
          </a:xfrm>
          <a:prstGeom prst="rect">
            <a:avLst/>
          </a:prstGeom>
          <a:solidFill>
            <a:srgbClr val="CFE2F3"/>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latin typeface="Roboto Mono"/>
                <a:ea typeface="Roboto Mono"/>
                <a:cs typeface="Roboto Mono"/>
                <a:sym typeface="Roboto Mono"/>
              </a:rPr>
              <a:t>Forum</a:t>
            </a:r>
            <a:endParaRPr>
              <a:latin typeface="Roboto Mono"/>
              <a:ea typeface="Roboto Mono"/>
              <a:cs typeface="Roboto Mono"/>
              <a:sym typeface="Roboto Mono"/>
            </a:endParaRPr>
          </a:p>
        </p:txBody>
      </p:sp>
      <p:sp>
        <p:nvSpPr>
          <p:cNvPr id="4" name="Google Shape;451;p73">
            <a:extLst>
              <a:ext uri="{FF2B5EF4-FFF2-40B4-BE49-F238E27FC236}">
                <a16:creationId xmlns:a16="http://schemas.microsoft.com/office/drawing/2014/main" id="{D28AEABC-FBE3-BA7C-C30E-F380CF8B8B67}"/>
              </a:ext>
            </a:extLst>
          </p:cNvPr>
          <p:cNvSpPr/>
          <p:nvPr/>
        </p:nvSpPr>
        <p:spPr>
          <a:xfrm>
            <a:off x="3615591" y="2847022"/>
            <a:ext cx="1285800" cy="701400"/>
          </a:xfrm>
          <a:prstGeom prst="rect">
            <a:avLst/>
          </a:prstGeom>
          <a:solidFill>
            <a:srgbClr val="CFE2F3"/>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latin typeface="Roboto Mono"/>
                <a:ea typeface="Roboto Mono"/>
                <a:cs typeface="Roboto Mono"/>
                <a:sym typeface="Roboto Mono"/>
              </a:rPr>
              <a:t>Conduct</a:t>
            </a:r>
            <a:endParaRPr>
              <a:latin typeface="Roboto Mono"/>
              <a:ea typeface="Roboto Mono"/>
              <a:cs typeface="Roboto Mono"/>
              <a:sym typeface="Roboto Mono"/>
            </a:endParaRPr>
          </a:p>
        </p:txBody>
      </p:sp>
      <p:sp>
        <p:nvSpPr>
          <p:cNvPr id="5" name="Google Shape;455;p73">
            <a:extLst>
              <a:ext uri="{FF2B5EF4-FFF2-40B4-BE49-F238E27FC236}">
                <a16:creationId xmlns:a16="http://schemas.microsoft.com/office/drawing/2014/main" id="{FE439637-A737-D4DB-328B-AD7B0A1DE079}"/>
              </a:ext>
            </a:extLst>
          </p:cNvPr>
          <p:cNvSpPr/>
          <p:nvPr/>
        </p:nvSpPr>
        <p:spPr>
          <a:xfrm>
            <a:off x="3683938" y="1929950"/>
            <a:ext cx="1113600" cy="769500"/>
          </a:xfrm>
          <a:prstGeom prst="rightArrow">
            <a:avLst>
              <a:gd name="adj1" fmla="val 63301"/>
              <a:gd name="adj2" fmla="val 50000"/>
            </a:avLst>
          </a:prstGeom>
          <a:solidFill>
            <a:srgbClr val="D9EAD3"/>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GB" sz="1200">
                <a:latin typeface="Lato"/>
                <a:ea typeface="Lato"/>
                <a:cs typeface="Lato"/>
                <a:sym typeface="Lato"/>
              </a:rPr>
              <a:t>Account</a:t>
            </a:r>
            <a:br>
              <a:rPr lang="en-GB" sz="1200">
                <a:latin typeface="Lato"/>
                <a:ea typeface="Lato"/>
                <a:cs typeface="Lato"/>
                <a:sym typeface="Lato"/>
              </a:rPr>
            </a:br>
            <a:r>
              <a:rPr lang="en-GB" sz="1200">
                <a:latin typeface="Lato"/>
                <a:ea typeface="Lato"/>
                <a:cs typeface="Lato"/>
                <a:sym typeface="Lato"/>
              </a:rPr>
              <a:t>able to</a:t>
            </a:r>
            <a:endParaRPr sz="1200">
              <a:latin typeface="Lato"/>
              <a:ea typeface="Lato"/>
              <a:cs typeface="Lato"/>
              <a:sym typeface="Lato"/>
            </a:endParaRPr>
          </a:p>
        </p:txBody>
      </p:sp>
      <p:sp>
        <p:nvSpPr>
          <p:cNvPr id="6" name="Google Shape;457;p73">
            <a:extLst>
              <a:ext uri="{FF2B5EF4-FFF2-40B4-BE49-F238E27FC236}">
                <a16:creationId xmlns:a16="http://schemas.microsoft.com/office/drawing/2014/main" id="{CAB532E4-A669-23C7-970E-4ED0CB416CD0}"/>
              </a:ext>
            </a:extLst>
          </p:cNvPr>
          <p:cNvSpPr/>
          <p:nvPr/>
        </p:nvSpPr>
        <p:spPr>
          <a:xfrm rot="1542134">
            <a:off x="2647999" y="2638660"/>
            <a:ext cx="1113688" cy="769515"/>
          </a:xfrm>
          <a:prstGeom prst="rightArrow">
            <a:avLst>
              <a:gd name="adj1" fmla="val 63301"/>
              <a:gd name="adj2" fmla="val 50000"/>
            </a:avLst>
          </a:prstGeom>
          <a:solidFill>
            <a:srgbClr val="FFF2CC"/>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GB" sz="1200">
                <a:latin typeface="Lato"/>
                <a:ea typeface="Lato"/>
                <a:cs typeface="Lato"/>
                <a:sym typeface="Lato"/>
              </a:rPr>
              <a:t>Carry out</a:t>
            </a:r>
            <a:endParaRPr sz="1200">
              <a:latin typeface="Lato"/>
              <a:ea typeface="Lato"/>
              <a:cs typeface="Lato"/>
              <a:sym typeface="Lato"/>
            </a:endParaRPr>
          </a:p>
        </p:txBody>
      </p:sp>
      <p:sp>
        <p:nvSpPr>
          <p:cNvPr id="7" name="Google Shape;458;p73">
            <a:extLst>
              <a:ext uri="{FF2B5EF4-FFF2-40B4-BE49-F238E27FC236}">
                <a16:creationId xmlns:a16="http://schemas.microsoft.com/office/drawing/2014/main" id="{752419D0-5A79-0E6B-5107-AA364ACD2BB6}"/>
              </a:ext>
            </a:extLst>
          </p:cNvPr>
          <p:cNvSpPr/>
          <p:nvPr/>
        </p:nvSpPr>
        <p:spPr>
          <a:xfrm rot="-1548297">
            <a:off x="4743202" y="2629898"/>
            <a:ext cx="1213621" cy="915749"/>
          </a:xfrm>
          <a:prstGeom prst="leftArrow">
            <a:avLst>
              <a:gd name="adj1" fmla="val 62877"/>
              <a:gd name="adj2" fmla="val 50000"/>
            </a:avLst>
          </a:prstGeom>
          <a:solidFill>
            <a:srgbClr val="FFF2CC"/>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GB" sz="1200">
                <a:latin typeface="Lato"/>
                <a:ea typeface="Lato"/>
                <a:cs typeface="Lato"/>
                <a:sym typeface="Lato"/>
              </a:rPr>
              <a:t>Make judgement</a:t>
            </a:r>
            <a:endParaRPr sz="1200">
              <a:latin typeface="Lato"/>
              <a:ea typeface="Lato"/>
              <a:cs typeface="Lato"/>
              <a:sym typeface="Lato"/>
            </a:endParaRPr>
          </a:p>
        </p:txBody>
      </p:sp>
    </p:spTree>
    <p:extLst>
      <p:ext uri="{BB962C8B-B14F-4D97-AF65-F5344CB8AC3E}">
        <p14:creationId xmlns:p14="http://schemas.microsoft.com/office/powerpoint/2010/main" val="1767023186"/>
      </p:ext>
    </p:extLst>
  </p:cSld>
  <p:clrMapOvr>
    <a:masterClrMapping/>
  </p:clrMapOvr>
</p:sld>
</file>

<file path=ppt/theme/theme1.xml><?xml version="1.0" encoding="utf-8"?>
<a:theme xmlns:a="http://schemas.openxmlformats.org/drawingml/2006/main" name="OSSNA24">
  <a:themeElements>
    <a:clrScheme name="Simple Light">
      <a:dk1>
        <a:srgbClr val="000000"/>
      </a:dk1>
      <a:lt1>
        <a:srgbClr val="FFFFFF"/>
      </a:lt1>
      <a:dk2>
        <a:srgbClr val="595959"/>
      </a:dk2>
      <a:lt2>
        <a:srgbClr val="EEEEEE"/>
      </a:lt2>
      <a:accent1>
        <a:srgbClr val="AD1D4A"/>
      </a:accent1>
      <a:accent2>
        <a:srgbClr val="D43F5B"/>
      </a:accent2>
      <a:accent3>
        <a:srgbClr val="F6D110"/>
      </a:accent3>
      <a:accent4>
        <a:srgbClr val="333333"/>
      </a:accent4>
      <a:accent5>
        <a:srgbClr val="FFFFFF"/>
      </a:accent5>
      <a:accent6>
        <a:srgbClr val="999999"/>
      </a:accent6>
      <a:hlink>
        <a:srgbClr val="AD1D4A"/>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232</TotalTime>
  <Words>1448</Words>
  <Application>Microsoft Macintosh PowerPoint</Application>
  <PresentationFormat>On-screen Show (16:9)</PresentationFormat>
  <Paragraphs>275</Paragraphs>
  <Slides>34</Slides>
  <Notes>33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34</vt:i4>
      </vt:variant>
    </vt:vector>
  </HeadingPairs>
  <TitlesOfParts>
    <vt:vector size="43" baseType="lpstr">
      <vt:lpstr>Arial</vt:lpstr>
      <vt:lpstr>Calibri</vt:lpstr>
      <vt:lpstr>Lato</vt:lpstr>
      <vt:lpstr>Open Sans Light</vt:lpstr>
      <vt:lpstr>Roboto</vt:lpstr>
      <vt:lpstr>Roboto Mono</vt:lpstr>
      <vt:lpstr>Rubik</vt:lpstr>
      <vt:lpstr>Rubik SemiBold</vt:lpstr>
      <vt:lpstr>OSSNA24</vt:lpstr>
      <vt:lpstr>Accountability Taxonomy for AI Software Bill of Materials</vt:lpstr>
      <vt:lpstr>PowerPoint Presentation</vt:lpstr>
      <vt:lpstr>PowerPoint Presentation</vt:lpstr>
      <vt:lpstr>PowerPoint Presentation</vt:lpstr>
      <vt:lpstr>PowerPoint Presentation</vt:lpstr>
      <vt:lpstr>Accountability?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 working definition of accountability.</vt:lpstr>
      <vt:lpstr>“Accountability” definition</vt:lpstr>
      <vt:lpstr>Purposes of Public Accountability (adapted from Bovens et al. 2010)</vt:lpstr>
      <vt:lpstr>Accountability as a virtue and as a mechanism</vt:lpstr>
      <vt:lpstr>“Non-algorithmic” accountability</vt:lpstr>
      <vt:lpstr>Information obligations as accountability mechanism</vt:lpstr>
      <vt:lpstr>Information obligations in EU AI Act that can support accountability (partial)</vt:lpstr>
      <vt:lpstr>Ensuring Transparency in AI Life-Cycle</vt:lpstr>
      <vt:lpstr>Software Bill of Materials</vt:lpstr>
      <vt:lpstr>Use cases</vt:lpstr>
      <vt:lpstr>PowerPoint Presentation</vt:lpstr>
      <vt:lpstr>PowerPoint Presentation</vt:lpstr>
      <vt:lpstr>PowerPoint Presentation</vt:lpstr>
      <vt:lpstr>PowerPoint Presentation</vt:lpstr>
      <vt:lpstr>Demo</vt:lpstr>
      <vt:lpstr>Standardised logging</vt:lpstr>
      <vt:lpstr>Enable standardised query</vt:lpstr>
      <vt:lpstr>Bridging the gaps</vt:lpstr>
      <vt:lpstr>regtech.adaptcentre.ie</vt:lpstr>
      <vt:lpstr>Thank you</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Arthit Suriyawongkul</cp:lastModifiedBy>
  <cp:revision>31</cp:revision>
  <dcterms:modified xsi:type="dcterms:W3CDTF">2024-04-16T22:42:18Z</dcterms:modified>
</cp:coreProperties>
</file>