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image-1-2.svg" ContentType="image/svg+xml"/>
  <Override PartName="/ppt/media/image-11-2.svg" ContentType="image/svg+xml"/>
  <Override PartName="/ppt/media/image-11-4.svg" ContentType="image/svg+xml"/>
  <Override PartName="/ppt/media/image-11-6.svg" ContentType="image/svg+xml"/>
  <Override PartName="/ppt/media/image-13-10.svg" ContentType="image/svg+xml"/>
  <Override PartName="/ppt/media/image-13-12.svg" ContentType="image/svg+xml"/>
  <Override PartName="/ppt/media/image-13-2.svg" ContentType="image/svg+xml"/>
  <Override PartName="/ppt/media/image-13-4.svg" ContentType="image/svg+xml"/>
  <Override PartName="/ppt/media/image-13-6.svg" ContentType="image/svg+xml"/>
  <Override PartName="/ppt/media/image-13-8.svg" ContentType="image/svg+xml"/>
  <Override PartName="/ppt/media/image-14-10.svg" ContentType="image/svg+xml"/>
  <Override PartName="/ppt/media/image-14-12.svg" ContentType="image/svg+xml"/>
  <Override PartName="/ppt/media/image-14-2.svg" ContentType="image/svg+xml"/>
  <Override PartName="/ppt/media/image-14-4.svg" ContentType="image/svg+xml"/>
  <Override PartName="/ppt/media/image-14-6.svg" ContentType="image/svg+xml"/>
  <Override PartName="/ppt/media/image-14-8.svg" ContentType="image/svg+xml"/>
  <Override PartName="/ppt/media/image-15-10.svg" ContentType="image/svg+xml"/>
  <Override PartName="/ppt/media/image-15-12.svg" ContentType="image/svg+xml"/>
  <Override PartName="/ppt/media/image-15-2.svg" ContentType="image/svg+xml"/>
  <Override PartName="/ppt/media/image-15-4.svg" ContentType="image/svg+xml"/>
  <Override PartName="/ppt/media/image-15-6.svg" ContentType="image/svg+xml"/>
  <Override PartName="/ppt/media/image-15-8.svg" ContentType="image/svg+xml"/>
  <Override PartName="/ppt/media/image-16-10.svg" ContentType="image/svg+xml"/>
  <Override PartName="/ppt/media/image-16-12.svg" ContentType="image/svg+xml"/>
  <Override PartName="/ppt/media/image-16-2.svg" ContentType="image/svg+xml"/>
  <Override PartName="/ppt/media/image-16-4.svg" ContentType="image/svg+xml"/>
  <Override PartName="/ppt/media/image-16-6.svg" ContentType="image/svg+xml"/>
  <Override PartName="/ppt/media/image-16-8.svg" ContentType="image/svg+xml"/>
  <Override PartName="/ppt/media/image-17-10.svg" ContentType="image/svg+xml"/>
  <Override PartName="/ppt/media/image-17-12.svg" ContentType="image/svg+xml"/>
  <Override PartName="/ppt/media/image-17-2.svg" ContentType="image/svg+xml"/>
  <Override PartName="/ppt/media/image-17-4.svg" ContentType="image/svg+xml"/>
  <Override PartName="/ppt/media/image-17-6.svg" ContentType="image/svg+xml"/>
  <Override PartName="/ppt/media/image-17-8.svg" ContentType="image/svg+xml"/>
  <Override PartName="/ppt/media/image-18-10.svg" ContentType="image/svg+xml"/>
  <Override PartName="/ppt/media/image-18-12.svg" ContentType="image/svg+xml"/>
  <Override PartName="/ppt/media/image-18-2.svg" ContentType="image/svg+xml"/>
  <Override PartName="/ppt/media/image-18-4.svg" ContentType="image/svg+xml"/>
  <Override PartName="/ppt/media/image-18-6.svg" ContentType="image/svg+xml"/>
  <Override PartName="/ppt/media/image-18-8.svg" ContentType="image/svg+xml"/>
  <Override PartName="/ppt/media/image-19-10.svg" ContentType="image/svg+xml"/>
  <Override PartName="/ppt/media/image-19-12.svg" ContentType="image/svg+xml"/>
  <Override PartName="/ppt/media/image-19-2.svg" ContentType="image/svg+xml"/>
  <Override PartName="/ppt/media/image-19-4.svg" ContentType="image/svg+xml"/>
  <Override PartName="/ppt/media/image-19-6.svg" ContentType="image/svg+xml"/>
  <Override PartName="/ppt/media/image-19-8.svg" ContentType="image/svg+xml"/>
  <Override PartName="/ppt/media/image-20-2.svg" ContentType="image/svg+xml"/>
  <Override PartName="/ppt/media/image-20-4.svg" ContentType="image/svg+xml"/>
  <Override PartName="/ppt/media/image-20-6.svg" ContentType="image/svg+xml"/>
  <Override PartName="/ppt/media/image-24-2.svg" ContentType="image/svg+xml"/>
  <Override PartName="/ppt/media/image-3-2.svg" ContentType="image/svg+xml"/>
  <Override PartName="/ppt/media/image-3-4.svg" ContentType="image/svg+xml"/>
  <Override PartName="/ppt/media/image-3-6.svg" ContentType="image/svg+xml"/>
  <Override PartName="/ppt/media/image-4-2.svg" ContentType="image/svg+xml"/>
  <Override PartName="/ppt/media/image-4-4.svg" ContentType="image/svg+xml"/>
  <Override PartName="/ppt/media/image-4-6.svg" ContentType="image/svg+xml"/>
  <Override PartName="/ppt/media/image-5-2.svg" ContentType="image/svg+xml"/>
  <Override PartName="/ppt/media/image-5-4.svg" ContentType="image/svg+xml"/>
  <Override PartName="/ppt/media/image-5-6.svg" ContentType="image/svg+xml"/>
  <Override PartName="/ppt/media/image-7-2.svg" ContentType="image/svg+xml"/>
  <Override PartName="/ppt/media/image-7-4.svg" ContentType="image/svg+xml"/>
  <Override PartName="/ppt/media/image-7-6.svg" ContentType="image/svg+xml"/>
  <Override PartName="/ppt/media/image-8-2.svg" ContentType="image/svg+xml"/>
  <Override PartName="/ppt/media/image-8-4.svg" ContentType="image/svg+xml"/>
  <Override PartName="/ppt/media/image-8-6.svg" ContentType="image/svg+xml"/>
  <Override PartName="/ppt/media/image-9-10.svg" ContentType="image/svg+xml"/>
  <Override PartName="/ppt/media/image-9-12.svg" ContentType="image/svg+xml"/>
  <Override PartName="/ppt/media/image-9-14.svg" ContentType="image/svg+xml"/>
  <Override PartName="/ppt/media/image-9-16.svg" ContentType="image/svg+xml"/>
  <Override PartName="/ppt/media/image-9-18.svg" ContentType="image/svg+xml"/>
  <Override PartName="/ppt/media/image-9-2.svg" ContentType="image/svg+xml"/>
  <Override PartName="/ppt/media/image-9-20.svg" ContentType="image/svg+xml"/>
  <Override PartName="/ppt/media/image-9-22.svg" ContentType="image/svg+xml"/>
  <Override PartName="/ppt/media/image-9-24.svg" ContentType="image/svg+xml"/>
  <Override PartName="/ppt/media/image-9-26.svg" ContentType="image/svg+xml"/>
  <Override PartName="/ppt/media/image-9-28.svg" ContentType="image/svg+xml"/>
  <Override PartName="/ppt/media/image-9-30.svg" ContentType="image/svg+xml"/>
  <Override PartName="/ppt/media/image-9-32.svg" ContentType="image/svg+xml"/>
  <Override PartName="/ppt/media/image-9-34.svg" ContentType="image/svg+xml"/>
  <Override PartName="/ppt/media/image-9-36.svg" ContentType="image/svg+xml"/>
  <Override PartName="/ppt/media/image-9-38.svg" ContentType="image/svg+xml"/>
  <Override PartName="/ppt/media/image-9-4.svg" ContentType="image/svg+xml"/>
  <Override PartName="/ppt/media/image-9-40.svg" ContentType="image/svg+xml"/>
  <Override PartName="/ppt/media/image-9-42.svg" ContentType="image/svg+xml"/>
  <Override PartName="/ppt/media/image-9-6.svg" ContentType="image/svg+xml"/>
  <Override PartName="/ppt/media/image-9-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notesMasterIdLst>
    <p:notesMasterId r:id="rId26"/>
  </p:notesMaster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 the readout. One sentence: marketing earns about a quarter of revenue; the opportunity is in the mix, not the total.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change to total investment. Shift weight from proven losers toward the proven winner and toward learning.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Same total budget, changed timing. Trim TV bursts and Search weight, redeploy into continuous Video. Continuity matters because carryover compounds.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Transition: now each channel in full — return, saturation position, flighting, and what to 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anchor. Whole range clears break-even, marginal 1.49 still profits. Scale continuously and re-check saturation.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Highest central return, widest range, marginal already below $1. Don't scale on the headline — run a holdout.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Above break-even on average, wide range, marginal underwater. Smooth the bursts and run an incrementality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the break-even line. No case to scale or cut — maintain weight and continuity.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 break-even, longest carryover. Hold and keep continuous — gaps waste the lingering effect.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Large budget, thin return, marginal just $0.42 and fastest decay. Trim toward breakthrough and redirect to Video; the issue is return, not saturation.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Largest budget, weakest return, whole range below break-even. The single biggest lever — reduce in steps and run a spend-down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Marketing earns ~25% of revenue but blended return is just below break-even. The win is reallocation, not more spend.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Effect persists then fades — Display lingers longest, Search fastest. Don't judge a flight in week one; avoid hard on/off gaps.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colour is the confidence, not just the number. A wide range is the model being honest about thin data — the cure is a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experiments that convert model-only channels to evidence-backed, shrinking the ranges that force a hold.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Where this sits in the measurement loop, and who does what next.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Close. All figures carry 80% intervals; weekly patterns are illustrative. Full diagnostics are in the technical readout.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About three-quarters of revenue is baseline; marketing is the increment on top, concentrated in flights and compounding through carryover.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Splitting the marketing layer by channel: where the working revenue comes from, and how the mix shifts as Video grows and burst channels pulse.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full revenue decomposition. Baseline plus control variables plus media build to total revenue. Heavy caveat: control-variable contributions (the hatched bars) are an associational split, NOT causally identified — do not read them as policy levers.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per dollar with 80% intervals. The read reflects where the whole range sits vs break-even; the action follows. Note the two largest budgets — TV and Search — are the weakest returns.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Marker = central return, bar = 80% interval. Video is the only channel whose whole bar clears break-even. Where a bar straddles the line, the answer is test, not bet.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Average spreads revenue over all spend; marginal is what the NEXT dollar earns. Only Video's marginal still clears break-even — the rest lose money on added spend even though curves have not plateaued.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curve is response vs spend, extended to the modelled ceiling. Three planning points marked, plus current spend (gold). Across the portfolio current spend is in the build-up zone — so the constraint on weak channels is return, not saturation.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image" Target="../media/image-11-3.png"/><Relationship Id="rId4" Type="http://schemas.openxmlformats.org/officeDocument/2006/relationships/image" Target="../media/image-11-4.svg"/><Relationship Id="rId5" Type="http://schemas.openxmlformats.org/officeDocument/2006/relationships/image" Target="../media/image-11-5.png"/><Relationship Id="rId6" Type="http://schemas.openxmlformats.org/officeDocument/2006/relationships/image" Target="../media/image-11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image" Target="../media/image-13-4.svg"/><Relationship Id="rId5" Type="http://schemas.openxmlformats.org/officeDocument/2006/relationships/image" Target="../media/image-13-5.png"/><Relationship Id="rId6" Type="http://schemas.openxmlformats.org/officeDocument/2006/relationships/image" Target="../media/image-13-6.svg"/><Relationship Id="rId7" Type="http://schemas.openxmlformats.org/officeDocument/2006/relationships/image" Target="../media/image-13-7.png"/><Relationship Id="rId8" Type="http://schemas.openxmlformats.org/officeDocument/2006/relationships/image" Target="../media/image-13-8.svg"/><Relationship Id="rId9" Type="http://schemas.openxmlformats.org/officeDocument/2006/relationships/image" Target="../media/image-13-9.png"/><Relationship Id="rId10" Type="http://schemas.openxmlformats.org/officeDocument/2006/relationships/image" Target="../media/image-13-10.svg"/><Relationship Id="rId11" Type="http://schemas.openxmlformats.org/officeDocument/2006/relationships/image" Target="../media/image-13-11.png"/><Relationship Id="rId12" Type="http://schemas.openxmlformats.org/officeDocument/2006/relationships/image" Target="../media/image-13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image" Target="../media/image-14-4.svg"/><Relationship Id="rId5" Type="http://schemas.openxmlformats.org/officeDocument/2006/relationships/image" Target="../media/image-14-5.png"/><Relationship Id="rId6" Type="http://schemas.openxmlformats.org/officeDocument/2006/relationships/image" Target="../media/image-14-6.svg"/><Relationship Id="rId7" Type="http://schemas.openxmlformats.org/officeDocument/2006/relationships/image" Target="../media/image-14-7.png"/><Relationship Id="rId8" Type="http://schemas.openxmlformats.org/officeDocument/2006/relationships/image" Target="../media/image-14-8.svg"/><Relationship Id="rId9" Type="http://schemas.openxmlformats.org/officeDocument/2006/relationships/image" Target="../media/image-14-9.png"/><Relationship Id="rId10" Type="http://schemas.openxmlformats.org/officeDocument/2006/relationships/image" Target="../media/image-14-10.svg"/><Relationship Id="rId11" Type="http://schemas.openxmlformats.org/officeDocument/2006/relationships/image" Target="../media/image-14-11.png"/><Relationship Id="rId12" Type="http://schemas.openxmlformats.org/officeDocument/2006/relationships/image" Target="../media/image-14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svg"/><Relationship Id="rId3" Type="http://schemas.openxmlformats.org/officeDocument/2006/relationships/image" Target="../media/image-15-3.png"/><Relationship Id="rId4" Type="http://schemas.openxmlformats.org/officeDocument/2006/relationships/image" Target="../media/image-15-4.svg"/><Relationship Id="rId5" Type="http://schemas.openxmlformats.org/officeDocument/2006/relationships/image" Target="../media/image-15-5.png"/><Relationship Id="rId6" Type="http://schemas.openxmlformats.org/officeDocument/2006/relationships/image" Target="../media/image-15-6.svg"/><Relationship Id="rId7" Type="http://schemas.openxmlformats.org/officeDocument/2006/relationships/image" Target="../media/image-15-7.png"/><Relationship Id="rId8" Type="http://schemas.openxmlformats.org/officeDocument/2006/relationships/image" Target="../media/image-15-8.svg"/><Relationship Id="rId9" Type="http://schemas.openxmlformats.org/officeDocument/2006/relationships/image" Target="../media/image-15-9.png"/><Relationship Id="rId10" Type="http://schemas.openxmlformats.org/officeDocument/2006/relationships/image" Target="../media/image-15-10.svg"/><Relationship Id="rId11" Type="http://schemas.openxmlformats.org/officeDocument/2006/relationships/image" Target="../media/image-15-11.png"/><Relationship Id="rId12" Type="http://schemas.openxmlformats.org/officeDocument/2006/relationships/image" Target="../media/image-15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image" Target="../media/image-16-3.png"/><Relationship Id="rId4" Type="http://schemas.openxmlformats.org/officeDocument/2006/relationships/image" Target="../media/image-16-4.svg"/><Relationship Id="rId5" Type="http://schemas.openxmlformats.org/officeDocument/2006/relationships/image" Target="../media/image-16-5.png"/><Relationship Id="rId6" Type="http://schemas.openxmlformats.org/officeDocument/2006/relationships/image" Target="../media/image-16-6.svg"/><Relationship Id="rId7" Type="http://schemas.openxmlformats.org/officeDocument/2006/relationships/image" Target="../media/image-16-7.png"/><Relationship Id="rId8" Type="http://schemas.openxmlformats.org/officeDocument/2006/relationships/image" Target="../media/image-16-8.svg"/><Relationship Id="rId9" Type="http://schemas.openxmlformats.org/officeDocument/2006/relationships/image" Target="../media/image-16-9.png"/><Relationship Id="rId10" Type="http://schemas.openxmlformats.org/officeDocument/2006/relationships/image" Target="../media/image-16-10.svg"/><Relationship Id="rId11" Type="http://schemas.openxmlformats.org/officeDocument/2006/relationships/image" Target="../media/image-16-11.png"/><Relationship Id="rId12" Type="http://schemas.openxmlformats.org/officeDocument/2006/relationships/image" Target="../media/image-16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svg"/><Relationship Id="rId3" Type="http://schemas.openxmlformats.org/officeDocument/2006/relationships/image" Target="../media/image-17-3.png"/><Relationship Id="rId4" Type="http://schemas.openxmlformats.org/officeDocument/2006/relationships/image" Target="../media/image-17-4.svg"/><Relationship Id="rId5" Type="http://schemas.openxmlformats.org/officeDocument/2006/relationships/image" Target="../media/image-17-5.png"/><Relationship Id="rId6" Type="http://schemas.openxmlformats.org/officeDocument/2006/relationships/image" Target="../media/image-17-6.svg"/><Relationship Id="rId7" Type="http://schemas.openxmlformats.org/officeDocument/2006/relationships/image" Target="../media/image-17-7.png"/><Relationship Id="rId8" Type="http://schemas.openxmlformats.org/officeDocument/2006/relationships/image" Target="../media/image-17-8.svg"/><Relationship Id="rId9" Type="http://schemas.openxmlformats.org/officeDocument/2006/relationships/image" Target="../media/image-17-9.png"/><Relationship Id="rId10" Type="http://schemas.openxmlformats.org/officeDocument/2006/relationships/image" Target="../media/image-17-10.svg"/><Relationship Id="rId11" Type="http://schemas.openxmlformats.org/officeDocument/2006/relationships/image" Target="../media/image-17-11.png"/><Relationship Id="rId12" Type="http://schemas.openxmlformats.org/officeDocument/2006/relationships/image" Target="../media/image-17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image" Target="../media/image-18-2.svg"/><Relationship Id="rId3" Type="http://schemas.openxmlformats.org/officeDocument/2006/relationships/image" Target="../media/image-18-3.png"/><Relationship Id="rId4" Type="http://schemas.openxmlformats.org/officeDocument/2006/relationships/image" Target="../media/image-18-4.svg"/><Relationship Id="rId5" Type="http://schemas.openxmlformats.org/officeDocument/2006/relationships/image" Target="../media/image-18-5.png"/><Relationship Id="rId6" Type="http://schemas.openxmlformats.org/officeDocument/2006/relationships/image" Target="../media/image-18-6.svg"/><Relationship Id="rId7" Type="http://schemas.openxmlformats.org/officeDocument/2006/relationships/image" Target="../media/image-18-7.png"/><Relationship Id="rId8" Type="http://schemas.openxmlformats.org/officeDocument/2006/relationships/image" Target="../media/image-18-8.svg"/><Relationship Id="rId9" Type="http://schemas.openxmlformats.org/officeDocument/2006/relationships/image" Target="../media/image-18-9.png"/><Relationship Id="rId10" Type="http://schemas.openxmlformats.org/officeDocument/2006/relationships/image" Target="../media/image-18-10.svg"/><Relationship Id="rId11" Type="http://schemas.openxmlformats.org/officeDocument/2006/relationships/image" Target="../media/image-18-11.png"/><Relationship Id="rId12" Type="http://schemas.openxmlformats.org/officeDocument/2006/relationships/image" Target="../media/image-18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8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2.svg"/><Relationship Id="rId3" Type="http://schemas.openxmlformats.org/officeDocument/2006/relationships/image" Target="../media/image-19-3.png"/><Relationship Id="rId4" Type="http://schemas.openxmlformats.org/officeDocument/2006/relationships/image" Target="../media/image-19-4.svg"/><Relationship Id="rId5" Type="http://schemas.openxmlformats.org/officeDocument/2006/relationships/image" Target="../media/image-19-5.png"/><Relationship Id="rId6" Type="http://schemas.openxmlformats.org/officeDocument/2006/relationships/image" Target="../media/image-19-6.svg"/><Relationship Id="rId7" Type="http://schemas.openxmlformats.org/officeDocument/2006/relationships/image" Target="../media/image-19-7.png"/><Relationship Id="rId8" Type="http://schemas.openxmlformats.org/officeDocument/2006/relationships/image" Target="../media/image-19-8.svg"/><Relationship Id="rId9" Type="http://schemas.openxmlformats.org/officeDocument/2006/relationships/image" Target="../media/image-19-9.png"/><Relationship Id="rId10" Type="http://schemas.openxmlformats.org/officeDocument/2006/relationships/image" Target="../media/image-19-10.svg"/><Relationship Id="rId11" Type="http://schemas.openxmlformats.org/officeDocument/2006/relationships/image" Target="../media/image-19-11.png"/><Relationship Id="rId12" Type="http://schemas.openxmlformats.org/officeDocument/2006/relationships/image" Target="../media/image-19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19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svg"/><Relationship Id="rId3" Type="http://schemas.openxmlformats.org/officeDocument/2006/relationships/image" Target="../media/image-20-3.png"/><Relationship Id="rId4" Type="http://schemas.openxmlformats.org/officeDocument/2006/relationships/image" Target="../media/image-20-4.svg"/><Relationship Id="rId5" Type="http://schemas.openxmlformats.org/officeDocument/2006/relationships/image" Target="../media/image-20-5.png"/><Relationship Id="rId6" Type="http://schemas.openxmlformats.org/officeDocument/2006/relationships/image" Target="../media/image-20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0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4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image" Target="../media/image-3-5.png"/><Relationship Id="rId6" Type="http://schemas.openxmlformats.org/officeDocument/2006/relationships/image" Target="../media/image-3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image" Target="../media/image-4-5.png"/><Relationship Id="rId6" Type="http://schemas.openxmlformats.org/officeDocument/2006/relationships/image" Target="../media/image-4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image" Target="../media/image-5-5.png"/><Relationship Id="rId6" Type="http://schemas.openxmlformats.org/officeDocument/2006/relationships/image" Target="../media/image-5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image" Target="../media/image-7-5.png"/><Relationship Id="rId6" Type="http://schemas.openxmlformats.org/officeDocument/2006/relationships/image" Target="../media/image-7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image" Target="../media/image-8-3.png"/><Relationship Id="rId4" Type="http://schemas.openxmlformats.org/officeDocument/2006/relationships/image" Target="../media/image-8-4.svg"/><Relationship Id="rId5" Type="http://schemas.openxmlformats.org/officeDocument/2006/relationships/image" Target="../media/image-8-5.png"/><Relationship Id="rId6" Type="http://schemas.openxmlformats.org/officeDocument/2006/relationships/image" Target="../media/image-8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image" Target="../media/image-9-4.svg"/><Relationship Id="rId5" Type="http://schemas.openxmlformats.org/officeDocument/2006/relationships/image" Target="../media/image-9-5.png"/><Relationship Id="rId6" Type="http://schemas.openxmlformats.org/officeDocument/2006/relationships/image" Target="../media/image-9-6.svg"/><Relationship Id="rId7" Type="http://schemas.openxmlformats.org/officeDocument/2006/relationships/image" Target="../media/image-9-7.png"/><Relationship Id="rId8" Type="http://schemas.openxmlformats.org/officeDocument/2006/relationships/image" Target="../media/image-9-8.svg"/><Relationship Id="rId9" Type="http://schemas.openxmlformats.org/officeDocument/2006/relationships/image" Target="../media/image-9-9.png"/><Relationship Id="rId10" Type="http://schemas.openxmlformats.org/officeDocument/2006/relationships/image" Target="../media/image-9-10.svg"/><Relationship Id="rId11" Type="http://schemas.openxmlformats.org/officeDocument/2006/relationships/image" Target="../media/image-9-11.png"/><Relationship Id="rId12" Type="http://schemas.openxmlformats.org/officeDocument/2006/relationships/image" Target="../media/image-9-12.svg"/><Relationship Id="rId13" Type="http://schemas.openxmlformats.org/officeDocument/2006/relationships/image" Target="../media/image-9-13.png"/><Relationship Id="rId14" Type="http://schemas.openxmlformats.org/officeDocument/2006/relationships/image" Target="../media/image-9-14.svg"/><Relationship Id="rId15" Type="http://schemas.openxmlformats.org/officeDocument/2006/relationships/image" Target="../media/image-9-15.png"/><Relationship Id="rId16" Type="http://schemas.openxmlformats.org/officeDocument/2006/relationships/image" Target="../media/image-9-16.svg"/><Relationship Id="rId17" Type="http://schemas.openxmlformats.org/officeDocument/2006/relationships/image" Target="../media/image-9-17.png"/><Relationship Id="rId18" Type="http://schemas.openxmlformats.org/officeDocument/2006/relationships/image" Target="../media/image-9-18.svg"/><Relationship Id="rId19" Type="http://schemas.openxmlformats.org/officeDocument/2006/relationships/image" Target="../media/image-9-19.png"/><Relationship Id="rId20" Type="http://schemas.openxmlformats.org/officeDocument/2006/relationships/image" Target="../media/image-9-20.svg"/><Relationship Id="rId21" Type="http://schemas.openxmlformats.org/officeDocument/2006/relationships/image" Target="../media/image-9-21.png"/><Relationship Id="rId22" Type="http://schemas.openxmlformats.org/officeDocument/2006/relationships/image" Target="../media/image-9-22.svg"/><Relationship Id="rId23" Type="http://schemas.openxmlformats.org/officeDocument/2006/relationships/image" Target="../media/image-9-23.png"/><Relationship Id="rId24" Type="http://schemas.openxmlformats.org/officeDocument/2006/relationships/image" Target="../media/image-9-24.svg"/><Relationship Id="rId25" Type="http://schemas.openxmlformats.org/officeDocument/2006/relationships/image" Target="../media/image-9-25.png"/><Relationship Id="rId26" Type="http://schemas.openxmlformats.org/officeDocument/2006/relationships/image" Target="../media/image-9-26.svg"/><Relationship Id="rId27" Type="http://schemas.openxmlformats.org/officeDocument/2006/relationships/image" Target="../media/image-9-27.png"/><Relationship Id="rId28" Type="http://schemas.openxmlformats.org/officeDocument/2006/relationships/image" Target="../media/image-9-28.svg"/><Relationship Id="rId29" Type="http://schemas.openxmlformats.org/officeDocument/2006/relationships/image" Target="../media/image-9-29.png"/><Relationship Id="rId30" Type="http://schemas.openxmlformats.org/officeDocument/2006/relationships/image" Target="../media/image-9-30.svg"/><Relationship Id="rId31" Type="http://schemas.openxmlformats.org/officeDocument/2006/relationships/image" Target="../media/image-9-31.png"/><Relationship Id="rId32" Type="http://schemas.openxmlformats.org/officeDocument/2006/relationships/image" Target="../media/image-9-32.svg"/><Relationship Id="rId33" Type="http://schemas.openxmlformats.org/officeDocument/2006/relationships/image" Target="../media/image-9-33.png"/><Relationship Id="rId34" Type="http://schemas.openxmlformats.org/officeDocument/2006/relationships/image" Target="../media/image-9-34.svg"/><Relationship Id="rId35" Type="http://schemas.openxmlformats.org/officeDocument/2006/relationships/image" Target="../media/image-9-35.png"/><Relationship Id="rId36" Type="http://schemas.openxmlformats.org/officeDocument/2006/relationships/image" Target="../media/image-9-36.svg"/><Relationship Id="rId37" Type="http://schemas.openxmlformats.org/officeDocument/2006/relationships/image" Target="../media/image-9-37.png"/><Relationship Id="rId38" Type="http://schemas.openxmlformats.org/officeDocument/2006/relationships/image" Target="../media/image-9-38.svg"/><Relationship Id="rId39" Type="http://schemas.openxmlformats.org/officeDocument/2006/relationships/image" Target="../media/image-9-39.png"/><Relationship Id="rId40" Type="http://schemas.openxmlformats.org/officeDocument/2006/relationships/image" Target="../media/image-9-40.svg"/><Relationship Id="rId41" Type="http://schemas.openxmlformats.org/officeDocument/2006/relationships/image" Target="../media/image-9-41.png"/><Relationship Id="rId42" Type="http://schemas.openxmlformats.org/officeDocument/2006/relationships/image" Target="../media/image-9-42.svg"/><Relationship Id="rId43" Type="http://schemas.openxmlformats.org/officeDocument/2006/relationships/slideLayout" Target="../slideLayouts/slideLayout1.xml"/><Relationship Id="rId4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A35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219200" y="3034382"/>
            <a:ext cx="1009650" cy="1009650"/>
          </a:xfrm>
          <a:prstGeom prst="roundRect">
            <a:avLst>
              <a:gd name="adj" fmla="val 22642"/>
            </a:avLst>
          </a:prstGeom>
          <a:solidFill>
            <a:srgbClr val="FFFFFF">
              <a:alpha val="4000"/>
            </a:srgbClr>
          </a:solidFill>
          <a:ln w="9525">
            <a:solidFill>
              <a:srgbClr val="A8C485">
                <a:alpha val="30000"/>
              </a:srgbClr>
            </a:solidFill>
            <a:prstDash val="solid"/>
          </a:ln>
        </p:spPr>
        <p:txBody>
          <a:bodyPr/>
          <a:p/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419225" y="3234407"/>
            <a:ext cx="609600" cy="609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552700" y="3396332"/>
            <a:ext cx="10226777" cy="323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spc="312" kern="0" dirty="0">
                <a:solidFill>
                  <a:srgbClr val="A8C4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 MIX MODELING · CLIENT &amp; PLANNING READOUT</a:t>
            </a:r>
            <a:endParaRPr lang="en-US" sz="1950" dirty="0"/>
          </a:p>
        </p:txBody>
      </p:sp>
      <p:sp>
        <p:nvSpPr>
          <p:cNvPr id="5" name="Text 2"/>
          <p:cNvSpPr/>
          <p:nvPr/>
        </p:nvSpPr>
        <p:spPr>
          <a:xfrm>
            <a:off x="1219200" y="4558382"/>
            <a:ext cx="15716250" cy="11845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000"/>
              </a:lnSpc>
              <a:buNone/>
            </a:pPr>
            <a:r>
              <a:rPr lang="en-US" sz="8850" b="1" spc="-221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Media Performance Readout</a:t>
            </a:r>
            <a:endParaRPr lang="en-US" sz="8850" dirty="0"/>
          </a:p>
        </p:txBody>
      </p:sp>
      <p:sp>
        <p:nvSpPr>
          <p:cNvPr id="6" name="Text 3"/>
          <p:cNvSpPr/>
          <p:nvPr/>
        </p:nvSpPr>
        <p:spPr>
          <a:xfrm>
            <a:off x="1219200" y="6047705"/>
            <a:ext cx="1743456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100" dirty="0">
                <a:solidFill>
                  <a:srgbClr val="FAF8F3">
                    <a:alpha val="66000"/>
                  </a:srgbClr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Prepared for [Client] · Planning &amp; analytics · June 2026</a:t>
            </a:r>
            <a:endParaRPr lang="en-US" sz="2100" dirty="0"/>
          </a:p>
        </p:txBody>
      </p:sp>
      <p:sp>
        <p:nvSpPr>
          <p:cNvPr id="7" name="Shape 4"/>
          <p:cNvSpPr/>
          <p:nvPr/>
        </p:nvSpPr>
        <p:spPr>
          <a:xfrm>
            <a:off x="1219200" y="6781130"/>
            <a:ext cx="2443907" cy="471488"/>
          </a:xfrm>
          <a:prstGeom prst="roundRect">
            <a:avLst>
              <a:gd name="adj" fmla="val 12121"/>
            </a:avLst>
          </a:prstGeom>
          <a:ln w="9525">
            <a:solidFill>
              <a:srgbClr val="A8C485">
                <a:alpha val="45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8" name="Text 5"/>
          <p:cNvSpPr/>
          <p:nvPr/>
        </p:nvSpPr>
        <p:spPr>
          <a:xfrm>
            <a:off x="1438275" y="6885905"/>
            <a:ext cx="2081957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16" kern="0" dirty="0">
                <a:solidFill>
                  <a:srgbClr val="A8C4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CONFIDENTIAL</a:t>
            </a:r>
            <a:endParaRPr 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TO MOVE BUDGET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reallocation, in four moves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5716250" cy="3714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change to total investment is required to improve the blended return.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164035"/>
            <a:ext cx="8115300" cy="3680445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914400" y="583495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914400" y="2164035"/>
            <a:ext cx="8115300" cy="38100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8" name="Shape 6"/>
          <p:cNvSpPr/>
          <p:nvPr/>
        </p:nvSpPr>
        <p:spPr>
          <a:xfrm>
            <a:off x="914400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9020175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1247775" y="2468835"/>
            <a:ext cx="817364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Scale</a:t>
            </a:r>
            <a:endParaRPr lang="en-US" sz="2550" dirty="0"/>
          </a:p>
        </p:txBody>
      </p:sp>
      <p:sp>
        <p:nvSpPr>
          <p:cNvPr id="11" name="Shape 9"/>
          <p:cNvSpPr/>
          <p:nvPr/>
        </p:nvSpPr>
        <p:spPr>
          <a:xfrm>
            <a:off x="7697391" y="2483123"/>
            <a:ext cx="998934" cy="338138"/>
          </a:xfrm>
          <a:prstGeom prst="roundRect">
            <a:avLst>
              <a:gd name="adj" fmla="val 50000"/>
            </a:avLst>
          </a:prstGeom>
          <a:solidFill>
            <a:srgbClr val="EEF2E7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7849791" y="2549798"/>
            <a:ext cx="77033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Increase</a:t>
            </a:r>
            <a:endParaRPr lang="en-US" sz="1425" dirty="0"/>
          </a:p>
        </p:txBody>
      </p:sp>
      <p:sp>
        <p:nvSpPr>
          <p:cNvPr id="13" name="Text 11"/>
          <p:cNvSpPr/>
          <p:nvPr/>
        </p:nvSpPr>
        <p:spPr>
          <a:xfrm>
            <a:off x="1247775" y="2911748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Video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247775" y="3287985"/>
            <a:ext cx="7672007" cy="97125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only channel whose entire range clears break-even (central 1.52) and whose marginal dollar (1.49) still pays back. Add budget while watching the saturation curve.</a:t>
            </a:r>
            <a:endParaRPr lang="en-US" sz="1725" dirty="0"/>
          </a:p>
        </p:txBody>
      </p:sp>
      <p:sp>
        <p:nvSpPr>
          <p:cNvPr id="15" name="Shape 13"/>
          <p:cNvSpPr/>
          <p:nvPr/>
        </p:nvSpPr>
        <p:spPr>
          <a:xfrm>
            <a:off x="9258300" y="2164035"/>
            <a:ext cx="8115300" cy="3680445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  <p:txBody>
          <a:bodyPr/>
          <a:p/>
        </p:txBody>
      </p:sp>
      <p:sp>
        <p:nvSpPr>
          <p:cNvPr id="16" name="Shape 14"/>
          <p:cNvSpPr/>
          <p:nvPr/>
        </p:nvSpPr>
        <p:spPr>
          <a:xfrm>
            <a:off x="9258300" y="583495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7" name="Shape 15"/>
          <p:cNvSpPr/>
          <p:nvPr/>
        </p:nvSpPr>
        <p:spPr>
          <a:xfrm>
            <a:off x="9258300" y="2164035"/>
            <a:ext cx="8115300" cy="38100"/>
          </a:xfrm>
          <a:prstGeom prst="rect">
            <a:avLst/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18" name="Shape 16"/>
          <p:cNvSpPr/>
          <p:nvPr/>
        </p:nvSpPr>
        <p:spPr>
          <a:xfrm>
            <a:off x="9258300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9" name="Shape 17"/>
          <p:cNvSpPr/>
          <p:nvPr/>
        </p:nvSpPr>
        <p:spPr>
          <a:xfrm>
            <a:off x="17364075" y="2164035"/>
            <a:ext cx="9525" cy="368044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9591675" y="2468835"/>
            <a:ext cx="684907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Test</a:t>
            </a:r>
            <a:endParaRPr lang="en-US" sz="2550" dirty="0"/>
          </a:p>
        </p:txBody>
      </p:sp>
      <p:sp>
        <p:nvSpPr>
          <p:cNvPr id="21" name="Shape 19"/>
          <p:cNvSpPr/>
          <p:nvPr/>
        </p:nvSpPr>
        <p:spPr>
          <a:xfrm>
            <a:off x="15739467" y="2483123"/>
            <a:ext cx="1300758" cy="3381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  <p:txBody>
          <a:bodyPr/>
          <a:p/>
        </p:txBody>
      </p:sp>
      <p:sp>
        <p:nvSpPr>
          <p:cNvPr id="22" name="Text 20"/>
          <p:cNvSpPr/>
          <p:nvPr/>
        </p:nvSpPr>
        <p:spPr>
          <a:xfrm>
            <a:off x="15891867" y="2549798"/>
            <a:ext cx="1072158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 &amp; learn</a:t>
            </a:r>
            <a:endParaRPr lang="en-US" sz="1425" dirty="0"/>
          </a:p>
        </p:txBody>
      </p:sp>
      <p:sp>
        <p:nvSpPr>
          <p:cNvPr id="23" name="Text 21"/>
          <p:cNvSpPr/>
          <p:nvPr/>
        </p:nvSpPr>
        <p:spPr>
          <a:xfrm>
            <a:off x="9591675" y="2911748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Print · Radio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9591675" y="3287985"/>
            <a:ext cx="7672007" cy="66020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Central returns of 1.66 and 1.08 are attractive, but the ranges are too wide to fund on faith. A geo holdout converts these from guesses into evidence.</a:t>
            </a:r>
            <a:endParaRPr lang="en-US" sz="1725" dirty="0"/>
          </a:p>
        </p:txBody>
      </p:sp>
      <p:sp>
        <p:nvSpPr>
          <p:cNvPr id="25" name="Shape 23"/>
          <p:cNvSpPr/>
          <p:nvPr/>
        </p:nvSpPr>
        <p:spPr>
          <a:xfrm>
            <a:off x="914400" y="6073080"/>
            <a:ext cx="8115300" cy="3680520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  <p:txBody>
          <a:bodyPr/>
          <a:p/>
        </p:txBody>
      </p:sp>
      <p:sp>
        <p:nvSpPr>
          <p:cNvPr id="26" name="Shape 24"/>
          <p:cNvSpPr/>
          <p:nvPr/>
        </p:nvSpPr>
        <p:spPr>
          <a:xfrm>
            <a:off x="914400" y="974407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914400" y="6073080"/>
            <a:ext cx="8115300" cy="38100"/>
          </a:xfrm>
          <a:prstGeom prst="rect">
            <a:avLst/>
          </a:prstGeom>
          <a:solidFill>
            <a:srgbClr val="4A6D8A"/>
          </a:solidFill>
          <a:ln/>
        </p:spPr>
        <p:txBody>
          <a:bodyPr/>
          <a:p/>
        </p:txBody>
      </p:sp>
      <p:sp>
        <p:nvSpPr>
          <p:cNvPr id="28" name="Shape 26"/>
          <p:cNvSpPr/>
          <p:nvPr/>
        </p:nvSpPr>
        <p:spPr>
          <a:xfrm>
            <a:off x="914400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29" name="Shape 27"/>
          <p:cNvSpPr/>
          <p:nvPr/>
        </p:nvSpPr>
        <p:spPr>
          <a:xfrm>
            <a:off x="9020175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30" name="Text 28"/>
          <p:cNvSpPr/>
          <p:nvPr/>
        </p:nvSpPr>
        <p:spPr>
          <a:xfrm>
            <a:off x="1247775" y="6377880"/>
            <a:ext cx="793328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Hold</a:t>
            </a:r>
            <a:endParaRPr lang="en-US" sz="2550" dirty="0"/>
          </a:p>
        </p:txBody>
      </p:sp>
      <p:sp>
        <p:nvSpPr>
          <p:cNvPr id="31" name="Shape 29"/>
          <p:cNvSpPr/>
          <p:nvPr/>
        </p:nvSpPr>
        <p:spPr>
          <a:xfrm>
            <a:off x="7707437" y="6392168"/>
            <a:ext cx="988888" cy="3381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  <p:txBody>
          <a:bodyPr/>
          <a:p/>
        </p:txBody>
      </p:sp>
      <p:sp>
        <p:nvSpPr>
          <p:cNvPr id="32" name="Text 30"/>
          <p:cNvSpPr/>
          <p:nvPr/>
        </p:nvSpPr>
        <p:spPr>
          <a:xfrm>
            <a:off x="7859837" y="6458843"/>
            <a:ext cx="760288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Maintain</a:t>
            </a:r>
            <a:endParaRPr lang="en-US" sz="1425" dirty="0"/>
          </a:p>
        </p:txBody>
      </p:sp>
      <p:sp>
        <p:nvSpPr>
          <p:cNvPr id="33" name="Text 31"/>
          <p:cNvSpPr/>
          <p:nvPr/>
        </p:nvSpPr>
        <p:spPr>
          <a:xfrm>
            <a:off x="1247775" y="6820793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· Display</a:t>
            </a:r>
            <a:endParaRPr lang="en-US" sz="1800" dirty="0"/>
          </a:p>
        </p:txBody>
      </p:sp>
      <p:sp>
        <p:nvSpPr>
          <p:cNvPr id="34" name="Text 32"/>
          <p:cNvSpPr/>
          <p:nvPr/>
        </p:nvSpPr>
        <p:spPr>
          <a:xfrm>
            <a:off x="1247775" y="7197030"/>
            <a:ext cx="7672007" cy="66020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Sitting near break-even with no clear case to scale or cut. Keep steady until a test or more data moves them off the line.</a:t>
            </a:r>
            <a:endParaRPr lang="en-US" sz="1725" dirty="0"/>
          </a:p>
        </p:txBody>
      </p:sp>
      <p:sp>
        <p:nvSpPr>
          <p:cNvPr id="35" name="Shape 33"/>
          <p:cNvSpPr/>
          <p:nvPr/>
        </p:nvSpPr>
        <p:spPr>
          <a:xfrm>
            <a:off x="9258300" y="6073080"/>
            <a:ext cx="8115300" cy="3680520"/>
          </a:xfrm>
          <a:prstGeom prst="roundRect">
            <a:avLst>
              <a:gd name="adj" fmla="val 3106"/>
            </a:avLst>
          </a:prstGeom>
          <a:solidFill>
            <a:srgbClr val="FFFFFF"/>
          </a:solidFill>
          <a:ln/>
        </p:spPr>
        <p:txBody>
          <a:bodyPr/>
          <a:p/>
        </p:txBody>
      </p:sp>
      <p:sp>
        <p:nvSpPr>
          <p:cNvPr id="36" name="Shape 34"/>
          <p:cNvSpPr/>
          <p:nvPr/>
        </p:nvSpPr>
        <p:spPr>
          <a:xfrm>
            <a:off x="9258300" y="9744075"/>
            <a:ext cx="81153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37" name="Shape 35"/>
          <p:cNvSpPr/>
          <p:nvPr/>
        </p:nvSpPr>
        <p:spPr>
          <a:xfrm>
            <a:off x="9258300" y="6073080"/>
            <a:ext cx="8115300" cy="38100"/>
          </a:xfrm>
          <a:prstGeom prst="rect">
            <a:avLst/>
          </a:prstGeom>
          <a:solidFill>
            <a:srgbClr val="A04535"/>
          </a:solidFill>
          <a:ln/>
        </p:spPr>
        <p:txBody>
          <a:bodyPr/>
          <a:p/>
        </p:txBody>
      </p:sp>
      <p:sp>
        <p:nvSpPr>
          <p:cNvPr id="38" name="Shape 36"/>
          <p:cNvSpPr/>
          <p:nvPr/>
        </p:nvSpPr>
        <p:spPr>
          <a:xfrm>
            <a:off x="9258300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39" name="Shape 37"/>
          <p:cNvSpPr/>
          <p:nvPr/>
        </p:nvSpPr>
        <p:spPr>
          <a:xfrm>
            <a:off x="17364075" y="6073080"/>
            <a:ext cx="9525" cy="3680520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40" name="Text 38"/>
          <p:cNvSpPr/>
          <p:nvPr/>
        </p:nvSpPr>
        <p:spPr>
          <a:xfrm>
            <a:off x="9591675" y="6377880"/>
            <a:ext cx="1135856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Reduce</a:t>
            </a:r>
            <a:endParaRPr lang="en-US" sz="2550" dirty="0"/>
          </a:p>
        </p:txBody>
      </p:sp>
      <p:sp>
        <p:nvSpPr>
          <p:cNvPr id="41" name="Shape 39"/>
          <p:cNvSpPr/>
          <p:nvPr/>
        </p:nvSpPr>
        <p:spPr>
          <a:xfrm>
            <a:off x="15960849" y="6392168"/>
            <a:ext cx="1079376" cy="3381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42" name="Text 40"/>
          <p:cNvSpPr/>
          <p:nvPr/>
        </p:nvSpPr>
        <p:spPr>
          <a:xfrm>
            <a:off x="16113249" y="6458843"/>
            <a:ext cx="850776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Decrease</a:t>
            </a:r>
            <a:endParaRPr lang="en-US" sz="1425" dirty="0"/>
          </a:p>
        </p:txBody>
      </p:sp>
      <p:sp>
        <p:nvSpPr>
          <p:cNvPr id="43" name="Text 41"/>
          <p:cNvSpPr/>
          <p:nvPr/>
        </p:nvSpPr>
        <p:spPr>
          <a:xfrm>
            <a:off x="9591675" y="6820793"/>
            <a:ext cx="819340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TV · Search</a:t>
            </a:r>
            <a:endParaRPr lang="en-US" sz="1800" dirty="0"/>
          </a:p>
        </p:txBody>
      </p:sp>
      <p:sp>
        <p:nvSpPr>
          <p:cNvPr id="44" name="Text 42"/>
          <p:cNvSpPr/>
          <p:nvPr/>
        </p:nvSpPr>
        <p:spPr>
          <a:xfrm>
            <a:off x="9591675" y="7197030"/>
            <a:ext cx="7672007" cy="66020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Both return under a dollar across their full range (TV 0.45, Search 0.68) and hold the two largest budgets. Redirect freed spend into Video and the tests.</a:t>
            </a:r>
            <a:endParaRPr lang="en-US" sz="17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FLIGHTING PLAN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Same budget, steadier weight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5206662" cy="704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recommended plan trims TV's heavy bursts and Search's always-on weight, then redeploys into a more continuous Video presence — at the same annual budget.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421210"/>
            <a:ext cx="16459200" cy="7332390"/>
          </a:xfrm>
          <a:prstGeom prst="roundRect">
            <a:avLst>
              <a:gd name="adj" fmla="val 1819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  <p:txBody>
          <a:bodyPr/>
          <a:p/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3039368"/>
            <a:ext cx="16021050" cy="6096000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3039368"/>
            <a:ext cx="16021050" cy="6096000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3039368"/>
            <a:ext cx="1602105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2A35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19200" y="3814390"/>
            <a:ext cx="17434560" cy="323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950" b="1" spc="312" kern="0" dirty="0">
                <a:solidFill>
                  <a:srgbClr val="A8C48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SECTION TWO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219200" y="4328740"/>
            <a:ext cx="17434560" cy="104849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2000"/>
              </a:lnSpc>
              <a:buNone/>
            </a:pPr>
            <a:r>
              <a:rPr lang="en-US" sz="7800" b="1" spc="-195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Channel deep dives</a:t>
            </a:r>
            <a:endParaRPr lang="en-US" sz="7800" dirty="0"/>
          </a:p>
        </p:txBody>
      </p:sp>
      <p:sp>
        <p:nvSpPr>
          <p:cNvPr id="4" name="Text 2"/>
          <p:cNvSpPr/>
          <p:nvPr/>
        </p:nvSpPr>
        <p:spPr>
          <a:xfrm>
            <a:off x="1219200" y="5643935"/>
            <a:ext cx="12753975" cy="8667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250" dirty="0">
                <a:solidFill>
                  <a:srgbClr val="FAF8F3">
                    <a:alpha val="72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 every channel: what it returns and how sure we are, where it sits on its saturation curve, how its spend is flighted against what we recommend — ordered by recommended priority.</a:t>
            </a:r>
            <a:endParaRPr lang="en-US" sz="22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1123950" y="495300"/>
            <a:ext cx="1338255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Video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portfolio's anchor — the entire credible range clears break-even and the next dollar still returns a profit. Scaling is both safe and productive.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354053" y="495300"/>
            <a:ext cx="1171947" cy="452438"/>
          </a:xfrm>
          <a:prstGeom prst="roundRect">
            <a:avLst>
              <a:gd name="adj" fmla="val 50000"/>
            </a:avLst>
          </a:prstGeom>
          <a:solidFill>
            <a:srgbClr val="EEF2E7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16563603" y="678656"/>
            <a:ext cx="85725" cy="85725"/>
          </a:xfrm>
          <a:prstGeom prst="ellipse">
            <a:avLst/>
          </a:prstGeom>
          <a:solidFill>
            <a:srgbClr val="4A6D2A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16744578" y="595313"/>
            <a:ext cx="648072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1.52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1.08–2.08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$6.5K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most of any channel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$4.3K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11%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1.49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clears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medium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ROOM TO GROW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EEF2E7"/>
          </a:solidFill>
          <a:ln/>
        </p:spPr>
        <p:txBody>
          <a:bodyPr/>
          <a:p/>
        </p:txBody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5A7A3A">
              <a:alpha val="28000"/>
            </a:srgbClr>
          </a:solidFill>
          <a:ln/>
        </p:spPr>
        <p:txBody>
          <a:bodyPr/>
          <a:p/>
        </p:txBody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5A7A3A">
              <a:alpha val="28000"/>
            </a:srgbClr>
          </a:solidFill>
          <a:ln/>
        </p:spPr>
        <p:txBody>
          <a:bodyPr/>
          <a:p/>
        </p:txBody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5A7A3A">
              <a:alpha val="28000"/>
            </a:srgbClr>
          </a:solidFill>
          <a:ln/>
        </p:spPr>
        <p:txBody>
          <a:bodyPr/>
          <a:p/>
        </p:txBody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EEF2E7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Increase weight and hold it continuously rather than in bursts. The curve is still rising at current spend, so added budget keeps earning — re-check saturation after each step up.</a:t>
            </a:r>
            <a:endParaRPr lang="en-US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1123950" y="495300"/>
            <a:ext cx="1140396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Print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highest central return — and the most uncertain. The range spans clearly unprofitable to exceptional, and the marginal dollar has already dipped below $1.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506676" y="495300"/>
            <a:ext cx="1019324" cy="4524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16716226" y="678656"/>
            <a:ext cx="85725" cy="85725"/>
          </a:xfrm>
          <a:prstGeom prst="ellipse">
            <a:avLst/>
          </a:prstGeom>
          <a:solidFill>
            <a:srgbClr val="8A6408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16897201" y="595313"/>
            <a:ext cx="495449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1.66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0.46–3.22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$3.4K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wide interval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$2.1K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smallest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0.70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THIN, UNCERTAIN READ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CD8"/>
          </a:solidFill>
          <a:ln/>
        </p:spPr>
        <p:txBody>
          <a:bodyPr/>
          <a:p/>
        </p:txBody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  <p:txBody>
          <a:bodyPr/>
          <a:p/>
        </p:txBody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  <p:txBody>
          <a:bodyPr/>
          <a:p/>
        </p:txBody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  <p:txBody>
          <a:bodyPr/>
          <a:p/>
        </p:txBody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CD8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Don't scale on the headline number. Hold spend steady and run a matched-market holdout to settle whether the true return is near the top or the bottom of the range.</a:t>
            </a:r>
            <a:endParaRPr lang="en-US" sz="1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C07A4E"/>
          </a:solidFill>
          <a:ln/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1123950" y="495300"/>
            <a:ext cx="1368542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Radio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Above break-even on average, but the range still reaches well below $1 and the marginal dollar is already underwater. Worth proving — not yet worth scaling.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506676" y="495300"/>
            <a:ext cx="1019324" cy="4524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16716226" y="678656"/>
            <a:ext cx="85725" cy="85725"/>
          </a:xfrm>
          <a:prstGeom prst="ellipse">
            <a:avLst/>
          </a:prstGeom>
          <a:solidFill>
            <a:srgbClr val="8A6408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16897201" y="595313"/>
            <a:ext cx="495449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1.08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0.31–2.07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$3.4K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wide interval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$3.2K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0.48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UNCERTAIN READ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CD8"/>
          </a:solidFill>
          <a:ln/>
        </p:spPr>
        <p:txBody>
          <a:bodyPr/>
          <a:p/>
        </p:txBody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  <p:txBody>
          <a:bodyPr/>
          <a:p/>
        </p:txBody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  <p:txBody>
          <a:bodyPr/>
          <a:p/>
        </p:txBody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B8860B">
              <a:alpha val="28000"/>
            </a:srgbClr>
          </a:solidFill>
          <a:ln/>
        </p:spPr>
        <p:txBody>
          <a:bodyPr/>
          <a:p/>
        </p:txBody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CD8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Smooth the burst pattern and run an incrementality test. A clean read decides whether Radio joins Video as a scale channel or settles back to a hold.</a:t>
            </a:r>
            <a:endParaRPr lang="en-US"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7D6A96"/>
          </a:solidFill>
          <a:ln/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1123950" y="495300"/>
            <a:ext cx="1371488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Social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Sitting right on the break-even line. Neither the average nor the range makes a case to scale or cut — a steady-state channel until new evidence moves it.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455777" y="495300"/>
            <a:ext cx="1070223" cy="4524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16665327" y="678656"/>
            <a:ext cx="85725" cy="85725"/>
          </a:xfrm>
          <a:prstGeom prst="ellipse">
            <a:avLst/>
          </a:prstGeom>
          <a:solidFill>
            <a:srgbClr val="3A5A75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16846302" y="595313"/>
            <a:ext cx="546348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0.83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0.50–1.23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$5.1K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steady earner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$6.1K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16%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0.53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NEAR OPERATING POINT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E7EEF2"/>
          </a:solidFill>
          <a:ln/>
        </p:spPr>
        <p:txBody>
          <a:bodyPr/>
          <a:p/>
        </p:txBody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  <p:txBody>
          <a:bodyPr/>
          <a:p/>
        </p:txBody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  <p:txBody>
          <a:bodyPr/>
          <a:p/>
        </p:txBody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4A6D8A"/>
          </a:solidFill>
          <a:ln/>
        </p:spPr>
        <p:txBody>
          <a:bodyPr/>
          <a:p/>
        </p:txBody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  <p:txBody>
          <a:bodyPr/>
          <a:p/>
        </p:txBody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E7EEF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Maintain current weight and continuity. The marginal dollar is below break-even, so resist adding budget; but the average is close enough that cutting would forfeit working revenue.</a:t>
            </a:r>
            <a:endParaRPr lang="en-US" sz="1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8A9A52"/>
          </a:solidFill>
          <a:ln/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1123950" y="495300"/>
            <a:ext cx="1736727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Display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break-even, with the longest carryover in the portfolio — its effect lingers almost twice as long as the others, so it rewards continuity.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455777" y="495300"/>
            <a:ext cx="1070223" cy="4524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16665327" y="678656"/>
            <a:ext cx="85725" cy="85725"/>
          </a:xfrm>
          <a:prstGeom prst="ellipse">
            <a:avLst/>
          </a:prstGeom>
          <a:solidFill>
            <a:srgbClr val="3A5A75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16846302" y="595313"/>
            <a:ext cx="546348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0.71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0.36–1.13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$3.5K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modest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$5.0K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13%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0.54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below break-even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1.7w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longest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371207"/>
          </a:xfrm>
          <a:prstGeom prst="roundRect">
            <a:avLst>
              <a:gd name="adj" fmla="val 2483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NEAR OPERATING POINT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371207"/>
          </a:xfrm>
          <a:prstGeom prst="roundRect">
            <a:avLst>
              <a:gd name="adj" fmla="val 2483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9109770"/>
            <a:ext cx="16764000" cy="681930"/>
          </a:xfrm>
          <a:prstGeom prst="roundRect">
            <a:avLst>
              <a:gd name="adj" fmla="val 16761"/>
            </a:avLst>
          </a:prstGeom>
          <a:solidFill>
            <a:srgbClr val="E7EEF2"/>
          </a:solidFill>
          <a:ln/>
        </p:spPr>
        <p:txBody>
          <a:bodyPr/>
          <a:p/>
        </p:txBody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  <p:txBody>
          <a:bodyPr/>
          <a:p/>
        </p:txBody>
      </p:sp>
      <p:sp>
        <p:nvSpPr>
          <p:cNvPr id="40" name="Shape 32"/>
          <p:cNvSpPr/>
          <p:nvPr/>
        </p:nvSpPr>
        <p:spPr>
          <a:xfrm>
            <a:off x="762000" y="9109770"/>
            <a:ext cx="16764000" cy="9525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  <p:txBody>
          <a:bodyPr/>
          <a:p/>
        </p:txBody>
      </p:sp>
      <p:sp>
        <p:nvSpPr>
          <p:cNvPr id="41" name="Shape 33"/>
          <p:cNvSpPr/>
          <p:nvPr/>
        </p:nvSpPr>
        <p:spPr>
          <a:xfrm>
            <a:off x="762000" y="9109770"/>
            <a:ext cx="38100" cy="681930"/>
          </a:xfrm>
          <a:prstGeom prst="rect">
            <a:avLst/>
          </a:prstGeom>
          <a:solidFill>
            <a:srgbClr val="4A6D8A"/>
          </a:solidFill>
          <a:ln/>
        </p:spPr>
        <p:txBody>
          <a:bodyPr/>
          <a:p/>
        </p:txBody>
      </p:sp>
      <p:sp>
        <p:nvSpPr>
          <p:cNvPr id="42" name="Shape 34"/>
          <p:cNvSpPr/>
          <p:nvPr/>
        </p:nvSpPr>
        <p:spPr>
          <a:xfrm>
            <a:off x="17516475" y="9109770"/>
            <a:ext cx="9525" cy="681930"/>
          </a:xfrm>
          <a:prstGeom prst="rect">
            <a:avLst/>
          </a:prstGeom>
          <a:solidFill>
            <a:srgbClr val="4A6D8A">
              <a:alpha val="25000"/>
            </a:srgbClr>
          </a:solidFill>
          <a:ln/>
        </p:spPr>
        <p:txBody>
          <a:bodyPr/>
          <a:p/>
        </p:txBody>
      </p:sp>
      <p:sp>
        <p:nvSpPr>
          <p:cNvPr id="43" name="Text 35"/>
          <p:cNvSpPr/>
          <p:nvPr/>
        </p:nvSpPr>
        <p:spPr>
          <a:xfrm>
            <a:off x="1047750" y="9290745"/>
            <a:ext cx="16723995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E7EEF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Hold spend and keep it continuous — the long carryover means gaps waste effect already paid for. An efficient always-on layer to protect.</a:t>
            </a:r>
            <a:endParaRPr lang="en-US"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4A6D8A"/>
          </a:solidFill>
          <a:ln/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1123950" y="495300"/>
            <a:ext cx="1565977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Search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large budget earning a thin return. The whole range sits at or below break-even and the marginal dollar returns just $0.42 — the lowest in the mix.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137954" y="495300"/>
            <a:ext cx="1388046" cy="4524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16347504" y="678656"/>
            <a:ext cx="85725" cy="85725"/>
          </a:xfrm>
          <a:prstGeom prst="ellipse">
            <a:avLst/>
          </a:prstGeom>
          <a:solidFill>
            <a:srgbClr val="7A3525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16528479" y="595313"/>
            <a:ext cx="864171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0.68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0.41–1.00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$5.2K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on heavy spend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$7.6K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19%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0.42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lowest in mix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fastest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STILL CLIMBING, LOW RETURN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A04535"/>
          </a:solidFill>
          <a:ln/>
        </p:spPr>
        <p:txBody>
          <a:bodyPr/>
          <a:p/>
        </p:txBody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Trim toward the breakthrough end of the curve, where each dollar works harder, and redirect into Video. The issue is return, not saturation — pair the cut with a test.</a:t>
            </a:r>
            <a:endParaRPr lang="en-US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671513"/>
            <a:ext cx="209550" cy="209550"/>
          </a:xfrm>
          <a:prstGeom prst="roundRect">
            <a:avLst>
              <a:gd name="adj" fmla="val 22727"/>
            </a:avLst>
          </a:prstGeom>
          <a:solidFill>
            <a:srgbClr val="A04535"/>
          </a:solidFill>
          <a:ln/>
        </p:spPr>
        <p:txBody>
          <a:bodyPr/>
          <a:p/>
        </p:txBody>
      </p:sp>
      <p:sp>
        <p:nvSpPr>
          <p:cNvPr id="3" name="Text 1"/>
          <p:cNvSpPr/>
          <p:nvPr/>
        </p:nvSpPr>
        <p:spPr>
          <a:xfrm>
            <a:off x="1123950" y="495300"/>
            <a:ext cx="692944" cy="600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3900" b="1" spc="-78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TV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62000" y="1190625"/>
            <a:ext cx="12263438" cy="714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largest single budget and the weakest return — the whole range sits below break-even. Not fully saturated, but unprofitable at every plausible level.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16137954" y="495300"/>
            <a:ext cx="1388046" cy="4524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6" name="Shape 4"/>
          <p:cNvSpPr/>
          <p:nvPr/>
        </p:nvSpPr>
        <p:spPr>
          <a:xfrm>
            <a:off x="16347504" y="678656"/>
            <a:ext cx="85725" cy="85725"/>
          </a:xfrm>
          <a:prstGeom prst="ellipse">
            <a:avLst/>
          </a:prstGeom>
          <a:solidFill>
            <a:srgbClr val="7A3525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16528479" y="595313"/>
            <a:ext cx="864171" cy="2905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762000" y="2095500"/>
            <a:ext cx="3215580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962025" y="2257425"/>
            <a:ext cx="3097084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275" dirty="0"/>
          </a:p>
        </p:txBody>
      </p:sp>
      <p:sp>
        <p:nvSpPr>
          <p:cNvPr id="10" name="Text 8"/>
          <p:cNvSpPr/>
          <p:nvPr/>
        </p:nvSpPr>
        <p:spPr>
          <a:xfrm>
            <a:off x="962025" y="2519363"/>
            <a:ext cx="3097084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0.45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962025" y="3009900"/>
            <a:ext cx="3097084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0.35–0.57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14903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434905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CONTRIBUTION</a:t>
            </a:r>
            <a:endParaRPr lang="en-US" sz="1275" dirty="0"/>
          </a:p>
        </p:txBody>
      </p:sp>
      <p:sp>
        <p:nvSpPr>
          <p:cNvPr id="14" name="Text 12"/>
          <p:cNvSpPr/>
          <p:nvPr/>
        </p:nvSpPr>
        <p:spPr>
          <a:xfrm>
            <a:off x="434905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$5.1K</a:t>
            </a:r>
            <a:endParaRPr lang="en-US" sz="2700" dirty="0"/>
          </a:p>
        </p:txBody>
      </p:sp>
      <p:sp>
        <p:nvSpPr>
          <p:cNvPr id="15" name="Text 13"/>
          <p:cNvSpPr/>
          <p:nvPr/>
        </p:nvSpPr>
        <p:spPr>
          <a:xfrm>
            <a:off x="434905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on the most spend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53613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73616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275" dirty="0"/>
          </a:p>
        </p:txBody>
      </p:sp>
      <p:sp>
        <p:nvSpPr>
          <p:cNvPr id="18" name="Text 16"/>
          <p:cNvSpPr/>
          <p:nvPr/>
        </p:nvSpPr>
        <p:spPr>
          <a:xfrm>
            <a:off x="773616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$11.3K</a:t>
            </a:r>
            <a:endParaRPr lang="en-US" sz="2700" dirty="0"/>
          </a:p>
        </p:txBody>
      </p:sp>
      <p:sp>
        <p:nvSpPr>
          <p:cNvPr id="19" name="Text 17"/>
          <p:cNvSpPr/>
          <p:nvPr/>
        </p:nvSpPr>
        <p:spPr>
          <a:xfrm>
            <a:off x="773616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29% of budget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10923240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11123265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MARGINAL / $1</a:t>
            </a:r>
            <a:endParaRPr lang="en-US" sz="1275" dirty="0"/>
          </a:p>
        </p:txBody>
      </p:sp>
      <p:sp>
        <p:nvSpPr>
          <p:cNvPr id="22" name="Text 20"/>
          <p:cNvSpPr/>
          <p:nvPr/>
        </p:nvSpPr>
        <p:spPr>
          <a:xfrm>
            <a:off x="11123265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0.57</a:t>
            </a:r>
            <a:endParaRPr lang="en-US" sz="2700" dirty="0"/>
          </a:p>
        </p:txBody>
      </p:sp>
      <p:sp>
        <p:nvSpPr>
          <p:cNvPr id="23" name="Text 21"/>
          <p:cNvSpPr/>
          <p:nvPr/>
        </p:nvSpPr>
        <p:spPr>
          <a:xfrm>
            <a:off x="11123265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still below $1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14310345" y="2095500"/>
            <a:ext cx="3215655" cy="1281113"/>
          </a:xfrm>
          <a:prstGeom prst="roundRect">
            <a:avLst>
              <a:gd name="adj" fmla="val 7435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14510370" y="2257425"/>
            <a:ext cx="3097165" cy="2238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75" b="1" spc="64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HALF-LIFE</a:t>
            </a:r>
            <a:endParaRPr lang="en-US" sz="1275" dirty="0"/>
          </a:p>
        </p:txBody>
      </p:sp>
      <p:sp>
        <p:nvSpPr>
          <p:cNvPr id="26" name="Text 24"/>
          <p:cNvSpPr/>
          <p:nvPr/>
        </p:nvSpPr>
        <p:spPr>
          <a:xfrm>
            <a:off x="14510370" y="2519363"/>
            <a:ext cx="3097165" cy="4905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700" dirty="0">
                <a:solidFill>
                  <a:srgbClr val="2A352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1.0w</a:t>
            </a:r>
            <a:endParaRPr lang="en-US" sz="2700" dirty="0"/>
          </a:p>
        </p:txBody>
      </p:sp>
      <p:sp>
        <p:nvSpPr>
          <p:cNvPr id="27" name="Text 25"/>
          <p:cNvSpPr/>
          <p:nvPr/>
        </p:nvSpPr>
        <p:spPr>
          <a:xfrm>
            <a:off x="14510370" y="3009900"/>
            <a:ext cx="3097165" cy="2428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2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medium decay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7620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9" name="Text 27"/>
          <p:cNvSpPr/>
          <p:nvPr/>
        </p:nvSpPr>
        <p:spPr>
          <a:xfrm>
            <a:off x="9620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· HIGH SPEND, LOW RETURN</a:t>
            </a:r>
            <a:endParaRPr lang="en-US" sz="1800" dirty="0"/>
          </a:p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4048125"/>
            <a:ext cx="7867650" cy="4457700"/>
          </a:xfrm>
          <a:prstGeom prst="rect">
            <a:avLst/>
          </a:prstGeom>
        </p:spPr>
      </p:pic>
      <p:sp>
        <p:nvSpPr>
          <p:cNvPr id="33" name="Shape 28"/>
          <p:cNvSpPr/>
          <p:nvPr/>
        </p:nvSpPr>
        <p:spPr>
          <a:xfrm>
            <a:off x="9258300" y="3567113"/>
            <a:ext cx="8267700" cy="5051227"/>
          </a:xfrm>
          <a:prstGeom prst="roundRect">
            <a:avLst>
              <a:gd name="adj" fmla="val 2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34" name="Text 29"/>
          <p:cNvSpPr/>
          <p:nvPr/>
        </p:nvSpPr>
        <p:spPr>
          <a:xfrm>
            <a:off x="9458325" y="3729038"/>
            <a:ext cx="8654415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FLIGHTING · CURRENT VS RECOMMENDED</a:t>
            </a:r>
            <a:endParaRPr lang="en-US" sz="18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8325" y="4048125"/>
            <a:ext cx="7867650" cy="4457700"/>
          </a:xfrm>
          <a:prstGeom prst="rect">
            <a:avLst/>
          </a:prstGeom>
        </p:spPr>
      </p:pic>
      <p:sp>
        <p:nvSpPr>
          <p:cNvPr id="38" name="Shape 30"/>
          <p:cNvSpPr/>
          <p:nvPr/>
        </p:nvSpPr>
        <p:spPr>
          <a:xfrm>
            <a:off x="762000" y="8789789"/>
            <a:ext cx="16764000" cy="1001911"/>
          </a:xfrm>
          <a:prstGeom prst="roundRect">
            <a:avLst>
              <a:gd name="adj" fmla="val 11408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39" name="Shape 31"/>
          <p:cNvSpPr/>
          <p:nvPr/>
        </p:nvSpPr>
        <p:spPr>
          <a:xfrm>
            <a:off x="762000" y="9782175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40" name="Shape 32"/>
          <p:cNvSpPr/>
          <p:nvPr/>
        </p:nvSpPr>
        <p:spPr>
          <a:xfrm>
            <a:off x="762000" y="8789789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41" name="Shape 33"/>
          <p:cNvSpPr/>
          <p:nvPr/>
        </p:nvSpPr>
        <p:spPr>
          <a:xfrm>
            <a:off x="762000" y="8789789"/>
            <a:ext cx="38100" cy="1001911"/>
          </a:xfrm>
          <a:prstGeom prst="rect">
            <a:avLst/>
          </a:prstGeom>
          <a:solidFill>
            <a:srgbClr val="A04535"/>
          </a:solidFill>
          <a:ln/>
        </p:spPr>
        <p:txBody>
          <a:bodyPr/>
          <a:p/>
        </p:txBody>
      </p:sp>
      <p:sp>
        <p:nvSpPr>
          <p:cNvPr id="42" name="Shape 34"/>
          <p:cNvSpPr/>
          <p:nvPr/>
        </p:nvSpPr>
        <p:spPr>
          <a:xfrm>
            <a:off x="17516475" y="8789789"/>
            <a:ext cx="9525" cy="1001911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43" name="Text 35"/>
          <p:cNvSpPr/>
          <p:nvPr/>
        </p:nvSpPr>
        <p:spPr>
          <a:xfrm>
            <a:off x="1047750" y="8970764"/>
            <a:ext cx="16723995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3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to do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The single biggest lever in the plan. Reduce spend in steps, smoothing the heavy bursts, and run a spend-down test to confirm revenue holds before reallocating.</a:t>
            </a: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HEADLINE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1004887"/>
            <a:ext cx="15716250" cy="65811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650" b="1" spc="-93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Marketing earns its keep — in the mix, not the total</a:t>
            </a:r>
            <a:endParaRPr lang="en-US" sz="4650" dirty="0"/>
          </a:p>
        </p:txBody>
      </p:sp>
      <p:sp>
        <p:nvSpPr>
          <p:cNvPr id="4" name="Shape 2"/>
          <p:cNvSpPr/>
          <p:nvPr/>
        </p:nvSpPr>
        <p:spPr>
          <a:xfrm>
            <a:off x="914400" y="1796355"/>
            <a:ext cx="609600" cy="28575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914400" y="2072580"/>
            <a:ext cx="14225588" cy="139251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24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 is generating roughly </a:t>
            </a:r>
            <a:pPr algn="l" indent="0" marL="0">
              <a:lnSpc>
                <a:spcPct val="145000"/>
              </a:lnSpc>
              <a:buNone/>
            </a:pPr>
            <a:r>
              <a:rPr lang="en-US" sz="24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quarter of revenue </a:t>
            </a:r>
            <a:pPr algn="l" indent="0" marL="0">
              <a:lnSpc>
                <a:spcPct val="145000"/>
              </a:lnSpc>
              <a:buNone/>
            </a:pPr>
            <a:r>
              <a:rPr lang="en-US" sz="24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 but the blended return sits just below break-even. The gain is not in spending more — it is in </a:t>
            </a:r>
            <a:pPr algn="l" indent="0" marL="0">
              <a:lnSpc>
                <a:spcPct val="145000"/>
              </a:lnSpc>
              <a:buNone/>
            </a:pPr>
            <a:r>
              <a:rPr lang="en-US" sz="24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moving budget out of the channels that cannot pay their way and into the one that demonstrably does </a:t>
            </a:r>
            <a:pPr algn="l" indent="0" marL="0">
              <a:lnSpc>
                <a:spcPct val="145000"/>
              </a:lnSpc>
              <a:buNone/>
            </a:pPr>
            <a:r>
              <a:rPr lang="en-US" sz="24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914400" y="3712741"/>
            <a:ext cx="5334000" cy="1933575"/>
          </a:xfrm>
          <a:prstGeom prst="roundRect">
            <a:avLst>
              <a:gd name="adj" fmla="val 5911"/>
            </a:avLst>
          </a:prstGeom>
          <a:solidFill>
            <a:srgbClr val="F3F0E6"/>
          </a:solidFill>
          <a:ln/>
        </p:spPr>
        <p:txBody>
          <a:bodyPr/>
          <a:p/>
        </p:txBody>
      </p:sp>
      <p:sp>
        <p:nvSpPr>
          <p:cNvPr id="7" name="Shape 5"/>
          <p:cNvSpPr/>
          <p:nvPr/>
        </p:nvSpPr>
        <p:spPr>
          <a:xfrm>
            <a:off x="914400" y="563679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8" name="Shape 6"/>
          <p:cNvSpPr/>
          <p:nvPr/>
        </p:nvSpPr>
        <p:spPr>
          <a:xfrm>
            <a:off x="914400" y="371274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9" name="Shape 7"/>
          <p:cNvSpPr/>
          <p:nvPr/>
        </p:nvSpPr>
        <p:spPr>
          <a:xfrm>
            <a:off x="914400" y="3712741"/>
            <a:ext cx="38100" cy="1933575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10" name="Shape 8"/>
          <p:cNvSpPr/>
          <p:nvPr/>
        </p:nvSpPr>
        <p:spPr>
          <a:xfrm>
            <a:off x="6238875" y="3712741"/>
            <a:ext cx="9525" cy="193357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1257300" y="3988966"/>
            <a:ext cx="514445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MARKETING-ATTRIBUTED REVENUE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257300" y="4384253"/>
            <a:ext cx="5144453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$32.1K</a:t>
            </a:r>
            <a:endParaRPr lang="en-US" sz="4350" dirty="0"/>
          </a:p>
        </p:txBody>
      </p:sp>
      <p:sp>
        <p:nvSpPr>
          <p:cNvPr id="13" name="Text 11"/>
          <p:cNvSpPr/>
          <p:nvPr/>
        </p:nvSpPr>
        <p:spPr>
          <a:xfrm>
            <a:off x="1257300" y="5070053"/>
            <a:ext cx="5144453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range $17.5K – $49.7K</a:t>
            </a:r>
            <a:endParaRPr lang="en-US" sz="1800" dirty="0"/>
          </a:p>
        </p:txBody>
      </p:sp>
      <p:sp>
        <p:nvSpPr>
          <p:cNvPr id="14" name="Shape 12"/>
          <p:cNvSpPr/>
          <p:nvPr/>
        </p:nvSpPr>
        <p:spPr>
          <a:xfrm>
            <a:off x="6477000" y="3712741"/>
            <a:ext cx="5334000" cy="1933575"/>
          </a:xfrm>
          <a:prstGeom prst="roundRect">
            <a:avLst>
              <a:gd name="adj" fmla="val 5911"/>
            </a:avLst>
          </a:prstGeom>
          <a:solidFill>
            <a:srgbClr val="F3F0E6"/>
          </a:solidFill>
          <a:ln/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6477000" y="563679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6" name="Shape 14"/>
          <p:cNvSpPr/>
          <p:nvPr/>
        </p:nvSpPr>
        <p:spPr>
          <a:xfrm>
            <a:off x="6477000" y="371274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7" name="Shape 15"/>
          <p:cNvSpPr/>
          <p:nvPr/>
        </p:nvSpPr>
        <p:spPr>
          <a:xfrm>
            <a:off x="6477000" y="3712741"/>
            <a:ext cx="38100" cy="1933575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18" name="Shape 16"/>
          <p:cNvSpPr/>
          <p:nvPr/>
        </p:nvSpPr>
        <p:spPr>
          <a:xfrm>
            <a:off x="11801475" y="3712741"/>
            <a:ext cx="9525" cy="193357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9" name="Text 17"/>
          <p:cNvSpPr/>
          <p:nvPr/>
        </p:nvSpPr>
        <p:spPr>
          <a:xfrm>
            <a:off x="6819900" y="3988966"/>
            <a:ext cx="514445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SHARE OF TOTAL REVENUE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6819900" y="4384253"/>
            <a:ext cx="5144453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25.3%</a:t>
            </a:r>
            <a:endParaRPr lang="en-US" sz="4350" dirty="0"/>
          </a:p>
        </p:txBody>
      </p:sp>
      <p:sp>
        <p:nvSpPr>
          <p:cNvPr id="21" name="Text 19"/>
          <p:cNvSpPr/>
          <p:nvPr/>
        </p:nvSpPr>
        <p:spPr>
          <a:xfrm>
            <a:off x="6819900" y="5070053"/>
            <a:ext cx="5144453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range 13.8% – 39.2%</a:t>
            </a:r>
            <a:endParaRPr lang="en-US" sz="1800" dirty="0"/>
          </a:p>
        </p:txBody>
      </p:sp>
      <p:sp>
        <p:nvSpPr>
          <p:cNvPr id="22" name="Shape 20"/>
          <p:cNvSpPr/>
          <p:nvPr/>
        </p:nvSpPr>
        <p:spPr>
          <a:xfrm>
            <a:off x="12039600" y="3712741"/>
            <a:ext cx="5334000" cy="1933575"/>
          </a:xfrm>
          <a:prstGeom prst="roundRect">
            <a:avLst>
              <a:gd name="adj" fmla="val 5911"/>
            </a:avLst>
          </a:prstGeom>
          <a:solidFill>
            <a:srgbClr val="F3F0E6"/>
          </a:solidFill>
          <a:ln/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12039600" y="563679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24" name="Shape 22"/>
          <p:cNvSpPr/>
          <p:nvPr/>
        </p:nvSpPr>
        <p:spPr>
          <a:xfrm>
            <a:off x="12039600" y="3712741"/>
            <a:ext cx="5334000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25" name="Shape 23"/>
          <p:cNvSpPr/>
          <p:nvPr/>
        </p:nvSpPr>
        <p:spPr>
          <a:xfrm>
            <a:off x="12039600" y="3712741"/>
            <a:ext cx="38100" cy="1933575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26" name="Shape 24"/>
          <p:cNvSpPr/>
          <p:nvPr/>
        </p:nvSpPr>
        <p:spPr>
          <a:xfrm>
            <a:off x="17364075" y="3712741"/>
            <a:ext cx="9525" cy="193357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27" name="Text 25"/>
          <p:cNvSpPr/>
          <p:nvPr/>
        </p:nvSpPr>
        <p:spPr>
          <a:xfrm>
            <a:off x="12382500" y="3988966"/>
            <a:ext cx="514445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08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BLENDED RETURN PER $1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12382500" y="4384253"/>
            <a:ext cx="5144453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$0.81</a:t>
            </a:r>
            <a:endParaRPr lang="en-US" sz="4350" dirty="0"/>
          </a:p>
        </p:txBody>
      </p:sp>
      <p:sp>
        <p:nvSpPr>
          <p:cNvPr id="29" name="Text 27"/>
          <p:cNvSpPr/>
          <p:nvPr/>
        </p:nvSpPr>
        <p:spPr>
          <a:xfrm>
            <a:off x="12382500" y="5070053"/>
            <a:ext cx="5144453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80% range $0.44 – $1.26</a:t>
            </a:r>
            <a:endParaRPr lang="en-US" sz="1800" dirty="0"/>
          </a:p>
        </p:txBody>
      </p:sp>
      <p:sp>
        <p:nvSpPr>
          <p:cNvPr id="30" name="Shape 28"/>
          <p:cNvSpPr/>
          <p:nvPr/>
        </p:nvSpPr>
        <p:spPr>
          <a:xfrm>
            <a:off x="914400" y="5913016"/>
            <a:ext cx="16459200" cy="1855291"/>
          </a:xfrm>
          <a:prstGeom prst="roundRect">
            <a:avLst>
              <a:gd name="adj" fmla="val 6161"/>
            </a:avLst>
          </a:prstGeom>
          <a:solidFill>
            <a:srgbClr val="EEF2E7"/>
          </a:solidFill>
          <a:ln/>
        </p:spPr>
        <p:txBody>
          <a:bodyPr/>
          <a:p/>
        </p:txBody>
      </p:sp>
      <p:sp>
        <p:nvSpPr>
          <p:cNvPr id="31" name="Shape 29"/>
          <p:cNvSpPr/>
          <p:nvPr/>
        </p:nvSpPr>
        <p:spPr>
          <a:xfrm>
            <a:off x="914400" y="7758782"/>
            <a:ext cx="16459200" cy="9525"/>
          </a:xfrm>
          <a:prstGeom prst="rect">
            <a:avLst/>
          </a:prstGeom>
          <a:solidFill>
            <a:srgbClr val="5A7A3A">
              <a:alpha val="22000"/>
            </a:srgbClr>
          </a:solidFill>
          <a:ln/>
        </p:spPr>
        <p:txBody>
          <a:bodyPr/>
          <a:p/>
        </p:txBody>
      </p:sp>
      <p:sp>
        <p:nvSpPr>
          <p:cNvPr id="32" name="Shape 30"/>
          <p:cNvSpPr/>
          <p:nvPr/>
        </p:nvSpPr>
        <p:spPr>
          <a:xfrm>
            <a:off x="914400" y="5913016"/>
            <a:ext cx="16459200" cy="9525"/>
          </a:xfrm>
          <a:prstGeom prst="rect">
            <a:avLst/>
          </a:prstGeom>
          <a:solidFill>
            <a:srgbClr val="5A7A3A">
              <a:alpha val="22000"/>
            </a:srgbClr>
          </a:solidFill>
          <a:ln/>
        </p:spPr>
        <p:txBody>
          <a:bodyPr/>
          <a:p/>
        </p:txBody>
      </p:sp>
      <p:sp>
        <p:nvSpPr>
          <p:cNvPr id="33" name="Shape 31"/>
          <p:cNvSpPr/>
          <p:nvPr/>
        </p:nvSpPr>
        <p:spPr>
          <a:xfrm>
            <a:off x="914400" y="5913016"/>
            <a:ext cx="38100" cy="1855291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34" name="Shape 32"/>
          <p:cNvSpPr/>
          <p:nvPr/>
        </p:nvSpPr>
        <p:spPr>
          <a:xfrm>
            <a:off x="17364075" y="5913016"/>
            <a:ext cx="9525" cy="1855291"/>
          </a:xfrm>
          <a:prstGeom prst="rect">
            <a:avLst/>
          </a:prstGeom>
          <a:solidFill>
            <a:srgbClr val="5A7A3A">
              <a:alpha val="22000"/>
            </a:srgbClr>
          </a:solidFill>
          <a:ln/>
        </p:spPr>
        <p:txBody>
          <a:bodyPr/>
          <a:p/>
        </p:txBody>
      </p:sp>
      <p:sp>
        <p:nvSpPr>
          <p:cNvPr id="35" name="Text 33"/>
          <p:cNvSpPr/>
          <p:nvPr/>
        </p:nvSpPr>
        <p:spPr>
          <a:xfrm>
            <a:off x="1257300" y="6151141"/>
            <a:ext cx="17382173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144" kern="0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 WE RECOMMEND</a:t>
            </a:r>
            <a:endParaRPr lang="en-US" sz="1800" dirty="0"/>
          </a:p>
        </p:txBody>
      </p:sp>
      <p:sp>
        <p:nvSpPr>
          <p:cNvPr id="36" name="Text 34"/>
          <p:cNvSpPr/>
          <p:nvPr/>
        </p:nvSpPr>
        <p:spPr>
          <a:xfrm>
            <a:off x="1257300" y="6565478"/>
            <a:ext cx="5242160" cy="10028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 Video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the one channel whose entire range clears break-even, and whose next dollar still pays back.</a:t>
            </a:r>
            <a:endParaRPr lang="en-US" sz="1800" dirty="0"/>
          </a:p>
        </p:txBody>
      </p:sp>
      <p:sp>
        <p:nvSpPr>
          <p:cNvPr id="37" name="Text 35"/>
          <p:cNvSpPr/>
          <p:nvPr/>
        </p:nvSpPr>
        <p:spPr>
          <a:xfrm>
            <a:off x="6613475" y="6565478"/>
            <a:ext cx="5242236" cy="10028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 TV &amp; Search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together $18.9K of spend returning well under a dollar across every outcome.</a:t>
            </a:r>
            <a:endParaRPr lang="en-US" sz="1800" dirty="0"/>
          </a:p>
        </p:txBody>
      </p:sp>
      <p:sp>
        <p:nvSpPr>
          <p:cNvPr id="38" name="Text 36"/>
          <p:cNvSpPr/>
          <p:nvPr/>
        </p:nvSpPr>
        <p:spPr>
          <a:xfrm>
            <a:off x="11969725" y="6565478"/>
            <a:ext cx="5242160" cy="10028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 Print &amp; Radio </a:t>
            </a:r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strong averages, but the uncertainty is too wide to fund at risk.</a:t>
            </a:r>
            <a:endParaRPr lang="en-US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CARRYOVER &amp; CONTINUITY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Advertising keeps working after the flight ends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21110"/>
            <a:ext cx="9967987" cy="8132490"/>
          </a:xfrm>
          <a:prstGeom prst="roundRect">
            <a:avLst>
              <a:gd name="adj" fmla="val 16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  <p:txBody>
          <a:bodyPr/>
          <a:p/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639318"/>
            <a:ext cx="9529837" cy="6096000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639318"/>
            <a:ext cx="9529837" cy="6096000"/>
          </a:xfrm>
          <a:prstGeom prst="rect">
            <a:avLst/>
          </a:prstGeom>
        </p:spPr>
      </p:pic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639318"/>
            <a:ext cx="9529837" cy="60960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11225287" y="3537496"/>
            <a:ext cx="6148313" cy="1867198"/>
          </a:xfrm>
          <a:prstGeom prst="roundRect">
            <a:avLst>
              <a:gd name="adj" fmla="val 6121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9" name="Text 4"/>
          <p:cNvSpPr/>
          <p:nvPr/>
        </p:nvSpPr>
        <p:spPr>
          <a:xfrm>
            <a:off x="11520562" y="3794671"/>
            <a:ext cx="611353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Don't judge a flight in week one</a:t>
            </a:r>
            <a:endParaRPr lang="en-US" sz="2250" dirty="0"/>
          </a:p>
        </p:txBody>
      </p:sp>
      <p:sp>
        <p:nvSpPr>
          <p:cNvPr id="10" name="Text 5"/>
          <p:cNvSpPr/>
          <p:nvPr/>
        </p:nvSpPr>
        <p:spPr>
          <a:xfrm>
            <a:off x="11520562" y="4194721"/>
            <a:ext cx="5724496" cy="9908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Early reads understate true performance because the effect is still accumulating — give each flight time to build before evaluating it.</a:t>
            </a:r>
            <a:endParaRPr lang="en-US" sz="1725" dirty="0"/>
          </a:p>
        </p:txBody>
      </p:sp>
      <p:sp>
        <p:nvSpPr>
          <p:cNvPr id="11" name="Shape 6"/>
          <p:cNvSpPr/>
          <p:nvPr/>
        </p:nvSpPr>
        <p:spPr>
          <a:xfrm>
            <a:off x="11225287" y="5652343"/>
            <a:ext cx="6148313" cy="2184797"/>
          </a:xfrm>
          <a:prstGeom prst="roundRect">
            <a:avLst>
              <a:gd name="adj" fmla="val 523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2" name="Text 7"/>
          <p:cNvSpPr/>
          <p:nvPr/>
        </p:nvSpPr>
        <p:spPr>
          <a:xfrm>
            <a:off x="11520562" y="5909518"/>
            <a:ext cx="611353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2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Avoid hard on/off gaps</a:t>
            </a:r>
            <a:endParaRPr lang="en-US" sz="2250" dirty="0"/>
          </a:p>
        </p:txBody>
      </p:sp>
      <p:sp>
        <p:nvSpPr>
          <p:cNvPr id="13" name="Text 8"/>
          <p:cNvSpPr/>
          <p:nvPr/>
        </p:nvSpPr>
        <p:spPr>
          <a:xfrm>
            <a:off x="11520562" y="6309568"/>
            <a:ext cx="5724496" cy="130849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725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Continuity compounds; abrupt dark periods waste the carryover you already paid for. This is why the recommended plan smooths bursts rather than chasing spikes.</a:t>
            </a:r>
            <a:endParaRPr lang="en-US" sz="172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READING THE EVIDENCE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858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to read this report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4531519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1390650" y="4474369"/>
            <a:ext cx="6534440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Scale</a:t>
            </a:r>
            <a:endParaRPr lang="en-US" sz="2550" dirty="0"/>
          </a:p>
        </p:txBody>
      </p:sp>
      <p:sp>
        <p:nvSpPr>
          <p:cNvPr id="6" name="Text 4"/>
          <p:cNvSpPr/>
          <p:nvPr/>
        </p:nvSpPr>
        <p:spPr>
          <a:xfrm>
            <a:off x="1390650" y="4841081"/>
            <a:ext cx="6534440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Profitable across the full plausible range. Safe to lean into.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9372600" y="4531519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9848850" y="4474369"/>
            <a:ext cx="8277061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Test</a:t>
            </a:r>
            <a:endParaRPr lang="en-US" sz="2550" dirty="0"/>
          </a:p>
        </p:txBody>
      </p:sp>
      <p:sp>
        <p:nvSpPr>
          <p:cNvPr id="9" name="Text 7"/>
          <p:cNvSpPr/>
          <p:nvPr/>
        </p:nvSpPr>
        <p:spPr>
          <a:xfrm>
            <a:off x="9848850" y="4841081"/>
            <a:ext cx="8277061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 central estimate, wide range. Worth money — once a test confirms it.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914400" y="5446812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4A6D8A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1390650" y="5389662"/>
            <a:ext cx="6369993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Hold</a:t>
            </a:r>
            <a:endParaRPr lang="en-US" sz="2550" dirty="0"/>
          </a:p>
        </p:txBody>
      </p:sp>
      <p:sp>
        <p:nvSpPr>
          <p:cNvPr id="12" name="Text 10"/>
          <p:cNvSpPr/>
          <p:nvPr/>
        </p:nvSpPr>
        <p:spPr>
          <a:xfrm>
            <a:off x="1390650" y="5756374"/>
            <a:ext cx="6369993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 and model-only. No case to move it yet.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9372600" y="5446812"/>
            <a:ext cx="266700" cy="266700"/>
          </a:xfrm>
          <a:prstGeom prst="roundRect">
            <a:avLst>
              <a:gd name="adj" fmla="val 25000"/>
            </a:avLst>
          </a:prstGeom>
          <a:solidFill>
            <a:srgbClr val="A04535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9848850" y="5389662"/>
            <a:ext cx="6277250" cy="4048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Reduce</a:t>
            </a:r>
            <a:endParaRPr lang="en-US" sz="2550" dirty="0"/>
          </a:p>
        </p:txBody>
      </p:sp>
      <p:sp>
        <p:nvSpPr>
          <p:cNvPr id="15" name="Text 13"/>
          <p:cNvSpPr/>
          <p:nvPr/>
        </p:nvSpPr>
        <p:spPr>
          <a:xfrm>
            <a:off x="9848850" y="5756374"/>
            <a:ext cx="6277250" cy="3580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Below break-even across the range. Redirect the spend.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914400" y="8986838"/>
            <a:ext cx="14716125" cy="7286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5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wide range is not a flaw in the model — it is the model being honest about thin data. The cure for uncertainty is evidence: a test, not a more confident spreadsheet.</a:t>
            </a:r>
            <a:endParaRPr lang="en-US" sz="187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RECOMMENDED TESTS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858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experiments that would tighten the next plan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40160"/>
            <a:ext cx="15716250" cy="3714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Each test converts a channel from "model-only" to "evidence-backed," shrinking the ranges that currently force a hold.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3805758"/>
            <a:ext cx="16459200" cy="1302023"/>
          </a:xfrm>
          <a:prstGeom prst="roundRect">
            <a:avLst>
              <a:gd name="adj" fmla="val 1024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1247775" y="4101033"/>
            <a:ext cx="464865" cy="4619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5A7A3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01</a:t>
            </a:r>
            <a:endParaRPr lang="en-US" sz="2550" dirty="0"/>
          </a:p>
        </p:txBody>
      </p:sp>
      <p:sp>
        <p:nvSpPr>
          <p:cNvPr id="7" name="Text 5"/>
          <p:cNvSpPr/>
          <p:nvPr/>
        </p:nvSpPr>
        <p:spPr>
          <a:xfrm>
            <a:off x="1903140" y="4101033"/>
            <a:ext cx="14088636" cy="3857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Geo holdout on Print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1903140" y="4505846"/>
            <a:ext cx="14088636" cy="344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72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Highest unproven upside (central 1.66, range 0.46–3.22). A matched-market holdout would settle whether to scale or stand down.</a:t>
            </a:r>
            <a:endParaRPr lang="en-US" sz="1725" dirty="0"/>
          </a:p>
        </p:txBody>
      </p:sp>
      <p:sp>
        <p:nvSpPr>
          <p:cNvPr id="9" name="Shape 7"/>
          <p:cNvSpPr/>
          <p:nvPr/>
        </p:nvSpPr>
        <p:spPr>
          <a:xfrm>
            <a:off x="914400" y="5317331"/>
            <a:ext cx="16459200" cy="1302023"/>
          </a:xfrm>
          <a:prstGeom prst="roundRect">
            <a:avLst>
              <a:gd name="adj" fmla="val 1024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0" name="Text 8"/>
          <p:cNvSpPr/>
          <p:nvPr/>
        </p:nvSpPr>
        <p:spPr>
          <a:xfrm>
            <a:off x="1247775" y="5612606"/>
            <a:ext cx="464865" cy="4619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5A7A3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02</a:t>
            </a:r>
            <a:endParaRPr lang="en-US" sz="2550" dirty="0"/>
          </a:p>
        </p:txBody>
      </p:sp>
      <p:sp>
        <p:nvSpPr>
          <p:cNvPr id="11" name="Text 9"/>
          <p:cNvSpPr/>
          <p:nvPr/>
        </p:nvSpPr>
        <p:spPr>
          <a:xfrm>
            <a:off x="1903140" y="5612606"/>
            <a:ext cx="15332757" cy="3857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Spend-down test on TV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1903140" y="6017419"/>
            <a:ext cx="15332757" cy="344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72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Confirms TV can be cut without losing revenue before reallocating. Low risk given the tight 0.35–0.57 range — and it frees the largest line item.</a:t>
            </a:r>
            <a:endParaRPr lang="en-US" sz="1725" dirty="0"/>
          </a:p>
        </p:txBody>
      </p:sp>
      <p:sp>
        <p:nvSpPr>
          <p:cNvPr id="13" name="Shape 11"/>
          <p:cNvSpPr/>
          <p:nvPr/>
        </p:nvSpPr>
        <p:spPr>
          <a:xfrm>
            <a:off x="914400" y="6828904"/>
            <a:ext cx="16459200" cy="1302023"/>
          </a:xfrm>
          <a:prstGeom prst="roundRect">
            <a:avLst>
              <a:gd name="adj" fmla="val 1024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1247775" y="7124179"/>
            <a:ext cx="464865" cy="4619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550" dirty="0">
                <a:solidFill>
                  <a:srgbClr val="5A7A3A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03</a:t>
            </a:r>
            <a:endParaRPr lang="en-US" sz="2550" dirty="0"/>
          </a:p>
        </p:txBody>
      </p:sp>
      <p:sp>
        <p:nvSpPr>
          <p:cNvPr id="15" name="Text 13"/>
          <p:cNvSpPr/>
          <p:nvPr/>
        </p:nvSpPr>
        <p:spPr>
          <a:xfrm>
            <a:off x="1903140" y="7124179"/>
            <a:ext cx="10591688" cy="38576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Incrementality test on Radio</a:t>
            </a:r>
            <a:endParaRPr lang="en-US" sz="2400" dirty="0"/>
          </a:p>
        </p:txBody>
      </p:sp>
      <p:sp>
        <p:nvSpPr>
          <p:cNvPr id="16" name="Text 14"/>
          <p:cNvSpPr/>
          <p:nvPr/>
        </p:nvSpPr>
        <p:spPr>
          <a:xfrm>
            <a:off x="1903140" y="7528992"/>
            <a:ext cx="10591688" cy="3447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72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Central 1.08 with a wide range; a clean read decides whether Radio joins Video as a scale channel.</a:t>
            </a:r>
            <a:endParaRPr lang="en-US" sz="172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6096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858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Where this sits in the measurement loop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773510"/>
            <a:ext cx="788715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1171575" y="1897335"/>
            <a:ext cx="350565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Fit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817415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2069381" y="1790179"/>
            <a:ext cx="1403524" cy="509587"/>
          </a:xfrm>
          <a:prstGeom prst="roundRect">
            <a:avLst>
              <a:gd name="adj" fmla="val 50000"/>
            </a:avLst>
          </a:prstGeom>
          <a:solidFill>
            <a:srgbClr val="5A7A3A"/>
          </a:solidFill>
          <a:ln w="9525">
            <a:solidFill>
              <a:srgbClr val="5A7A3A"/>
            </a:solidFill>
            <a:prstDash val="solid"/>
          </a:ln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326556" y="1914004"/>
            <a:ext cx="965374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Prioritize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3587204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3839170" y="1790179"/>
            <a:ext cx="1670521" cy="509587"/>
          </a:xfrm>
          <a:prstGeom prst="roundRect">
            <a:avLst>
              <a:gd name="adj" fmla="val 50000"/>
            </a:avLst>
          </a:prstGeom>
          <a:solidFill>
            <a:srgbClr val="5A7A3A"/>
          </a:solidFill>
          <a:ln w="9525">
            <a:solidFill>
              <a:srgbClr val="5A7A3A"/>
            </a:solidFill>
            <a:prstDash val="solid"/>
          </a:ln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4096345" y="1914004"/>
            <a:ext cx="1232371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Experiment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5623992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5875958" y="1773510"/>
            <a:ext cx="1465659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6133133" y="1897335"/>
            <a:ext cx="1027509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Calibrate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7455917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7707883" y="1773510"/>
            <a:ext cx="1373088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7965058" y="1897335"/>
            <a:ext cx="934938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Allocate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9195271" y="1894954"/>
            <a:ext cx="213866" cy="3381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9AA49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→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9447237" y="1773510"/>
            <a:ext cx="1780580" cy="542925"/>
          </a:xfrm>
          <a:prstGeom prst="roundRect">
            <a:avLst>
              <a:gd name="adj" fmla="val 50000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9704412" y="1897335"/>
            <a:ext cx="1342430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Re-evaluate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914400" y="5469508"/>
            <a:ext cx="1781175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00" b="1" spc="75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PLANNING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2838450" y="5431408"/>
            <a:ext cx="14532047" cy="3897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95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 the reallocation: grow Video continuously, trim TV and Search, hold Social and Display steady into the next flight.</a:t>
            </a:r>
            <a:endParaRPr lang="en-US" sz="1950" dirty="0"/>
          </a:p>
        </p:txBody>
      </p:sp>
      <p:sp>
        <p:nvSpPr>
          <p:cNvPr id="23" name="Text 21"/>
          <p:cNvSpPr/>
          <p:nvPr/>
        </p:nvSpPr>
        <p:spPr>
          <a:xfrm>
            <a:off x="914400" y="6049714"/>
            <a:ext cx="1781175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00" b="1" spc="75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ANALYTICS</a:t>
            </a:r>
            <a:endParaRPr lang="en-US" sz="1500" dirty="0"/>
          </a:p>
        </p:txBody>
      </p:sp>
      <p:sp>
        <p:nvSpPr>
          <p:cNvPr id="24" name="Text 22"/>
          <p:cNvSpPr/>
          <p:nvPr/>
        </p:nvSpPr>
        <p:spPr>
          <a:xfrm>
            <a:off x="2838450" y="6011614"/>
            <a:ext cx="10156217" cy="3897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95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Stand up the Print geo holdout and TV spend-down test; pre-register the read-outs.</a:t>
            </a:r>
            <a:endParaRPr lang="en-US" sz="1950" dirty="0"/>
          </a:p>
        </p:txBody>
      </p:sp>
      <p:sp>
        <p:nvSpPr>
          <p:cNvPr id="25" name="Text 23"/>
          <p:cNvSpPr/>
          <p:nvPr/>
        </p:nvSpPr>
        <p:spPr>
          <a:xfrm>
            <a:off x="914400" y="6629921"/>
            <a:ext cx="1781175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00" b="1" spc="75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TOGETHER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2838450" y="6591821"/>
            <a:ext cx="12387270" cy="38970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950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Re-run the model once tests land to calibrate the estimates and re-cut the budget with tighter ranges.</a:t>
            </a:r>
            <a:endParaRPr lang="en-US" sz="19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2A35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219200" y="2828925"/>
            <a:ext cx="819150" cy="819150"/>
          </a:xfrm>
          <a:prstGeom prst="roundRect">
            <a:avLst>
              <a:gd name="adj" fmla="val 23256"/>
            </a:avLst>
          </a:prstGeom>
          <a:solidFill>
            <a:srgbClr val="FFFFFF">
              <a:alpha val="4000"/>
            </a:srgbClr>
          </a:solidFill>
          <a:ln w="9525">
            <a:solidFill>
              <a:srgbClr val="A8C485">
                <a:alpha val="30000"/>
              </a:srgbClr>
            </a:solidFill>
            <a:prstDash val="solid"/>
          </a:ln>
        </p:spPr>
        <p:txBody>
          <a:bodyPr/>
          <a:p/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81125" y="2990850"/>
            <a:ext cx="495300" cy="4953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219200" y="4067175"/>
            <a:ext cx="12753975" cy="1638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6000" b="1" spc="-120" kern="0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Fit → prioritize → experiment → calibrate</a:t>
            </a:r>
            <a:endParaRPr lang="en-US" sz="6000" dirty="0"/>
          </a:p>
        </p:txBody>
      </p:sp>
      <p:sp>
        <p:nvSpPr>
          <p:cNvPr id="5" name="Text 2"/>
          <p:cNvSpPr/>
          <p:nvPr/>
        </p:nvSpPr>
        <p:spPr>
          <a:xfrm>
            <a:off x="1219200" y="5972175"/>
            <a:ext cx="12753975" cy="15240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50000"/>
              </a:lnSpc>
              <a:buNone/>
            </a:pPr>
            <a:r>
              <a:rPr lang="en-US" sz="1950" dirty="0">
                <a:solidFill>
                  <a:srgbClr val="FAF8F3">
                    <a:alpha val="70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ROI, credible intervals, saturation curves and carryover are output from a Bayesian marketing mix model; all figures carry 80% credible intervals unless noted. Weekly spend, decomposition and flighting patterns are illustrative — modelled to be consistent with the channel-level estimates. Full model diagnostics live in the technical readout.</a:t>
            </a:r>
            <a:endParaRPr lang="en-US" sz="1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REVENUE COMES FROM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Most revenue is baseline — marketing moves the margin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21110"/>
            <a:ext cx="3577233" cy="371475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 w="9525">
            <a:solidFill>
              <a:srgbClr val="B8860B">
                <a:alpha val="28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1095375" y="1763985"/>
            <a:ext cx="85725" cy="85725"/>
          </a:xfrm>
          <a:prstGeom prst="ellipse">
            <a:avLst/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1276350" y="1706835"/>
            <a:ext cx="3125337" cy="23336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350" b="1" spc="81" kern="0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ILLUSTRATIVE WEEKLY PATTERN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914400" y="2144985"/>
            <a:ext cx="16459200" cy="6884715"/>
          </a:xfrm>
          <a:prstGeom prst="roundRect">
            <a:avLst>
              <a:gd name="adj" fmla="val 1937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  <p:txBody>
          <a:bodyPr/>
          <a:p/>
        </p:txBody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539305"/>
            <a:ext cx="16021050" cy="6096000"/>
          </a:xfrm>
          <a:prstGeom prst="rect">
            <a:avLst/>
          </a:prstGeom>
        </p:spPr>
      </p:pic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539305"/>
            <a:ext cx="16021050" cy="6096000"/>
          </a:xfrm>
          <a:prstGeom prst="rect">
            <a:avLst/>
          </a:prstGeom>
        </p:spPr>
      </p:pic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539305"/>
            <a:ext cx="16021050" cy="609600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14400" y="9163050"/>
            <a:ext cx="15697200" cy="6286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Stacked weekly revenue: baseline (non-marketing) plus the marketing-driven increment; the dark line is total revenue. Weekly shapes are illustrative and scaled to the model's annual totals.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REVENUE COMES FROM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How the marketing increment is built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21110"/>
            <a:ext cx="3577233" cy="371475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 w="9525">
            <a:solidFill>
              <a:srgbClr val="B8860B">
                <a:alpha val="28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1095375" y="1763985"/>
            <a:ext cx="85725" cy="85725"/>
          </a:xfrm>
          <a:prstGeom prst="ellipse">
            <a:avLst/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1276350" y="1706835"/>
            <a:ext cx="3125337" cy="23336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350" b="1" spc="81" kern="0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ILLUSTRATIVE WEEKLY PATTERN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914400" y="2144985"/>
            <a:ext cx="16459200" cy="7179990"/>
          </a:xfrm>
          <a:prstGeom prst="roundRect">
            <a:avLst>
              <a:gd name="adj" fmla="val 1857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  <p:txBody>
          <a:bodyPr/>
          <a:p/>
        </p:txBody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686943"/>
            <a:ext cx="16021050" cy="6096000"/>
          </a:xfrm>
          <a:prstGeom prst="rect">
            <a:avLst/>
          </a:prstGeom>
        </p:spPr>
      </p:pic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686943"/>
            <a:ext cx="16021050" cy="6096000"/>
          </a:xfrm>
          <a:prstGeom prst="rect">
            <a:avLst/>
          </a:prstGeom>
        </p:spPr>
      </p:pic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686943"/>
            <a:ext cx="16021050" cy="609600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14400" y="9458325"/>
            <a:ext cx="16764000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Marketing-driven revenue by channel, stacked. Contribution tracks adstocked spend, so it builds during flights and decays after them.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57200"/>
            <a:ext cx="1844040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REVENUE COMES FROM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762000" y="814388"/>
            <a:ext cx="18440400" cy="533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750" b="1" spc="-75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full revenue decomposition</a:t>
            </a:r>
            <a:endParaRPr lang="en-US" sz="3750" dirty="0"/>
          </a:p>
        </p:txBody>
      </p:sp>
      <p:sp>
        <p:nvSpPr>
          <p:cNvPr id="4" name="Shape 2"/>
          <p:cNvSpPr/>
          <p:nvPr/>
        </p:nvSpPr>
        <p:spPr>
          <a:xfrm>
            <a:off x="762000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C9C2AC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1038225" y="1440656"/>
            <a:ext cx="843483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Baseline</a:t>
            </a:r>
            <a:endParaRPr lang="en-US" sz="1575" dirty="0"/>
          </a:p>
        </p:txBody>
      </p:sp>
      <p:sp>
        <p:nvSpPr>
          <p:cNvPr id="6" name="Text 4"/>
          <p:cNvSpPr/>
          <p:nvPr/>
        </p:nvSpPr>
        <p:spPr>
          <a:xfrm>
            <a:off x="1910283" y="1423988"/>
            <a:ext cx="2328342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demand with no media</a:t>
            </a:r>
            <a:endParaRPr lang="en-US" sz="1575" dirty="0"/>
          </a:p>
        </p:txBody>
      </p:sp>
      <p:sp>
        <p:nvSpPr>
          <p:cNvPr id="7" name="Shape 5"/>
          <p:cNvSpPr/>
          <p:nvPr/>
        </p:nvSpPr>
        <p:spPr>
          <a:xfrm>
            <a:off x="4448175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9DB8C9"/>
          </a:solidFill>
          <a:ln/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4724400" y="1440656"/>
            <a:ext cx="1651025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Control variables</a:t>
            </a:r>
            <a:endParaRPr lang="en-US" sz="1575" dirty="0"/>
          </a:p>
        </p:txBody>
      </p:sp>
      <p:sp>
        <p:nvSpPr>
          <p:cNvPr id="9" name="Text 7"/>
          <p:cNvSpPr/>
          <p:nvPr/>
        </p:nvSpPr>
        <p:spPr>
          <a:xfrm>
            <a:off x="6330107" y="1423988"/>
            <a:ext cx="2249537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not causally identified</a:t>
            </a:r>
            <a:endParaRPr lang="en-US" sz="1575" dirty="0"/>
          </a:p>
        </p:txBody>
      </p:sp>
      <p:sp>
        <p:nvSpPr>
          <p:cNvPr id="10" name="Shape 8"/>
          <p:cNvSpPr/>
          <p:nvPr/>
        </p:nvSpPr>
        <p:spPr>
          <a:xfrm>
            <a:off x="8789194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9065419" y="1440656"/>
            <a:ext cx="621060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Media</a:t>
            </a:r>
            <a:endParaRPr lang="en-US" sz="1575" dirty="0"/>
          </a:p>
        </p:txBody>
      </p:sp>
      <p:sp>
        <p:nvSpPr>
          <p:cNvPr id="12" name="Text 10"/>
          <p:cNvSpPr/>
          <p:nvPr/>
        </p:nvSpPr>
        <p:spPr>
          <a:xfrm>
            <a:off x="9715054" y="1423988"/>
            <a:ext cx="1777454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the causal target</a:t>
            </a:r>
            <a:endParaRPr lang="en-US" sz="1575" dirty="0"/>
          </a:p>
        </p:txBody>
      </p:sp>
      <p:sp>
        <p:nvSpPr>
          <p:cNvPr id="13" name="Shape 11"/>
          <p:cNvSpPr/>
          <p:nvPr/>
        </p:nvSpPr>
        <p:spPr>
          <a:xfrm>
            <a:off x="11702058" y="1469231"/>
            <a:ext cx="171450" cy="171450"/>
          </a:xfrm>
          <a:prstGeom prst="roundRect">
            <a:avLst>
              <a:gd name="adj" fmla="val 16667"/>
            </a:avLst>
          </a:prstGeom>
          <a:solidFill>
            <a:srgbClr val="2A3528"/>
          </a:solidFill>
          <a:ln/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11978283" y="1440656"/>
            <a:ext cx="1321065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Total revenue</a:t>
            </a:r>
            <a:endParaRPr lang="en-US" sz="1575" dirty="0"/>
          </a:p>
        </p:txBody>
      </p:sp>
      <p:sp>
        <p:nvSpPr>
          <p:cNvPr id="15" name="Shape 13"/>
          <p:cNvSpPr/>
          <p:nvPr/>
        </p:nvSpPr>
        <p:spPr>
          <a:xfrm>
            <a:off x="762000" y="1762125"/>
            <a:ext cx="16764000" cy="6629698"/>
          </a:xfrm>
          <a:prstGeom prst="roundRect">
            <a:avLst>
              <a:gd name="adj" fmla="val 2011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  <p:txBody>
          <a:bodyPr/>
          <a:p/>
        </p:txBody>
      </p:sp>
      <p:pic>
        <p:nvPicPr>
          <p:cNvPr id="1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62025" y="2257574"/>
            <a:ext cx="16363950" cy="5715000"/>
          </a:xfrm>
          <a:prstGeom prst="rect">
            <a:avLst/>
          </a:prstGeom>
        </p:spPr>
      </p:pic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2257574"/>
            <a:ext cx="16363950" cy="5715000"/>
          </a:xfrm>
          <a:prstGeom prst="rect">
            <a:avLst/>
          </a:prstGeom>
        </p:spPr>
      </p:pic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025" y="2257574"/>
            <a:ext cx="16363950" cy="5715000"/>
          </a:xfrm>
          <a:prstGeom prst="rect">
            <a:avLst/>
          </a:prstGeom>
        </p:spPr>
      </p:pic>
      <p:sp>
        <p:nvSpPr>
          <p:cNvPr id="19" name="Shape 14"/>
          <p:cNvSpPr/>
          <p:nvPr/>
        </p:nvSpPr>
        <p:spPr>
          <a:xfrm>
            <a:off x="762000" y="8525173"/>
            <a:ext cx="16764000" cy="1304627"/>
          </a:xfrm>
          <a:prstGeom prst="roundRect">
            <a:avLst>
              <a:gd name="adj" fmla="val 8761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20" name="Shape 15"/>
          <p:cNvSpPr/>
          <p:nvPr/>
        </p:nvSpPr>
        <p:spPr>
          <a:xfrm>
            <a:off x="762000" y="9820275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21" name="Shape 16"/>
          <p:cNvSpPr/>
          <p:nvPr/>
        </p:nvSpPr>
        <p:spPr>
          <a:xfrm>
            <a:off x="762000" y="8525173"/>
            <a:ext cx="16764000" cy="9525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22" name="Shape 17"/>
          <p:cNvSpPr/>
          <p:nvPr/>
        </p:nvSpPr>
        <p:spPr>
          <a:xfrm>
            <a:off x="762000" y="8525173"/>
            <a:ext cx="38100" cy="1304627"/>
          </a:xfrm>
          <a:prstGeom prst="rect">
            <a:avLst/>
          </a:prstGeom>
          <a:solidFill>
            <a:srgbClr val="A04535"/>
          </a:solidFill>
          <a:ln/>
        </p:spPr>
        <p:txBody>
          <a:bodyPr/>
          <a:p/>
        </p:txBody>
      </p:sp>
      <p:sp>
        <p:nvSpPr>
          <p:cNvPr id="23" name="Shape 18"/>
          <p:cNvSpPr/>
          <p:nvPr/>
        </p:nvSpPr>
        <p:spPr>
          <a:xfrm>
            <a:off x="17516475" y="8525173"/>
            <a:ext cx="9525" cy="1304627"/>
          </a:xfrm>
          <a:prstGeom prst="rect">
            <a:avLst/>
          </a:prstGeom>
          <a:solidFill>
            <a:srgbClr val="A04535">
              <a:alpha val="25000"/>
            </a:srgbClr>
          </a:solidFill>
          <a:ln/>
        </p:spPr>
        <p:txBody>
          <a:bodyPr/>
          <a:p/>
        </p:txBody>
      </p:sp>
      <p:sp>
        <p:nvSpPr>
          <p:cNvPr id="24" name="Text 19"/>
          <p:cNvSpPr/>
          <p:nvPr/>
        </p:nvSpPr>
        <p:spPr>
          <a:xfrm>
            <a:off x="1047750" y="8706148"/>
            <a:ext cx="16723995" cy="98077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2000"/>
              </a:lnSpc>
              <a:buNone/>
            </a:pPr>
            <a:r>
              <a:rPr lang="en-US" sz="13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 the controls with care </a:t>
            </a:r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The hatched bars are an </a:t>
            </a:r>
            <a:pPr algn="l" indent="0" marL="0">
              <a:lnSpc>
                <a:spcPct val="142000"/>
              </a:lnSpc>
              <a:buNone/>
            </a:pPr>
            <a:r>
              <a:rPr lang="en-US" sz="1725" b="1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associational </a:t>
            </a:r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decomposition, not causal effects. Seasonality, price &amp; promotion, and distribution &amp; trend absorb variance to clean the media read; their split is correlational, specification-sensitive, and does </a:t>
            </a:r>
            <a:pPr algn="l" indent="0" marL="0">
              <a:lnSpc>
                <a:spcPct val="142000"/>
              </a:lnSpc>
              <a:buNone/>
            </a:pPr>
            <a:r>
              <a:rPr lang="en-US" sz="1725" b="1" dirty="0">
                <a:solidFill>
                  <a:srgbClr val="3A4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</a:t>
            </a:r>
            <a:pPr algn="l" indent="0" marL="0">
              <a:lnSpc>
                <a:spcPct val="142000"/>
              </a:lnSpc>
              <a:buNone/>
            </a:pPr>
            <a:r>
              <a:rPr lang="en-US" sz="1725" dirty="0">
                <a:solidFill>
                  <a:srgbClr val="3A4838"/>
                </a:solidFill>
                <a:highlight>
                  <a:srgbClr val="F5E7E2"/>
                </a:highlight>
                <a:latin typeface="Arial" pitchFamily="34" charset="0"/>
                <a:ea typeface="Arial" pitchFamily="34" charset="-122"/>
                <a:cs typeface="Arial" pitchFamily="34" charset="-120"/>
              </a:rPr>
              <a:t>meet the no-unobserved-confounding standard applied to the media estimates. Do not treat them as "change X → gain Y" levers.</a:t>
            </a:r>
            <a:endParaRPr lang="en-US" sz="172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CHANNEL SCORECARD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each channel returns today</a:t>
            </a:r>
            <a:endParaRPr lang="en-US" sz="4050" dirty="0"/>
          </a:p>
        </p:txBody>
      </p:sp>
      <p:sp>
        <p:nvSpPr>
          <p:cNvPr id="4" name="Shape 2"/>
          <p:cNvSpPr/>
          <p:nvPr/>
        </p:nvSpPr>
        <p:spPr>
          <a:xfrm>
            <a:off x="914400" y="1678260"/>
            <a:ext cx="16459200" cy="5617369"/>
          </a:xfrm>
          <a:prstGeom prst="rect">
            <a:avLst/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919162" y="1683023"/>
            <a:ext cx="16449675" cy="557213"/>
          </a:xfrm>
          <a:prstGeom prst="rect">
            <a:avLst/>
          </a:prstGeom>
          <a:solidFill>
            <a:srgbClr val="F3F0E6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1166812" y="1854473"/>
            <a:ext cx="1904702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CHANNEL</a:t>
            </a:r>
            <a:endParaRPr lang="en-US" sz="1425" dirty="0"/>
          </a:p>
        </p:txBody>
      </p:sp>
      <p:sp>
        <p:nvSpPr>
          <p:cNvPr id="7" name="Text 5"/>
          <p:cNvSpPr/>
          <p:nvPr/>
        </p:nvSpPr>
        <p:spPr>
          <a:xfrm>
            <a:off x="3490615" y="1854473"/>
            <a:ext cx="1672679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SPEND</a:t>
            </a:r>
            <a:endParaRPr lang="en-US" sz="1425" dirty="0"/>
          </a:p>
        </p:txBody>
      </p:sp>
      <p:sp>
        <p:nvSpPr>
          <p:cNvPr id="8" name="Text 6"/>
          <p:cNvSpPr/>
          <p:nvPr/>
        </p:nvSpPr>
        <p:spPr>
          <a:xfrm>
            <a:off x="5582394" y="1854473"/>
            <a:ext cx="2209248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/ $1</a:t>
            </a:r>
            <a:endParaRPr lang="en-US" sz="1425" dirty="0"/>
          </a:p>
        </p:txBody>
      </p:sp>
      <p:sp>
        <p:nvSpPr>
          <p:cNvPr id="9" name="Text 7"/>
          <p:cNvSpPr/>
          <p:nvPr/>
        </p:nvSpPr>
        <p:spPr>
          <a:xfrm>
            <a:off x="8208169" y="1854473"/>
            <a:ext cx="2813529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80% RANGE</a:t>
            </a:r>
            <a:endParaRPr lang="en-US" sz="1425" dirty="0"/>
          </a:p>
        </p:txBody>
      </p:sp>
      <p:sp>
        <p:nvSpPr>
          <p:cNvPr id="10" name="Text 8"/>
          <p:cNvSpPr/>
          <p:nvPr/>
        </p:nvSpPr>
        <p:spPr>
          <a:xfrm>
            <a:off x="11420624" y="1854473"/>
            <a:ext cx="3783260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READ</a:t>
            </a:r>
            <a:endParaRPr lang="en-US" sz="1425" dirty="0"/>
          </a:p>
        </p:txBody>
      </p:sp>
      <p:sp>
        <p:nvSpPr>
          <p:cNvPr id="11" name="Text 9"/>
          <p:cNvSpPr/>
          <p:nvPr/>
        </p:nvSpPr>
        <p:spPr>
          <a:xfrm>
            <a:off x="15574566" y="1854473"/>
            <a:ext cx="1622822" cy="25241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425" b="1" spc="100" kern="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</a:t>
            </a:r>
            <a:endParaRPr lang="en-US" sz="1425" dirty="0"/>
          </a:p>
        </p:txBody>
      </p:sp>
      <p:sp>
        <p:nvSpPr>
          <p:cNvPr id="12" name="Shape 10"/>
          <p:cNvSpPr/>
          <p:nvPr/>
        </p:nvSpPr>
        <p:spPr>
          <a:xfrm>
            <a:off x="919162" y="2240235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1166812" y="2402160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Video</a:t>
            </a:r>
            <a:endParaRPr lang="en-US" sz="1950" dirty="0"/>
          </a:p>
        </p:txBody>
      </p:sp>
      <p:sp>
        <p:nvSpPr>
          <p:cNvPr id="14" name="Text 12"/>
          <p:cNvSpPr/>
          <p:nvPr/>
        </p:nvSpPr>
        <p:spPr>
          <a:xfrm>
            <a:off x="3490615" y="2402160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$4.3K</a:t>
            </a:r>
            <a:endParaRPr lang="en-US" sz="1950" dirty="0"/>
          </a:p>
        </p:txBody>
      </p:sp>
      <p:sp>
        <p:nvSpPr>
          <p:cNvPr id="15" name="Text 13"/>
          <p:cNvSpPr/>
          <p:nvPr/>
        </p:nvSpPr>
        <p:spPr>
          <a:xfrm>
            <a:off x="5582394" y="2402160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1.52</a:t>
            </a:r>
            <a:endParaRPr lang="en-US" sz="1950" dirty="0"/>
          </a:p>
        </p:txBody>
      </p:sp>
      <p:sp>
        <p:nvSpPr>
          <p:cNvPr id="16" name="Text 14"/>
          <p:cNvSpPr/>
          <p:nvPr/>
        </p:nvSpPr>
        <p:spPr>
          <a:xfrm>
            <a:off x="8208169" y="2402160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1.08 – 2.08</a:t>
            </a:r>
            <a:endParaRPr lang="en-US" sz="1950" dirty="0"/>
          </a:p>
        </p:txBody>
      </p:sp>
      <p:sp>
        <p:nvSpPr>
          <p:cNvPr id="17" name="Shape 15"/>
          <p:cNvSpPr/>
          <p:nvPr/>
        </p:nvSpPr>
        <p:spPr>
          <a:xfrm>
            <a:off x="11420624" y="2456929"/>
            <a:ext cx="2147888" cy="338138"/>
          </a:xfrm>
          <a:prstGeom prst="roundRect">
            <a:avLst>
              <a:gd name="adj" fmla="val 50000"/>
            </a:avLst>
          </a:prstGeom>
          <a:solidFill>
            <a:srgbClr val="EEF2E7"/>
          </a:solidFill>
          <a:ln/>
        </p:spPr>
        <p:txBody>
          <a:bodyPr/>
          <a:p/>
        </p:txBody>
      </p:sp>
      <p:sp>
        <p:nvSpPr>
          <p:cNvPr id="18" name="Shape 16"/>
          <p:cNvSpPr/>
          <p:nvPr/>
        </p:nvSpPr>
        <p:spPr>
          <a:xfrm>
            <a:off x="11573024" y="2592660"/>
            <a:ext cx="66675" cy="66675"/>
          </a:xfrm>
          <a:prstGeom prst="ellipse">
            <a:avLst/>
          </a:prstGeom>
          <a:solidFill>
            <a:srgbClr val="4A6D2A"/>
          </a:solidFill>
          <a:ln/>
        </p:spPr>
        <p:txBody>
          <a:bodyPr/>
          <a:p/>
        </p:txBody>
      </p:sp>
      <p:sp>
        <p:nvSpPr>
          <p:cNvPr id="19" name="Text 17"/>
          <p:cNvSpPr/>
          <p:nvPr/>
        </p:nvSpPr>
        <p:spPr>
          <a:xfrm>
            <a:off x="11715899" y="2523604"/>
            <a:ext cx="1776413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Confidently profitable</a:t>
            </a:r>
            <a:endParaRPr lang="en-US" sz="1425" dirty="0"/>
          </a:p>
        </p:txBody>
      </p:sp>
      <p:sp>
        <p:nvSpPr>
          <p:cNvPr id="20" name="Text 18"/>
          <p:cNvSpPr/>
          <p:nvPr/>
        </p:nvSpPr>
        <p:spPr>
          <a:xfrm>
            <a:off x="15574566" y="2402160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4A6D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Scale</a:t>
            </a:r>
            <a:endParaRPr lang="en-US" sz="1950" dirty="0"/>
          </a:p>
        </p:txBody>
      </p:sp>
      <p:sp>
        <p:nvSpPr>
          <p:cNvPr id="21" name="Shape 19"/>
          <p:cNvSpPr/>
          <p:nvPr/>
        </p:nvSpPr>
        <p:spPr>
          <a:xfrm>
            <a:off x="919162" y="2961754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22" name="Text 20"/>
          <p:cNvSpPr/>
          <p:nvPr/>
        </p:nvSpPr>
        <p:spPr>
          <a:xfrm>
            <a:off x="1166812" y="3123679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Print</a:t>
            </a:r>
            <a:endParaRPr lang="en-US" sz="1950" dirty="0"/>
          </a:p>
        </p:txBody>
      </p:sp>
      <p:sp>
        <p:nvSpPr>
          <p:cNvPr id="23" name="Text 21"/>
          <p:cNvSpPr/>
          <p:nvPr/>
        </p:nvSpPr>
        <p:spPr>
          <a:xfrm>
            <a:off x="3490615" y="3123679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$2.1K</a:t>
            </a:r>
            <a:endParaRPr lang="en-US" sz="1950" dirty="0"/>
          </a:p>
        </p:txBody>
      </p:sp>
      <p:sp>
        <p:nvSpPr>
          <p:cNvPr id="24" name="Text 22"/>
          <p:cNvSpPr/>
          <p:nvPr/>
        </p:nvSpPr>
        <p:spPr>
          <a:xfrm>
            <a:off x="5582394" y="3123679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1.66</a:t>
            </a:r>
            <a:endParaRPr lang="en-US" sz="1950" dirty="0"/>
          </a:p>
        </p:txBody>
      </p:sp>
      <p:sp>
        <p:nvSpPr>
          <p:cNvPr id="25" name="Text 23"/>
          <p:cNvSpPr/>
          <p:nvPr/>
        </p:nvSpPr>
        <p:spPr>
          <a:xfrm>
            <a:off x="8208169" y="3123679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0.46 – 3.22</a:t>
            </a:r>
            <a:endParaRPr lang="en-US" sz="1950" dirty="0"/>
          </a:p>
        </p:txBody>
      </p:sp>
      <p:sp>
        <p:nvSpPr>
          <p:cNvPr id="26" name="Shape 24"/>
          <p:cNvSpPr/>
          <p:nvPr/>
        </p:nvSpPr>
        <p:spPr>
          <a:xfrm>
            <a:off x="11420624" y="3178448"/>
            <a:ext cx="2258690" cy="3381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  <p:txBody>
          <a:bodyPr/>
          <a:p/>
        </p:txBody>
      </p:sp>
      <p:sp>
        <p:nvSpPr>
          <p:cNvPr id="27" name="Shape 25"/>
          <p:cNvSpPr/>
          <p:nvPr/>
        </p:nvSpPr>
        <p:spPr>
          <a:xfrm>
            <a:off x="11573024" y="3314179"/>
            <a:ext cx="66675" cy="66675"/>
          </a:xfrm>
          <a:prstGeom prst="ellipse">
            <a:avLst/>
          </a:prstGeom>
          <a:solidFill>
            <a:srgbClr val="8A6408"/>
          </a:solidFill>
          <a:ln/>
        </p:spPr>
        <p:txBody>
          <a:bodyPr/>
          <a:p/>
        </p:txBody>
      </p:sp>
      <p:sp>
        <p:nvSpPr>
          <p:cNvPr id="28" name="Text 26"/>
          <p:cNvSpPr/>
          <p:nvPr/>
        </p:nvSpPr>
        <p:spPr>
          <a:xfrm>
            <a:off x="11715899" y="3245123"/>
            <a:ext cx="188721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 upside, unproven</a:t>
            </a:r>
            <a:endParaRPr lang="en-US" sz="1425" dirty="0"/>
          </a:p>
        </p:txBody>
      </p:sp>
      <p:sp>
        <p:nvSpPr>
          <p:cNvPr id="29" name="Text 27"/>
          <p:cNvSpPr/>
          <p:nvPr/>
        </p:nvSpPr>
        <p:spPr>
          <a:xfrm>
            <a:off x="15574566" y="3123679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950" dirty="0"/>
          </a:p>
        </p:txBody>
      </p:sp>
      <p:sp>
        <p:nvSpPr>
          <p:cNvPr id="30" name="Shape 28"/>
          <p:cNvSpPr/>
          <p:nvPr/>
        </p:nvSpPr>
        <p:spPr>
          <a:xfrm>
            <a:off x="919162" y="3683273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31" name="Text 29"/>
          <p:cNvSpPr/>
          <p:nvPr/>
        </p:nvSpPr>
        <p:spPr>
          <a:xfrm>
            <a:off x="1166812" y="3845198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Radio</a:t>
            </a:r>
            <a:endParaRPr lang="en-US" sz="1950" dirty="0"/>
          </a:p>
        </p:txBody>
      </p:sp>
      <p:sp>
        <p:nvSpPr>
          <p:cNvPr id="32" name="Text 30"/>
          <p:cNvSpPr/>
          <p:nvPr/>
        </p:nvSpPr>
        <p:spPr>
          <a:xfrm>
            <a:off x="3490615" y="3845198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$3.2K</a:t>
            </a:r>
            <a:endParaRPr lang="en-US" sz="1950" dirty="0"/>
          </a:p>
        </p:txBody>
      </p:sp>
      <p:sp>
        <p:nvSpPr>
          <p:cNvPr id="33" name="Text 31"/>
          <p:cNvSpPr/>
          <p:nvPr/>
        </p:nvSpPr>
        <p:spPr>
          <a:xfrm>
            <a:off x="5582394" y="3845198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1.08</a:t>
            </a:r>
            <a:endParaRPr lang="en-US" sz="1950" dirty="0"/>
          </a:p>
        </p:txBody>
      </p:sp>
      <p:sp>
        <p:nvSpPr>
          <p:cNvPr id="34" name="Text 32"/>
          <p:cNvSpPr/>
          <p:nvPr/>
        </p:nvSpPr>
        <p:spPr>
          <a:xfrm>
            <a:off x="8208169" y="3845198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0.31 – 2.07</a:t>
            </a:r>
            <a:endParaRPr lang="en-US" sz="1950" dirty="0"/>
          </a:p>
        </p:txBody>
      </p:sp>
      <p:sp>
        <p:nvSpPr>
          <p:cNvPr id="35" name="Shape 33"/>
          <p:cNvSpPr/>
          <p:nvPr/>
        </p:nvSpPr>
        <p:spPr>
          <a:xfrm>
            <a:off x="11420624" y="3899967"/>
            <a:ext cx="2258690" cy="338138"/>
          </a:xfrm>
          <a:prstGeom prst="roundRect">
            <a:avLst>
              <a:gd name="adj" fmla="val 50000"/>
            </a:avLst>
          </a:prstGeom>
          <a:solidFill>
            <a:srgbClr val="F5ECD8"/>
          </a:solidFill>
          <a:ln/>
        </p:spPr>
        <p:txBody>
          <a:bodyPr/>
          <a:p/>
        </p:txBody>
      </p:sp>
      <p:sp>
        <p:nvSpPr>
          <p:cNvPr id="36" name="Shape 34"/>
          <p:cNvSpPr/>
          <p:nvPr/>
        </p:nvSpPr>
        <p:spPr>
          <a:xfrm>
            <a:off x="11573024" y="4035698"/>
            <a:ext cx="66675" cy="66675"/>
          </a:xfrm>
          <a:prstGeom prst="ellipse">
            <a:avLst/>
          </a:prstGeom>
          <a:solidFill>
            <a:srgbClr val="8A6408"/>
          </a:solidFill>
          <a:ln/>
        </p:spPr>
        <p:txBody>
          <a:bodyPr/>
          <a:p/>
        </p:txBody>
      </p:sp>
      <p:sp>
        <p:nvSpPr>
          <p:cNvPr id="37" name="Text 35"/>
          <p:cNvSpPr/>
          <p:nvPr/>
        </p:nvSpPr>
        <p:spPr>
          <a:xfrm>
            <a:off x="11715899" y="3966642"/>
            <a:ext cx="188721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 upside, unproven</a:t>
            </a:r>
            <a:endParaRPr lang="en-US" sz="1425" dirty="0"/>
          </a:p>
        </p:txBody>
      </p:sp>
      <p:sp>
        <p:nvSpPr>
          <p:cNvPr id="38" name="Text 36"/>
          <p:cNvSpPr/>
          <p:nvPr/>
        </p:nvSpPr>
        <p:spPr>
          <a:xfrm>
            <a:off x="15574566" y="3845198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8A640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Test</a:t>
            </a:r>
            <a:endParaRPr lang="en-US" sz="1950" dirty="0"/>
          </a:p>
        </p:txBody>
      </p:sp>
      <p:sp>
        <p:nvSpPr>
          <p:cNvPr id="39" name="Shape 37"/>
          <p:cNvSpPr/>
          <p:nvPr/>
        </p:nvSpPr>
        <p:spPr>
          <a:xfrm>
            <a:off x="919162" y="4404792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40" name="Text 38"/>
          <p:cNvSpPr/>
          <p:nvPr/>
        </p:nvSpPr>
        <p:spPr>
          <a:xfrm>
            <a:off x="1166812" y="4566717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</a:t>
            </a:r>
            <a:endParaRPr lang="en-US" sz="1950" dirty="0"/>
          </a:p>
        </p:txBody>
      </p:sp>
      <p:sp>
        <p:nvSpPr>
          <p:cNvPr id="41" name="Text 39"/>
          <p:cNvSpPr/>
          <p:nvPr/>
        </p:nvSpPr>
        <p:spPr>
          <a:xfrm>
            <a:off x="3490615" y="4566717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$6.1K</a:t>
            </a:r>
            <a:endParaRPr lang="en-US" sz="1950" dirty="0"/>
          </a:p>
        </p:txBody>
      </p:sp>
      <p:sp>
        <p:nvSpPr>
          <p:cNvPr id="42" name="Text 40"/>
          <p:cNvSpPr/>
          <p:nvPr/>
        </p:nvSpPr>
        <p:spPr>
          <a:xfrm>
            <a:off x="5582394" y="4566717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0.83</a:t>
            </a:r>
            <a:endParaRPr lang="en-US" sz="1950" dirty="0"/>
          </a:p>
        </p:txBody>
      </p:sp>
      <p:sp>
        <p:nvSpPr>
          <p:cNvPr id="43" name="Text 41"/>
          <p:cNvSpPr/>
          <p:nvPr/>
        </p:nvSpPr>
        <p:spPr>
          <a:xfrm>
            <a:off x="8208169" y="4566717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0.50 – 1.23</a:t>
            </a:r>
            <a:endParaRPr lang="en-US" sz="1950" dirty="0"/>
          </a:p>
        </p:txBody>
      </p:sp>
      <p:sp>
        <p:nvSpPr>
          <p:cNvPr id="44" name="Shape 42"/>
          <p:cNvSpPr/>
          <p:nvPr/>
        </p:nvSpPr>
        <p:spPr>
          <a:xfrm>
            <a:off x="11420624" y="4621485"/>
            <a:ext cx="1795686" cy="3381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  <p:txBody>
          <a:bodyPr/>
          <a:p/>
        </p:txBody>
      </p:sp>
      <p:sp>
        <p:nvSpPr>
          <p:cNvPr id="45" name="Shape 43"/>
          <p:cNvSpPr/>
          <p:nvPr/>
        </p:nvSpPr>
        <p:spPr>
          <a:xfrm>
            <a:off x="11573024" y="4757217"/>
            <a:ext cx="66675" cy="66675"/>
          </a:xfrm>
          <a:prstGeom prst="ellipse">
            <a:avLst/>
          </a:prstGeom>
          <a:solidFill>
            <a:srgbClr val="3A5A75"/>
          </a:solidFill>
          <a:ln/>
        </p:spPr>
        <p:txBody>
          <a:bodyPr/>
          <a:p/>
        </p:txBody>
      </p:sp>
      <p:sp>
        <p:nvSpPr>
          <p:cNvPr id="46" name="Text 44"/>
          <p:cNvSpPr/>
          <p:nvPr/>
        </p:nvSpPr>
        <p:spPr>
          <a:xfrm>
            <a:off x="11715899" y="4688160"/>
            <a:ext cx="1424211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</a:t>
            </a:r>
            <a:endParaRPr lang="en-US" sz="1425" dirty="0"/>
          </a:p>
        </p:txBody>
      </p:sp>
      <p:sp>
        <p:nvSpPr>
          <p:cNvPr id="47" name="Text 45"/>
          <p:cNvSpPr/>
          <p:nvPr/>
        </p:nvSpPr>
        <p:spPr>
          <a:xfrm>
            <a:off x="15574566" y="4566717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950" dirty="0"/>
          </a:p>
        </p:txBody>
      </p:sp>
      <p:sp>
        <p:nvSpPr>
          <p:cNvPr id="48" name="Shape 46"/>
          <p:cNvSpPr/>
          <p:nvPr/>
        </p:nvSpPr>
        <p:spPr>
          <a:xfrm>
            <a:off x="919162" y="5126310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49" name="Text 47"/>
          <p:cNvSpPr/>
          <p:nvPr/>
        </p:nvSpPr>
        <p:spPr>
          <a:xfrm>
            <a:off x="1166812" y="5288235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Display</a:t>
            </a:r>
            <a:endParaRPr lang="en-US" sz="1950" dirty="0"/>
          </a:p>
        </p:txBody>
      </p:sp>
      <p:sp>
        <p:nvSpPr>
          <p:cNvPr id="50" name="Text 48"/>
          <p:cNvSpPr/>
          <p:nvPr/>
        </p:nvSpPr>
        <p:spPr>
          <a:xfrm>
            <a:off x="3490615" y="5288235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$5.0K</a:t>
            </a:r>
            <a:endParaRPr lang="en-US" sz="1950" dirty="0"/>
          </a:p>
        </p:txBody>
      </p:sp>
      <p:sp>
        <p:nvSpPr>
          <p:cNvPr id="51" name="Text 49"/>
          <p:cNvSpPr/>
          <p:nvPr/>
        </p:nvSpPr>
        <p:spPr>
          <a:xfrm>
            <a:off x="5582394" y="5288235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0.71</a:t>
            </a:r>
            <a:endParaRPr lang="en-US" sz="1950" dirty="0"/>
          </a:p>
        </p:txBody>
      </p:sp>
      <p:sp>
        <p:nvSpPr>
          <p:cNvPr id="52" name="Text 50"/>
          <p:cNvSpPr/>
          <p:nvPr/>
        </p:nvSpPr>
        <p:spPr>
          <a:xfrm>
            <a:off x="8208169" y="5288235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0.36 – 1.13</a:t>
            </a:r>
            <a:endParaRPr lang="en-US" sz="1950" dirty="0"/>
          </a:p>
        </p:txBody>
      </p:sp>
      <p:sp>
        <p:nvSpPr>
          <p:cNvPr id="53" name="Shape 51"/>
          <p:cNvSpPr/>
          <p:nvPr/>
        </p:nvSpPr>
        <p:spPr>
          <a:xfrm>
            <a:off x="11420624" y="5343004"/>
            <a:ext cx="1795686" cy="338138"/>
          </a:xfrm>
          <a:prstGeom prst="roundRect">
            <a:avLst>
              <a:gd name="adj" fmla="val 50000"/>
            </a:avLst>
          </a:prstGeom>
          <a:solidFill>
            <a:srgbClr val="E7EEF2"/>
          </a:solidFill>
          <a:ln/>
        </p:spPr>
        <p:txBody>
          <a:bodyPr/>
          <a:p/>
        </p:txBody>
      </p:sp>
      <p:sp>
        <p:nvSpPr>
          <p:cNvPr id="54" name="Shape 52"/>
          <p:cNvSpPr/>
          <p:nvPr/>
        </p:nvSpPr>
        <p:spPr>
          <a:xfrm>
            <a:off x="11573024" y="5478735"/>
            <a:ext cx="66675" cy="66675"/>
          </a:xfrm>
          <a:prstGeom prst="ellipse">
            <a:avLst/>
          </a:prstGeom>
          <a:solidFill>
            <a:srgbClr val="3A5A75"/>
          </a:solidFill>
          <a:ln/>
        </p:spPr>
        <p:txBody>
          <a:bodyPr/>
          <a:p/>
        </p:txBody>
      </p:sp>
      <p:sp>
        <p:nvSpPr>
          <p:cNvPr id="55" name="Text 53"/>
          <p:cNvSpPr/>
          <p:nvPr/>
        </p:nvSpPr>
        <p:spPr>
          <a:xfrm>
            <a:off x="11715899" y="5409679"/>
            <a:ext cx="1424211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Near break-even</a:t>
            </a:r>
            <a:endParaRPr lang="en-US" sz="1425" dirty="0"/>
          </a:p>
        </p:txBody>
      </p:sp>
      <p:sp>
        <p:nvSpPr>
          <p:cNvPr id="56" name="Text 54"/>
          <p:cNvSpPr/>
          <p:nvPr/>
        </p:nvSpPr>
        <p:spPr>
          <a:xfrm>
            <a:off x="15574566" y="5288235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3A5A7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Hold</a:t>
            </a:r>
            <a:endParaRPr lang="en-US" sz="1950" dirty="0"/>
          </a:p>
        </p:txBody>
      </p:sp>
      <p:sp>
        <p:nvSpPr>
          <p:cNvPr id="57" name="Shape 55"/>
          <p:cNvSpPr/>
          <p:nvPr/>
        </p:nvSpPr>
        <p:spPr>
          <a:xfrm>
            <a:off x="919162" y="5847829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58" name="Text 56"/>
          <p:cNvSpPr/>
          <p:nvPr/>
        </p:nvSpPr>
        <p:spPr>
          <a:xfrm>
            <a:off x="1166812" y="6009754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Search</a:t>
            </a:r>
            <a:endParaRPr lang="en-US" sz="1950" dirty="0"/>
          </a:p>
        </p:txBody>
      </p:sp>
      <p:sp>
        <p:nvSpPr>
          <p:cNvPr id="59" name="Text 57"/>
          <p:cNvSpPr/>
          <p:nvPr/>
        </p:nvSpPr>
        <p:spPr>
          <a:xfrm>
            <a:off x="3490615" y="6009754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$7.6K</a:t>
            </a:r>
            <a:endParaRPr lang="en-US" sz="1950" dirty="0"/>
          </a:p>
        </p:txBody>
      </p:sp>
      <p:sp>
        <p:nvSpPr>
          <p:cNvPr id="60" name="Text 58"/>
          <p:cNvSpPr/>
          <p:nvPr/>
        </p:nvSpPr>
        <p:spPr>
          <a:xfrm>
            <a:off x="5582394" y="6009754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0.68</a:t>
            </a:r>
            <a:endParaRPr lang="en-US" sz="1950" dirty="0"/>
          </a:p>
        </p:txBody>
      </p:sp>
      <p:sp>
        <p:nvSpPr>
          <p:cNvPr id="61" name="Text 59"/>
          <p:cNvSpPr/>
          <p:nvPr/>
        </p:nvSpPr>
        <p:spPr>
          <a:xfrm>
            <a:off x="8208169" y="6009754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0.41 – 1.00</a:t>
            </a:r>
            <a:endParaRPr lang="en-US" sz="1950" dirty="0"/>
          </a:p>
        </p:txBody>
      </p:sp>
      <p:sp>
        <p:nvSpPr>
          <p:cNvPr id="62" name="Shape 60"/>
          <p:cNvSpPr/>
          <p:nvPr/>
        </p:nvSpPr>
        <p:spPr>
          <a:xfrm>
            <a:off x="11420624" y="6064523"/>
            <a:ext cx="1896294" cy="3381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63" name="Shape 61"/>
          <p:cNvSpPr/>
          <p:nvPr/>
        </p:nvSpPr>
        <p:spPr>
          <a:xfrm>
            <a:off x="11573024" y="6200254"/>
            <a:ext cx="66675" cy="66675"/>
          </a:xfrm>
          <a:prstGeom prst="ellipse">
            <a:avLst/>
          </a:prstGeom>
          <a:solidFill>
            <a:srgbClr val="7A3525"/>
          </a:solidFill>
          <a:ln/>
        </p:spPr>
        <p:txBody>
          <a:bodyPr/>
          <a:p/>
        </p:txBody>
      </p:sp>
      <p:sp>
        <p:nvSpPr>
          <p:cNvPr id="64" name="Text 62"/>
          <p:cNvSpPr/>
          <p:nvPr/>
        </p:nvSpPr>
        <p:spPr>
          <a:xfrm>
            <a:off x="11715899" y="6131198"/>
            <a:ext cx="1524819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Below break-even</a:t>
            </a:r>
            <a:endParaRPr lang="en-US" sz="1425" dirty="0"/>
          </a:p>
        </p:txBody>
      </p:sp>
      <p:sp>
        <p:nvSpPr>
          <p:cNvPr id="65" name="Text 63"/>
          <p:cNvSpPr/>
          <p:nvPr/>
        </p:nvSpPr>
        <p:spPr>
          <a:xfrm>
            <a:off x="15574566" y="6009754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950" dirty="0"/>
          </a:p>
        </p:txBody>
      </p:sp>
      <p:sp>
        <p:nvSpPr>
          <p:cNvPr id="66" name="Shape 64"/>
          <p:cNvSpPr/>
          <p:nvPr/>
        </p:nvSpPr>
        <p:spPr>
          <a:xfrm>
            <a:off x="919162" y="6569348"/>
            <a:ext cx="16449675" cy="9525"/>
          </a:xfrm>
          <a:prstGeom prst="rect">
            <a:avLst/>
          </a:prstGeom>
          <a:solidFill>
            <a:srgbClr val="E8E4D5"/>
          </a:solidFill>
          <a:ln/>
        </p:spPr>
        <p:txBody>
          <a:bodyPr/>
          <a:p/>
        </p:txBody>
      </p:sp>
      <p:sp>
        <p:nvSpPr>
          <p:cNvPr id="67" name="Text 65"/>
          <p:cNvSpPr/>
          <p:nvPr/>
        </p:nvSpPr>
        <p:spPr>
          <a:xfrm>
            <a:off x="1166812" y="6731273"/>
            <a:ext cx="190470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TV</a:t>
            </a:r>
            <a:endParaRPr lang="en-US" sz="1950" dirty="0"/>
          </a:p>
        </p:txBody>
      </p:sp>
      <p:sp>
        <p:nvSpPr>
          <p:cNvPr id="68" name="Text 66"/>
          <p:cNvSpPr/>
          <p:nvPr/>
        </p:nvSpPr>
        <p:spPr>
          <a:xfrm>
            <a:off x="3490615" y="6731273"/>
            <a:ext cx="167267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$11.3K</a:t>
            </a:r>
            <a:endParaRPr lang="en-US" sz="1950" dirty="0"/>
          </a:p>
        </p:txBody>
      </p:sp>
      <p:sp>
        <p:nvSpPr>
          <p:cNvPr id="69" name="Text 67"/>
          <p:cNvSpPr/>
          <p:nvPr/>
        </p:nvSpPr>
        <p:spPr>
          <a:xfrm>
            <a:off x="5582394" y="6731273"/>
            <a:ext cx="2209248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0.45</a:t>
            </a:r>
            <a:endParaRPr lang="en-US" sz="1950" dirty="0"/>
          </a:p>
        </p:txBody>
      </p:sp>
      <p:sp>
        <p:nvSpPr>
          <p:cNvPr id="70" name="Text 68"/>
          <p:cNvSpPr/>
          <p:nvPr/>
        </p:nvSpPr>
        <p:spPr>
          <a:xfrm>
            <a:off x="8208169" y="6731273"/>
            <a:ext cx="2813529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dirty="0">
                <a:solidFill>
                  <a:srgbClr val="3A4838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0.35 – 0.57</a:t>
            </a:r>
            <a:endParaRPr lang="en-US" sz="1950" dirty="0"/>
          </a:p>
        </p:txBody>
      </p:sp>
      <p:sp>
        <p:nvSpPr>
          <p:cNvPr id="71" name="Shape 69"/>
          <p:cNvSpPr/>
          <p:nvPr/>
        </p:nvSpPr>
        <p:spPr>
          <a:xfrm>
            <a:off x="11420624" y="6786042"/>
            <a:ext cx="1896294" cy="338138"/>
          </a:xfrm>
          <a:prstGeom prst="roundRect">
            <a:avLst>
              <a:gd name="adj" fmla="val 50000"/>
            </a:avLst>
          </a:prstGeom>
          <a:solidFill>
            <a:srgbClr val="F5E7E2"/>
          </a:solidFill>
          <a:ln/>
        </p:spPr>
        <p:txBody>
          <a:bodyPr/>
          <a:p/>
        </p:txBody>
      </p:sp>
      <p:sp>
        <p:nvSpPr>
          <p:cNvPr id="72" name="Shape 70"/>
          <p:cNvSpPr/>
          <p:nvPr/>
        </p:nvSpPr>
        <p:spPr>
          <a:xfrm>
            <a:off x="11573024" y="6921773"/>
            <a:ext cx="66675" cy="66675"/>
          </a:xfrm>
          <a:prstGeom prst="ellipse">
            <a:avLst/>
          </a:prstGeom>
          <a:solidFill>
            <a:srgbClr val="7A3525"/>
          </a:solidFill>
          <a:ln/>
        </p:spPr>
        <p:txBody>
          <a:bodyPr/>
          <a:p/>
        </p:txBody>
      </p:sp>
      <p:sp>
        <p:nvSpPr>
          <p:cNvPr id="73" name="Text 71"/>
          <p:cNvSpPr/>
          <p:nvPr/>
        </p:nvSpPr>
        <p:spPr>
          <a:xfrm>
            <a:off x="11715899" y="6852717"/>
            <a:ext cx="1524819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425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Below break-even</a:t>
            </a:r>
            <a:endParaRPr lang="en-US" sz="1425" dirty="0"/>
          </a:p>
        </p:txBody>
      </p:sp>
      <p:sp>
        <p:nvSpPr>
          <p:cNvPr id="74" name="Text 72"/>
          <p:cNvSpPr/>
          <p:nvPr/>
        </p:nvSpPr>
        <p:spPr>
          <a:xfrm>
            <a:off x="15574566" y="6731273"/>
            <a:ext cx="1622822" cy="43576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algn="l" indent="0" marL="0">
              <a:buNone/>
            </a:pPr>
            <a:r>
              <a:rPr lang="en-US" sz="1950" b="1" dirty="0">
                <a:solidFill>
                  <a:srgbClr val="7A352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Reduce</a:t>
            </a:r>
            <a:endParaRPr lang="en-US" sz="1950" dirty="0"/>
          </a:p>
        </p:txBody>
      </p:sp>
      <p:sp>
        <p:nvSpPr>
          <p:cNvPr id="75" name="Text 73"/>
          <p:cNvSpPr/>
          <p:nvPr/>
        </p:nvSpPr>
        <p:spPr>
          <a:xfrm>
            <a:off x="914400" y="7486129"/>
            <a:ext cx="18105120" cy="3333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dirty="0">
                <a:solidFill>
                  <a:srgbClr val="7A8A7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Ordered by recommended priority. A return below $1 means the channel is, on current evidence, returning less than it costs.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 &amp; UNCERTAINTY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Return on investment, with the uncertainty shown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5206662" cy="7048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the whole bar sits to the right of break-even, the channel pays back with confidence. Where it straddles the line, the honest answer is that we do not yet know.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421210"/>
            <a:ext cx="16459200" cy="7332390"/>
          </a:xfrm>
          <a:prstGeom prst="roundRect">
            <a:avLst>
              <a:gd name="adj" fmla="val 1819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  <p:txBody>
          <a:bodyPr/>
          <a:p/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848868"/>
            <a:ext cx="16021050" cy="6477000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848868"/>
            <a:ext cx="16021050" cy="6477000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848868"/>
            <a:ext cx="16021050" cy="647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14400" y="533400"/>
            <a:ext cx="1810512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NEXT DOLLAR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914400" y="909638"/>
            <a:ext cx="18105120" cy="578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050" b="1" spc="-81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the next dollar returns — not just the average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914400" y="1602060"/>
            <a:ext cx="16240125" cy="3714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marginal sits well below average, the channel is into diminishing returns — the easy revenue has already been bought.</a:t>
            </a:r>
            <a:endParaRPr lang="en-US" sz="1875" dirty="0"/>
          </a:p>
        </p:txBody>
      </p:sp>
      <p:sp>
        <p:nvSpPr>
          <p:cNvPr id="5" name="Shape 3"/>
          <p:cNvSpPr/>
          <p:nvPr/>
        </p:nvSpPr>
        <p:spPr>
          <a:xfrm>
            <a:off x="914400" y="2087835"/>
            <a:ext cx="16459200" cy="7665765"/>
          </a:xfrm>
          <a:prstGeom prst="roundRect">
            <a:avLst>
              <a:gd name="adj" fmla="val 1740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  <a:effectLst>
            <a:outerShdw sx="100000" sy="100000" kx="0" ky="0" algn="bl" rotWithShape="0" blurRad="19050" dist="9525" dir="5400000">
              <a:srgbClr val="2A3528">
                <a:alpha val="5000"/>
              </a:srgbClr>
            </a:outerShdw>
          </a:effectLst>
        </p:spPr>
        <p:txBody>
          <a:bodyPr/>
          <a:p/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3475" y="2872680"/>
            <a:ext cx="16021050" cy="6096000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3475" y="2872680"/>
            <a:ext cx="16021050" cy="6096000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3475" y="2872680"/>
            <a:ext cx="1602105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AF8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2000" y="457200"/>
            <a:ext cx="18440400" cy="30003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800" b="1" spc="252" kern="0" dirty="0">
                <a:solidFill>
                  <a:srgbClr val="5A7A3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 BY CHANNEL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762000" y="814388"/>
            <a:ext cx="18440400" cy="5334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04000"/>
              </a:lnSpc>
              <a:buNone/>
            </a:pPr>
            <a:r>
              <a:rPr lang="en-US" sz="3750" b="1" spc="-75" kern="0" dirty="0">
                <a:solidFill>
                  <a:srgbClr val="2A352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Diminishing returns, channel by channel</a:t>
            </a:r>
            <a:endParaRPr lang="en-US" sz="3750" dirty="0"/>
          </a:p>
        </p:txBody>
      </p:sp>
      <p:sp>
        <p:nvSpPr>
          <p:cNvPr id="4" name="Shape 2"/>
          <p:cNvSpPr/>
          <p:nvPr/>
        </p:nvSpPr>
        <p:spPr>
          <a:xfrm>
            <a:off x="762000" y="1443038"/>
            <a:ext cx="16764000" cy="585788"/>
          </a:xfrm>
          <a:prstGeom prst="roundRect">
            <a:avLst>
              <a:gd name="adj" fmla="val 19512"/>
            </a:avLst>
          </a:prstGeom>
          <a:solidFill>
            <a:srgbClr val="F3F0E6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1000125" y="1664494"/>
            <a:ext cx="142875" cy="142875"/>
          </a:xfrm>
          <a:prstGeom prst="ellipse">
            <a:avLst/>
          </a:prstGeom>
          <a:solidFill>
            <a:srgbClr val="4A6D8A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1247775" y="1621631"/>
            <a:ext cx="1321065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Breakthrough</a:t>
            </a:r>
            <a:endParaRPr lang="en-US" sz="1575" dirty="0"/>
          </a:p>
        </p:txBody>
      </p:sp>
      <p:sp>
        <p:nvSpPr>
          <p:cNvPr id="7" name="Text 5"/>
          <p:cNvSpPr/>
          <p:nvPr/>
        </p:nvSpPr>
        <p:spPr>
          <a:xfrm>
            <a:off x="2553519" y="1604963"/>
            <a:ext cx="2771307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response becomes material</a:t>
            </a:r>
            <a:endParaRPr lang="en-US" sz="1575" dirty="0"/>
          </a:p>
        </p:txBody>
      </p:sp>
      <p:sp>
        <p:nvSpPr>
          <p:cNvPr id="8" name="Shape 6"/>
          <p:cNvSpPr/>
          <p:nvPr/>
        </p:nvSpPr>
        <p:spPr>
          <a:xfrm>
            <a:off x="5548908" y="1659731"/>
            <a:ext cx="152400" cy="152400"/>
          </a:xfrm>
          <a:prstGeom prst="rect">
            <a:avLst/>
          </a:prstGeom>
          <a:solidFill>
            <a:srgbClr val="5A7A3A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5806083" y="1621631"/>
            <a:ext cx="765349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Optimal</a:t>
            </a:r>
            <a:endParaRPr lang="en-US" sz="1575" dirty="0"/>
          </a:p>
        </p:txBody>
      </p:sp>
      <p:sp>
        <p:nvSpPr>
          <p:cNvPr id="10" name="Text 8"/>
          <p:cNvSpPr/>
          <p:nvPr/>
        </p:nvSpPr>
        <p:spPr>
          <a:xfrm>
            <a:off x="6600006" y="1604963"/>
            <a:ext cx="1641797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efficient ceiling</a:t>
            </a:r>
            <a:endParaRPr lang="en-US" sz="1575" dirty="0"/>
          </a:p>
        </p:txBody>
      </p:sp>
      <p:sp>
        <p:nvSpPr>
          <p:cNvPr id="11" name="Shape 9"/>
          <p:cNvSpPr/>
          <p:nvPr/>
        </p:nvSpPr>
        <p:spPr>
          <a:xfrm>
            <a:off x="8470404" y="1669256"/>
            <a:ext cx="133350" cy="133350"/>
          </a:xfrm>
          <a:prstGeom prst="roundRect">
            <a:avLst>
              <a:gd name="adj" fmla="val 14286"/>
            </a:avLst>
          </a:prstGeom>
          <a:solidFill>
            <a:srgbClr val="A04535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8708529" y="1621631"/>
            <a:ext cx="988070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Saturation</a:t>
            </a:r>
            <a:endParaRPr lang="en-US" sz="1575" dirty="0"/>
          </a:p>
        </p:txBody>
      </p:sp>
      <p:sp>
        <p:nvSpPr>
          <p:cNvPr id="13" name="Text 11"/>
          <p:cNvSpPr/>
          <p:nvPr/>
        </p:nvSpPr>
        <p:spPr>
          <a:xfrm>
            <a:off x="9725174" y="1604963"/>
            <a:ext cx="2011710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diminishing returns</a:t>
            </a:r>
            <a:endParaRPr lang="en-US" sz="1575" dirty="0"/>
          </a:p>
        </p:txBody>
      </p:sp>
      <p:sp>
        <p:nvSpPr>
          <p:cNvPr id="14" name="Shape 12"/>
          <p:cNvSpPr/>
          <p:nvPr/>
        </p:nvSpPr>
        <p:spPr>
          <a:xfrm rot="2700000">
            <a:off x="11965484" y="1674019"/>
            <a:ext cx="123825" cy="123825"/>
          </a:xfrm>
          <a:prstGeom prst="roundRect">
            <a:avLst>
              <a:gd name="adj" fmla="val 15385"/>
            </a:avLst>
          </a:prstGeom>
          <a:solidFill>
            <a:srgbClr val="B8860B"/>
          </a:solidFill>
          <a:ln/>
        </p:spPr>
        <p:txBody>
          <a:bodyPr/>
          <a:p/>
        </p:txBody>
      </p:sp>
      <p:sp>
        <p:nvSpPr>
          <p:cNvPr id="15" name="Text 13"/>
          <p:cNvSpPr/>
          <p:nvPr/>
        </p:nvSpPr>
        <p:spPr>
          <a:xfrm>
            <a:off x="12194084" y="1621631"/>
            <a:ext cx="743248" cy="2667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buNone/>
            </a:pPr>
            <a:r>
              <a:rPr lang="en-US" sz="1575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Current</a:t>
            </a:r>
            <a:endParaRPr lang="en-US" sz="1575" dirty="0"/>
          </a:p>
        </p:txBody>
      </p:sp>
      <p:sp>
        <p:nvSpPr>
          <p:cNvPr id="16" name="Text 14"/>
          <p:cNvSpPr/>
          <p:nvPr/>
        </p:nvSpPr>
        <p:spPr>
          <a:xfrm>
            <a:off x="12965906" y="1604963"/>
            <a:ext cx="1382613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buNone/>
            </a:pPr>
            <a:r>
              <a:rPr lang="en-US" sz="1575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spend today</a:t>
            </a:r>
            <a:endParaRPr lang="en-US" sz="1575" dirty="0"/>
          </a:p>
        </p:txBody>
      </p:sp>
      <p:sp>
        <p:nvSpPr>
          <p:cNvPr id="17" name="Shape 15"/>
          <p:cNvSpPr/>
          <p:nvPr/>
        </p:nvSpPr>
        <p:spPr>
          <a:xfrm>
            <a:off x="762000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pic>
        <p:nvPicPr>
          <p:cNvPr id="18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6775" y="2247900"/>
            <a:ext cx="3881438" cy="3028950"/>
          </a:xfrm>
          <a:prstGeom prst="rect">
            <a:avLst/>
          </a:prstGeom>
        </p:spPr>
      </p:pic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6775" y="2247900"/>
            <a:ext cx="3881438" cy="3028950"/>
          </a:xfrm>
          <a:prstGeom prst="rect">
            <a:avLst/>
          </a:prstGeom>
        </p:spPr>
      </p:pic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6775" y="2247900"/>
            <a:ext cx="3881438" cy="3028950"/>
          </a:xfrm>
          <a:prstGeom prst="rect">
            <a:avLst/>
          </a:prstGeom>
        </p:spPr>
      </p:pic>
      <p:sp>
        <p:nvSpPr>
          <p:cNvPr id="21" name="Shape 16"/>
          <p:cNvSpPr/>
          <p:nvPr/>
        </p:nvSpPr>
        <p:spPr>
          <a:xfrm>
            <a:off x="4986338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pic>
        <p:nvPicPr>
          <p:cNvPr id="22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91113" y="2247900"/>
            <a:ext cx="3881438" cy="3028950"/>
          </a:xfrm>
          <a:prstGeom prst="rect">
            <a:avLst/>
          </a:prstGeom>
        </p:spPr>
      </p:pic>
      <p:pic>
        <p:nvPicPr>
          <p:cNvPr id="23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91113" y="2247900"/>
            <a:ext cx="3881438" cy="3028950"/>
          </a:xfrm>
          <a:prstGeom prst="rect">
            <a:avLst/>
          </a:prstGeom>
        </p:spPr>
      </p:pic>
      <p:pic>
        <p:nvPicPr>
          <p:cNvPr id="24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91113" y="2247900"/>
            <a:ext cx="3881438" cy="3028950"/>
          </a:xfrm>
          <a:prstGeom prst="rect">
            <a:avLst/>
          </a:prstGeom>
        </p:spPr>
      </p:pic>
      <p:sp>
        <p:nvSpPr>
          <p:cNvPr id="25" name="Shape 17"/>
          <p:cNvSpPr/>
          <p:nvPr/>
        </p:nvSpPr>
        <p:spPr>
          <a:xfrm>
            <a:off x="9210675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pic>
        <p:nvPicPr>
          <p:cNvPr id="26" name="Image 6" descr="preencoded.png">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15450" y="2247900"/>
            <a:ext cx="3881438" cy="3028950"/>
          </a:xfrm>
          <a:prstGeom prst="rect">
            <a:avLst/>
          </a:prstGeom>
        </p:spPr>
      </p:pic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315450" y="2247900"/>
            <a:ext cx="3881438" cy="3028950"/>
          </a:xfrm>
          <a:prstGeom prst="rect">
            <a:avLst/>
          </a:prstGeom>
        </p:spPr>
      </p:pic>
      <p:pic>
        <p:nvPicPr>
          <p:cNvPr id="28" name="Image 8" descr="preencoded.png">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315450" y="2247900"/>
            <a:ext cx="3881438" cy="3028950"/>
          </a:xfrm>
          <a:prstGeom prst="rect">
            <a:avLst/>
          </a:prstGeom>
        </p:spPr>
      </p:pic>
      <p:sp>
        <p:nvSpPr>
          <p:cNvPr id="29" name="Shape 18"/>
          <p:cNvSpPr/>
          <p:nvPr/>
        </p:nvSpPr>
        <p:spPr>
          <a:xfrm>
            <a:off x="13435013" y="2162175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pic>
        <p:nvPicPr>
          <p:cNvPr id="30" name="Image 9" descr="preencoded.png">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3539788" y="2247900"/>
            <a:ext cx="3881438" cy="3028950"/>
          </a:xfrm>
          <a:prstGeom prst="rect">
            <a:avLst/>
          </a:prstGeom>
        </p:spPr>
      </p:pic>
      <p:pic>
        <p:nvPicPr>
          <p:cNvPr id="31" name="Image 10" descr="preencoded.png">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3539788" y="2247900"/>
            <a:ext cx="3881438" cy="3028950"/>
          </a:xfrm>
          <a:prstGeom prst="rect">
            <a:avLst/>
          </a:prstGeom>
        </p:spPr>
      </p:pic>
      <p:pic>
        <p:nvPicPr>
          <p:cNvPr id="32" name="Image 11" descr="preencoded.png">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3539788" y="2247900"/>
            <a:ext cx="3881438" cy="3028950"/>
          </a:xfrm>
          <a:prstGeom prst="rect">
            <a:avLst/>
          </a:prstGeom>
        </p:spPr>
      </p:pic>
      <p:sp>
        <p:nvSpPr>
          <p:cNvPr id="33" name="Shape 19"/>
          <p:cNvSpPr/>
          <p:nvPr/>
        </p:nvSpPr>
        <p:spPr>
          <a:xfrm>
            <a:off x="762000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pic>
        <p:nvPicPr>
          <p:cNvPr id="34" name="Image 12" descr="preencoded.png">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866775" y="6148388"/>
            <a:ext cx="3881438" cy="3028950"/>
          </a:xfrm>
          <a:prstGeom prst="rect">
            <a:avLst/>
          </a:prstGeom>
        </p:spPr>
      </p:pic>
      <p:pic>
        <p:nvPicPr>
          <p:cNvPr id="35" name="Image 13" descr="preencoded.png">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66775" y="6148388"/>
            <a:ext cx="3881438" cy="3028950"/>
          </a:xfrm>
          <a:prstGeom prst="rect">
            <a:avLst/>
          </a:prstGeom>
        </p:spPr>
      </p:pic>
      <p:pic>
        <p:nvPicPr>
          <p:cNvPr id="36" name="Image 14" descr="preencoded.png">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66775" y="6148388"/>
            <a:ext cx="3881438" cy="3028950"/>
          </a:xfrm>
          <a:prstGeom prst="rect">
            <a:avLst/>
          </a:prstGeom>
        </p:spPr>
      </p:pic>
      <p:sp>
        <p:nvSpPr>
          <p:cNvPr id="37" name="Shape 20"/>
          <p:cNvSpPr/>
          <p:nvPr/>
        </p:nvSpPr>
        <p:spPr>
          <a:xfrm>
            <a:off x="4986338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pic>
        <p:nvPicPr>
          <p:cNvPr id="38" name="Image 15" descr="preencoded.png">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091113" y="6148388"/>
            <a:ext cx="3881438" cy="3028950"/>
          </a:xfrm>
          <a:prstGeom prst="rect">
            <a:avLst/>
          </a:prstGeom>
        </p:spPr>
      </p:pic>
      <p:pic>
        <p:nvPicPr>
          <p:cNvPr id="39" name="Image 16" descr="preencoded.png">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5091113" y="6148388"/>
            <a:ext cx="3881438" cy="3028950"/>
          </a:xfrm>
          <a:prstGeom prst="rect">
            <a:avLst/>
          </a:prstGeom>
        </p:spPr>
      </p:pic>
      <p:pic>
        <p:nvPicPr>
          <p:cNvPr id="40" name="Image 17" descr="preencoded.png">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5091113" y="6148388"/>
            <a:ext cx="3881438" cy="3028950"/>
          </a:xfrm>
          <a:prstGeom prst="rect">
            <a:avLst/>
          </a:prstGeom>
        </p:spPr>
      </p:pic>
      <p:sp>
        <p:nvSpPr>
          <p:cNvPr id="41" name="Shape 21"/>
          <p:cNvSpPr/>
          <p:nvPr/>
        </p:nvSpPr>
        <p:spPr>
          <a:xfrm>
            <a:off x="9210675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FFFFF"/>
          </a:solidFill>
          <a:ln w="9525">
            <a:solidFill>
              <a:srgbClr val="E8E4D5"/>
            </a:solidFill>
            <a:prstDash val="solid"/>
          </a:ln>
        </p:spPr>
        <p:txBody>
          <a:bodyPr/>
          <a:p/>
        </p:txBody>
      </p:sp>
      <p:pic>
        <p:nvPicPr>
          <p:cNvPr id="42" name="Image 18" descr="preencoded.png">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9315450" y="6148388"/>
            <a:ext cx="3881438" cy="3028950"/>
          </a:xfrm>
          <a:prstGeom prst="rect">
            <a:avLst/>
          </a:prstGeom>
        </p:spPr>
      </p:pic>
      <p:pic>
        <p:nvPicPr>
          <p:cNvPr id="43" name="Image 19" descr="preencoded.png">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315450" y="6148388"/>
            <a:ext cx="3881438" cy="3028950"/>
          </a:xfrm>
          <a:prstGeom prst="rect">
            <a:avLst/>
          </a:prstGeom>
        </p:spPr>
      </p:pic>
      <p:pic>
        <p:nvPicPr>
          <p:cNvPr id="44" name="Image 20" descr="preencoded.png">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9315450" y="6148388"/>
            <a:ext cx="3881438" cy="3028950"/>
          </a:xfrm>
          <a:prstGeom prst="rect">
            <a:avLst/>
          </a:prstGeom>
        </p:spPr>
      </p:pic>
      <p:sp>
        <p:nvSpPr>
          <p:cNvPr id="45" name="Shape 22"/>
          <p:cNvSpPr/>
          <p:nvPr/>
        </p:nvSpPr>
        <p:spPr>
          <a:xfrm>
            <a:off x="13435013" y="6062663"/>
            <a:ext cx="4090987" cy="3767138"/>
          </a:xfrm>
          <a:prstGeom prst="roundRect">
            <a:avLst>
              <a:gd name="adj" fmla="val 3034"/>
            </a:avLst>
          </a:prstGeom>
          <a:solidFill>
            <a:srgbClr val="F3F0E6"/>
          </a:solidFill>
          <a:ln w="9525">
            <a:solidFill>
              <a:srgbClr val="D8D4C5"/>
            </a:solidFill>
            <a:prstDash val="dash"/>
          </a:ln>
        </p:spPr>
        <p:txBody>
          <a:bodyPr/>
          <a:p/>
        </p:txBody>
      </p:sp>
      <p:sp>
        <p:nvSpPr>
          <p:cNvPr id="46" name="Text 23"/>
          <p:cNvSpPr/>
          <p:nvPr/>
        </p:nvSpPr>
        <p:spPr>
          <a:xfrm>
            <a:off x="13654088" y="7155805"/>
            <a:ext cx="2504629" cy="16132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dirty="0">
                <a:solidFill>
                  <a:srgbClr val="4A5A4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Current spend sits below the optimal point on every curve — the limit on the weak channels is</a:t>
            </a:r>
            <a:endParaRPr lang="en-US" sz="1800" dirty="0"/>
          </a:p>
        </p:txBody>
      </p:sp>
      <p:sp>
        <p:nvSpPr>
          <p:cNvPr id="47" name="Text 24"/>
          <p:cNvSpPr/>
          <p:nvPr/>
        </p:nvSpPr>
        <p:spPr>
          <a:xfrm>
            <a:off x="16239455" y="7626251"/>
            <a:ext cx="1143670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algn="l" indent="0" marL="0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A352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return, not saturation.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2026-06-29T04:16:04Z</dcterms:created>
  <dcterms:modified xsi:type="dcterms:W3CDTF">2026-06-29T04:16:04Z</dcterms:modified>
</cp:coreProperties>
</file>