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5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97BDA-E1A5-44DD-92D2-2CB9EA4D14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85802F-313E-474D-896F-23E2CA50FD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326E4A-03A7-49DB-8600-A11895737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FBB326-9D30-47AB-B4A6-2E5AA73AA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0E7462-8A44-4407-83A1-0184DD0C0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1554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A9FA95-CF63-4673-8DB5-7B7A056FE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5E3E8C6-5A9B-4369-9B1E-097220CE7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E342F-C918-45E3-B41B-AED566145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2BBEE5-BA31-4E8D-9FA3-264F46314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3A7237-C8AA-49D4-B250-86260C1F9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757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54C1482-B610-4B14-B392-7E2460CE84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4219CD-26DD-4E4B-9E18-DFE3442BC5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44CBA1-3BE7-44E3-BD01-2F7AC65D3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8AACB-8F68-4783-ABF1-F5D321F361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1E075-AA0F-47D3-8A45-983C4079A4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3900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F13033-6C91-4A6C-AFD9-D091B8EFA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2F81EC-1AA5-4633-93F1-70C0FC4EE9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B4E528-8467-49BB-B979-2E7408056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22669-7A77-465E-B893-E9CC41357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BEA164-04E1-4DF2-AD29-F4E13FBBF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39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6714B-6BF1-4C1F-BB17-B2CFDC215B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A4568D-3232-40E0-B187-B00A8E5DA4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687583-CF3C-42F0-89C4-FB2F913776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1CDB54-EE44-4327-9A60-16B91A7F99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51FAD-622A-4B22-8396-1004704FE1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14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39A1B-D039-4509-A2CE-E8BBF986E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335871-C13E-4681-B86F-8F165F4120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8AE5F5-484A-4003-8C2A-7473816C86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A66CB4-7B75-4396-9B6C-46EED3A1BE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D75823-F5C4-40E9-BE81-39614DCC41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AD65F-9FBA-4D2E-A514-90C492B01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26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B269E4-73C0-4846-B968-4C2B79C9DA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E03248-C036-4FB2-A0DE-742DC720C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C70ABD-3117-44AD-BE9B-1A43A2945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18F18B-5094-48DA-8547-FE575C2373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87E870-FDA5-498A-96A7-D2F4345E96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CFCDBF-3147-4D88-A5CB-26FED64FFD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C034D1F-D349-4F36-A8DF-6A9D09AF9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EBA784F-4856-48DD-8838-420068CE90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7820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EF942-407A-40EF-A277-78F732C01B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F9EC383-6899-4AF5-B6B5-08787A110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780D551-DDCF-43C8-8679-0223BD731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21262A-F692-4AF7-A160-3D5E1D83E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6597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1ADFCB-C408-4ABC-BE28-E80981311F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BC18DD-BDA6-4271-B911-C82301695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5AADFB-2F9E-4771-8E2A-1FAF5511D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1476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0CD9F4-C881-4B6B-9A63-AFB76DC99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17DE2-444E-4E0B-BD3C-16D8649A93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9B1E3EC-E1AF-4064-A7C6-1A66A7622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5C83F8-B946-4848-9A58-83322451AF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6DB12C-66CB-4637-AAA7-88745DCEE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08E9948-4AFE-42EC-8D59-8145C443C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422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14E00-DD65-49A4-A971-B9268E0E1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727859B-BA43-42CB-87E0-D6A030A2C2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CAF9DA-35CE-4A7F-AEDA-C226BB6CB5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8A4979A-DF2E-445A-BE93-3A56AA593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4B8951-D66D-4809-A674-D69848E20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7357482-15B4-4568-B83E-FF7CA2940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44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7502442-7F17-47E0-967B-220212A612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6EF41B5-CCF3-4606-836D-998FFE0E7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64946E-309D-4C3C-A812-83D4BA7B7B4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F5860-9341-4AA3-9C33-0FC85BDE25CD}" type="datetimeFigureOut">
              <a:rPr lang="en-US" smtClean="0"/>
              <a:t>4/1/2025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51D40-2738-4B76-8929-79D7E0B3B1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E8AB15-912E-4D2D-B236-EB5D88AA44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DBB045-9C77-4463-A8F2-EDABCBE572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801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openxmlformats.org/officeDocument/2006/relationships/image" Target="../media/image35.png"/><Relationship Id="rId26" Type="http://schemas.openxmlformats.org/officeDocument/2006/relationships/image" Target="../media/image43.png"/><Relationship Id="rId3" Type="http://schemas.openxmlformats.org/officeDocument/2006/relationships/image" Target="../media/image20.png"/><Relationship Id="rId21" Type="http://schemas.openxmlformats.org/officeDocument/2006/relationships/image" Target="../media/image36.png"/><Relationship Id="rId34" Type="http://schemas.openxmlformats.org/officeDocument/2006/relationships/image" Target="../media/image42.png"/><Relationship Id="rId7" Type="http://schemas.openxmlformats.org/officeDocument/2006/relationships/image" Target="../media/image24.png"/><Relationship Id="rId12" Type="http://schemas.openxmlformats.org/officeDocument/2006/relationships/image" Target="../media/image29.png"/><Relationship Id="rId25" Type="http://schemas.openxmlformats.org/officeDocument/2006/relationships/image" Target="../media/image41.png"/><Relationship Id="rId33" Type="http://schemas.openxmlformats.org/officeDocument/2006/relationships/image" Target="../media/image50.png"/><Relationship Id="rId2" Type="http://schemas.openxmlformats.org/officeDocument/2006/relationships/image" Target="../media/image19.png"/><Relationship Id="rId16" Type="http://schemas.openxmlformats.org/officeDocument/2006/relationships/image" Target="../media/image33.png"/><Relationship Id="rId20" Type="http://schemas.openxmlformats.org/officeDocument/2006/relationships/image" Target="../media/image37.png"/><Relationship Id="rId29" Type="http://schemas.openxmlformats.org/officeDocument/2006/relationships/image" Target="../media/image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28.png"/><Relationship Id="rId24" Type="http://schemas.openxmlformats.org/officeDocument/2006/relationships/image" Target="../media/image39.png"/><Relationship Id="rId32" Type="http://schemas.openxmlformats.org/officeDocument/2006/relationships/image" Target="../media/image49.png"/><Relationship Id="rId37" Type="http://schemas.openxmlformats.org/officeDocument/2006/relationships/image" Target="../media/image53.pn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28" Type="http://schemas.openxmlformats.org/officeDocument/2006/relationships/image" Target="../media/image45.png"/><Relationship Id="rId36" Type="http://schemas.openxmlformats.org/officeDocument/2006/relationships/image" Target="../media/image52.png"/><Relationship Id="rId10" Type="http://schemas.openxmlformats.org/officeDocument/2006/relationships/image" Target="../media/image27.png"/><Relationship Id="rId19" Type="http://schemas.openxmlformats.org/officeDocument/2006/relationships/image" Target="../media/image34.png"/><Relationship Id="rId31" Type="http://schemas.openxmlformats.org/officeDocument/2006/relationships/image" Target="../media/image48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Relationship Id="rId14" Type="http://schemas.openxmlformats.org/officeDocument/2006/relationships/image" Target="../media/image31.png"/><Relationship Id="rId22" Type="http://schemas.openxmlformats.org/officeDocument/2006/relationships/image" Target="../media/image38.png"/><Relationship Id="rId27" Type="http://schemas.openxmlformats.org/officeDocument/2006/relationships/image" Target="../media/image44.png"/><Relationship Id="rId30" Type="http://schemas.openxmlformats.org/officeDocument/2006/relationships/image" Target="../media/image47.png"/><Relationship Id="rId35" Type="http://schemas.openxmlformats.org/officeDocument/2006/relationships/image" Target="../media/image51.png"/><Relationship Id="rId8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2.pn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9" Type="http://schemas.openxmlformats.org/officeDocument/2006/relationships/image" Target="../media/image88.png"/><Relationship Id="rId21" Type="http://schemas.openxmlformats.org/officeDocument/2006/relationships/image" Target="../media/image70.png"/><Relationship Id="rId34" Type="http://schemas.openxmlformats.org/officeDocument/2006/relationships/image" Target="../media/image83.png"/><Relationship Id="rId42" Type="http://schemas.openxmlformats.org/officeDocument/2006/relationships/image" Target="../media/image91.png"/><Relationship Id="rId47" Type="http://schemas.openxmlformats.org/officeDocument/2006/relationships/image" Target="../media/image96.png"/><Relationship Id="rId50" Type="http://schemas.openxmlformats.org/officeDocument/2006/relationships/image" Target="../media/image99.png"/><Relationship Id="rId55" Type="http://schemas.openxmlformats.org/officeDocument/2006/relationships/image" Target="../media/image104.png"/><Relationship Id="rId7" Type="http://schemas.openxmlformats.org/officeDocument/2006/relationships/image" Target="../media/image56.png"/><Relationship Id="rId2" Type="http://schemas.openxmlformats.org/officeDocument/2006/relationships/image" Target="../media/image510.png"/><Relationship Id="rId16" Type="http://schemas.openxmlformats.org/officeDocument/2006/relationships/image" Target="../media/image65.png"/><Relationship Id="rId29" Type="http://schemas.openxmlformats.org/officeDocument/2006/relationships/image" Target="../media/image78.png"/><Relationship Id="rId11" Type="http://schemas.openxmlformats.org/officeDocument/2006/relationships/image" Target="../media/image60.png"/><Relationship Id="rId24" Type="http://schemas.openxmlformats.org/officeDocument/2006/relationships/image" Target="../media/image73.png"/><Relationship Id="rId32" Type="http://schemas.openxmlformats.org/officeDocument/2006/relationships/image" Target="../media/image81.png"/><Relationship Id="rId37" Type="http://schemas.openxmlformats.org/officeDocument/2006/relationships/image" Target="../media/image86.png"/><Relationship Id="rId40" Type="http://schemas.openxmlformats.org/officeDocument/2006/relationships/image" Target="../media/image89.png"/><Relationship Id="rId45" Type="http://schemas.openxmlformats.org/officeDocument/2006/relationships/image" Target="../media/image94.png"/><Relationship Id="rId53" Type="http://schemas.openxmlformats.org/officeDocument/2006/relationships/image" Target="../media/image102.png"/><Relationship Id="rId58" Type="http://schemas.openxmlformats.org/officeDocument/2006/relationships/image" Target="../media/image107.png"/><Relationship Id="rId5" Type="http://schemas.openxmlformats.org/officeDocument/2006/relationships/image" Target="../media/image54.png"/><Relationship Id="rId19" Type="http://schemas.openxmlformats.org/officeDocument/2006/relationships/image" Target="../media/image68.png"/><Relationship Id="rId4" Type="http://schemas.openxmlformats.org/officeDocument/2006/relationships/image" Target="../media/image530.png"/><Relationship Id="rId9" Type="http://schemas.openxmlformats.org/officeDocument/2006/relationships/image" Target="../media/image58.pn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png"/><Relationship Id="rId30" Type="http://schemas.openxmlformats.org/officeDocument/2006/relationships/image" Target="../media/image79.png"/><Relationship Id="rId35" Type="http://schemas.openxmlformats.org/officeDocument/2006/relationships/image" Target="../media/image84.png"/><Relationship Id="rId43" Type="http://schemas.openxmlformats.org/officeDocument/2006/relationships/image" Target="../media/image92.png"/><Relationship Id="rId48" Type="http://schemas.openxmlformats.org/officeDocument/2006/relationships/image" Target="../media/image97.png"/><Relationship Id="rId56" Type="http://schemas.openxmlformats.org/officeDocument/2006/relationships/image" Target="../media/image105.png"/><Relationship Id="rId8" Type="http://schemas.openxmlformats.org/officeDocument/2006/relationships/image" Target="../media/image57.png"/><Relationship Id="rId51" Type="http://schemas.openxmlformats.org/officeDocument/2006/relationships/image" Target="../media/image100.png"/><Relationship Id="rId3" Type="http://schemas.openxmlformats.org/officeDocument/2006/relationships/image" Target="../media/image520.png"/><Relationship Id="rId12" Type="http://schemas.openxmlformats.org/officeDocument/2006/relationships/image" Target="../media/image61.png"/><Relationship Id="rId17" Type="http://schemas.openxmlformats.org/officeDocument/2006/relationships/image" Target="../media/image66.png"/><Relationship Id="rId25" Type="http://schemas.openxmlformats.org/officeDocument/2006/relationships/image" Target="../media/image74.png"/><Relationship Id="rId33" Type="http://schemas.openxmlformats.org/officeDocument/2006/relationships/image" Target="../media/image82.png"/><Relationship Id="rId38" Type="http://schemas.openxmlformats.org/officeDocument/2006/relationships/image" Target="../media/image87.png"/><Relationship Id="rId46" Type="http://schemas.openxmlformats.org/officeDocument/2006/relationships/image" Target="../media/image95.png"/><Relationship Id="rId20" Type="http://schemas.openxmlformats.org/officeDocument/2006/relationships/image" Target="../media/image69.png"/><Relationship Id="rId41" Type="http://schemas.openxmlformats.org/officeDocument/2006/relationships/image" Target="../media/image90.png"/><Relationship Id="rId54" Type="http://schemas.openxmlformats.org/officeDocument/2006/relationships/image" Target="../media/image10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15" Type="http://schemas.openxmlformats.org/officeDocument/2006/relationships/image" Target="../media/image64.png"/><Relationship Id="rId23" Type="http://schemas.openxmlformats.org/officeDocument/2006/relationships/image" Target="../media/image72.png"/><Relationship Id="rId28" Type="http://schemas.openxmlformats.org/officeDocument/2006/relationships/image" Target="../media/image77.png"/><Relationship Id="rId36" Type="http://schemas.openxmlformats.org/officeDocument/2006/relationships/image" Target="../media/image85.png"/><Relationship Id="rId49" Type="http://schemas.openxmlformats.org/officeDocument/2006/relationships/image" Target="../media/image98.png"/><Relationship Id="rId57" Type="http://schemas.openxmlformats.org/officeDocument/2006/relationships/image" Target="../media/image106.png"/><Relationship Id="rId10" Type="http://schemas.openxmlformats.org/officeDocument/2006/relationships/image" Target="../media/image59.png"/><Relationship Id="rId31" Type="http://schemas.openxmlformats.org/officeDocument/2006/relationships/image" Target="../media/image80.png"/><Relationship Id="rId44" Type="http://schemas.openxmlformats.org/officeDocument/2006/relationships/image" Target="../media/image93.png"/><Relationship Id="rId52" Type="http://schemas.openxmlformats.org/officeDocument/2006/relationships/image" Target="../media/image10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Rectangle 90">
            <a:extLst>
              <a:ext uri="{FF2B5EF4-FFF2-40B4-BE49-F238E27FC236}">
                <a16:creationId xmlns:a16="http://schemas.microsoft.com/office/drawing/2014/main" id="{E423F0D1-9F93-4F96-A99B-7616663B4FDD}"/>
              </a:ext>
            </a:extLst>
          </p:cNvPr>
          <p:cNvSpPr/>
          <p:nvPr/>
        </p:nvSpPr>
        <p:spPr>
          <a:xfrm>
            <a:off x="5706518" y="789068"/>
            <a:ext cx="406415" cy="3753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08CCDAF5-2353-40A4-B5BD-A46AE861CC14}"/>
              </a:ext>
            </a:extLst>
          </p:cNvPr>
          <p:cNvGrpSpPr/>
          <p:nvPr/>
        </p:nvGrpSpPr>
        <p:grpSpPr>
          <a:xfrm>
            <a:off x="54847" y="108772"/>
            <a:ext cx="4188793" cy="4511538"/>
            <a:chOff x="49407" y="817803"/>
            <a:chExt cx="5673376" cy="6051690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C7ED31-74B5-424D-83EC-97FC0952F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6467" y="1761334"/>
              <a:ext cx="3724795" cy="372479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7FBFA11-FBB3-4174-BA03-60ECBBD05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2734" y="1930667"/>
              <a:ext cx="3724795" cy="372479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D6B2C0A-FA69-4B55-BDC0-ABB46072C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9001" y="2100000"/>
              <a:ext cx="3724795" cy="372479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2CBE4-F563-4A35-82D4-DF92A482E4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268" y="2269333"/>
              <a:ext cx="3724795" cy="37247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9255077-4537-4CBB-B5F9-23E0805A8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266" y="2438666"/>
              <a:ext cx="3724795" cy="3724795"/>
            </a:xfrm>
            <a:prstGeom prst="rect">
              <a:avLst/>
            </a:prstGeom>
          </p:spPr>
        </p:pic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9B43998-40D0-40FF-811F-C8799C2F2A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2334" y="2506133"/>
              <a:ext cx="0" cy="380972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2A2B924-8DA5-49EA-BB0B-D7A9BE9372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1266" y="6315861"/>
              <a:ext cx="3861068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4AB1F47-31CE-40C4-B083-6AF801B5F1E8}"/>
                </a:ext>
              </a:extLst>
            </p:cNvPr>
            <p:cNvCxnSpPr>
              <a:cxnSpLocks/>
            </p:cNvCxnSpPr>
            <p:nvPr/>
          </p:nvCxnSpPr>
          <p:spPr>
            <a:xfrm>
              <a:off x="456530" y="5494051"/>
              <a:ext cx="736599" cy="728405"/>
            </a:xfrm>
            <a:prstGeom prst="straightConnector1">
              <a:avLst/>
            </a:prstGeom>
            <a:ln w="57150">
              <a:solidFill>
                <a:schemeClr val="accent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9353E89-0126-4F57-BAD2-98F012EB6404}"/>
                </a:ext>
              </a:extLst>
            </p:cNvPr>
            <p:cNvSpPr txBox="1"/>
            <p:nvPr/>
          </p:nvSpPr>
          <p:spPr>
            <a:xfrm>
              <a:off x="49407" y="5806172"/>
              <a:ext cx="1306655" cy="86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</a:rPr>
                <a:t>Date (Time t)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2AE3F22-2917-4D9C-8E0E-A6005DCD8098}"/>
                </a:ext>
              </a:extLst>
            </p:cNvPr>
            <p:cNvSpPr txBox="1"/>
            <p:nvPr/>
          </p:nvSpPr>
          <p:spPr>
            <a:xfrm>
              <a:off x="1626479" y="6332793"/>
              <a:ext cx="3495854" cy="536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Longitude (Spatial x)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01812C-9CB3-49D5-A377-1A226E1D6DE7}"/>
                </a:ext>
              </a:extLst>
            </p:cNvPr>
            <p:cNvSpPr txBox="1"/>
            <p:nvPr/>
          </p:nvSpPr>
          <p:spPr>
            <a:xfrm rot="5400000">
              <a:off x="3898910" y="4170255"/>
              <a:ext cx="3105830" cy="5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Latitude (Spatial y)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FCDC6D-99F2-4AA8-BFA1-E66883F0426C}"/>
                </a:ext>
              </a:extLst>
            </p:cNvPr>
            <p:cNvSpPr txBox="1"/>
            <p:nvPr/>
          </p:nvSpPr>
          <p:spPr>
            <a:xfrm>
              <a:off x="49407" y="817803"/>
              <a:ext cx="5673371" cy="949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Daily Minimum Temperature T </a:t>
              </a:r>
            </a:p>
            <a:p>
              <a:pPr algn="ctr"/>
              <a:r>
                <a:rPr lang="en-US" sz="2000" b="1" dirty="0"/>
                <a:t>(1961-1990)</a:t>
              </a:r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5B061DA5-A0E7-4C0E-A6CE-65B76BA97380}"/>
              </a:ext>
            </a:extLst>
          </p:cNvPr>
          <p:cNvGrpSpPr/>
          <p:nvPr/>
        </p:nvGrpSpPr>
        <p:grpSpPr>
          <a:xfrm>
            <a:off x="5293703" y="108772"/>
            <a:ext cx="4283937" cy="4511538"/>
            <a:chOff x="-79458" y="817803"/>
            <a:chExt cx="5802241" cy="6051690"/>
          </a:xfrm>
        </p:grpSpPr>
        <p:pic>
          <p:nvPicPr>
            <p:cNvPr id="70" name="Picture 69">
              <a:extLst>
                <a:ext uri="{FF2B5EF4-FFF2-40B4-BE49-F238E27FC236}">
                  <a16:creationId xmlns:a16="http://schemas.microsoft.com/office/drawing/2014/main" id="{F751674A-63B4-401C-B27B-0CADA4DDC7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6467" y="1761334"/>
              <a:ext cx="3724795" cy="3724795"/>
            </a:xfrm>
            <a:prstGeom prst="rect">
              <a:avLst/>
            </a:prstGeom>
          </p:spPr>
        </p:pic>
        <p:pic>
          <p:nvPicPr>
            <p:cNvPr id="71" name="Picture 70">
              <a:extLst>
                <a:ext uri="{FF2B5EF4-FFF2-40B4-BE49-F238E27FC236}">
                  <a16:creationId xmlns:a16="http://schemas.microsoft.com/office/drawing/2014/main" id="{F3E0F5A6-EF42-4F18-AB0F-DAE0D2CC6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2734" y="1930667"/>
              <a:ext cx="3724795" cy="3724795"/>
            </a:xfrm>
            <a:prstGeom prst="rect">
              <a:avLst/>
            </a:prstGeom>
          </p:spPr>
        </p:pic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5A06AD7D-8D24-4530-94FC-940DA16B793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9001" y="2100000"/>
              <a:ext cx="3724795" cy="3724794"/>
            </a:xfrm>
            <a:prstGeom prst="rect">
              <a:avLst/>
            </a:prstGeom>
          </p:spPr>
        </p:pic>
        <p:pic>
          <p:nvPicPr>
            <p:cNvPr id="73" name="Picture 72">
              <a:extLst>
                <a:ext uri="{FF2B5EF4-FFF2-40B4-BE49-F238E27FC236}">
                  <a16:creationId xmlns:a16="http://schemas.microsoft.com/office/drawing/2014/main" id="{76DD2959-8F9E-4BBF-972B-1333AF81D6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268" y="2269333"/>
              <a:ext cx="3724795" cy="3724795"/>
            </a:xfrm>
            <a:prstGeom prst="rect">
              <a:avLst/>
            </a:prstGeom>
          </p:spPr>
        </p:pic>
        <p:pic>
          <p:nvPicPr>
            <p:cNvPr id="74" name="Picture 73">
              <a:extLst>
                <a:ext uri="{FF2B5EF4-FFF2-40B4-BE49-F238E27FC236}">
                  <a16:creationId xmlns:a16="http://schemas.microsoft.com/office/drawing/2014/main" id="{AFDFBA05-6331-447D-AF20-527379A4D1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266" y="2438666"/>
              <a:ext cx="3724795" cy="3724795"/>
            </a:xfrm>
            <a:prstGeom prst="rect">
              <a:avLst/>
            </a:prstGeom>
          </p:spPr>
        </p:pic>
        <p:cxnSp>
          <p:nvCxnSpPr>
            <p:cNvPr id="75" name="Straight Arrow Connector 74">
              <a:extLst>
                <a:ext uri="{FF2B5EF4-FFF2-40B4-BE49-F238E27FC236}">
                  <a16:creationId xmlns:a16="http://schemas.microsoft.com/office/drawing/2014/main" id="{E814D9D7-9562-4CC5-B9DC-837FFE1DBF2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2334" y="2506133"/>
              <a:ext cx="0" cy="380972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0C806F60-CBBC-4E19-9278-DE92C52EDB8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1266" y="6315861"/>
              <a:ext cx="3861068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0984EF29-BFD4-4230-B771-C9455F9409E6}"/>
                </a:ext>
              </a:extLst>
            </p:cNvPr>
            <p:cNvCxnSpPr>
              <a:cxnSpLocks/>
            </p:cNvCxnSpPr>
            <p:nvPr/>
          </p:nvCxnSpPr>
          <p:spPr>
            <a:xfrm>
              <a:off x="456530" y="5494051"/>
              <a:ext cx="736599" cy="728405"/>
            </a:xfrm>
            <a:prstGeom prst="straightConnector1">
              <a:avLst/>
            </a:prstGeom>
            <a:ln w="57150">
              <a:solidFill>
                <a:schemeClr val="accent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80AEAE8-DD5A-464C-B5B3-13CE7E0A2B94}"/>
                </a:ext>
              </a:extLst>
            </p:cNvPr>
            <p:cNvSpPr txBox="1"/>
            <p:nvPr/>
          </p:nvSpPr>
          <p:spPr>
            <a:xfrm>
              <a:off x="-79458" y="5840881"/>
              <a:ext cx="1306656" cy="86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</a:rPr>
                <a:t>Year (Time a)</a:t>
              </a:r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8D2FAF03-0519-49CF-BF3E-808226708A73}"/>
                </a:ext>
              </a:extLst>
            </p:cNvPr>
            <p:cNvSpPr txBox="1"/>
            <p:nvPr/>
          </p:nvSpPr>
          <p:spPr>
            <a:xfrm>
              <a:off x="1626479" y="6332793"/>
              <a:ext cx="3495854" cy="536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Longitude (Spatial x)</a:t>
              </a: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654DF357-3ED0-473C-8523-D036185EF729}"/>
                </a:ext>
              </a:extLst>
            </p:cNvPr>
            <p:cNvSpPr txBox="1"/>
            <p:nvPr/>
          </p:nvSpPr>
          <p:spPr>
            <a:xfrm rot="5400000">
              <a:off x="3898910" y="4170255"/>
              <a:ext cx="3105830" cy="541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Latitude (Spatial y)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75171D7A-7B7E-4E19-8C41-FD5398574181}"/>
                </a:ext>
              </a:extLst>
            </p:cNvPr>
            <p:cNvSpPr txBox="1"/>
            <p:nvPr/>
          </p:nvSpPr>
          <p:spPr>
            <a:xfrm>
              <a:off x="49407" y="817803"/>
              <a:ext cx="5673371" cy="9495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/>
                <a:t>Jan. 1st Minimum Temperature T (1961-1990)</a:t>
              </a:r>
            </a:p>
          </p:txBody>
        </p:sp>
      </p:grpSp>
      <p:sp>
        <p:nvSpPr>
          <p:cNvPr id="82" name="Rectangle 81">
            <a:extLst>
              <a:ext uri="{FF2B5EF4-FFF2-40B4-BE49-F238E27FC236}">
                <a16:creationId xmlns:a16="http://schemas.microsoft.com/office/drawing/2014/main" id="{53EF761E-0E65-4332-82F7-6E5638458F1D}"/>
              </a:ext>
            </a:extLst>
          </p:cNvPr>
          <p:cNvSpPr/>
          <p:nvPr/>
        </p:nvSpPr>
        <p:spPr>
          <a:xfrm>
            <a:off x="10707665" y="1317126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F16491F-5459-47D5-91C9-B77B1021A6D1}"/>
              </a:ext>
            </a:extLst>
          </p:cNvPr>
          <p:cNvSpPr/>
          <p:nvPr/>
        </p:nvSpPr>
        <p:spPr>
          <a:xfrm>
            <a:off x="10707665" y="1692434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F3A8A30-754C-4040-923E-9E100EB6E251}"/>
              </a:ext>
            </a:extLst>
          </p:cNvPr>
          <p:cNvSpPr/>
          <p:nvPr/>
        </p:nvSpPr>
        <p:spPr>
          <a:xfrm>
            <a:off x="10707665" y="2071147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564D02A5-AFB8-46A9-871A-E9798A5DFECF}"/>
              </a:ext>
            </a:extLst>
          </p:cNvPr>
          <p:cNvSpPr/>
          <p:nvPr/>
        </p:nvSpPr>
        <p:spPr>
          <a:xfrm>
            <a:off x="10707665" y="2446455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0BC555D5-0428-44A4-833C-2D41E88A359D}"/>
              </a:ext>
            </a:extLst>
          </p:cNvPr>
          <p:cNvSpPr/>
          <p:nvPr/>
        </p:nvSpPr>
        <p:spPr>
          <a:xfrm>
            <a:off x="10707665" y="2825168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50ACE4C7-FFE7-4D62-8034-D7F273872EED}"/>
              </a:ext>
            </a:extLst>
          </p:cNvPr>
          <p:cNvSpPr/>
          <p:nvPr/>
        </p:nvSpPr>
        <p:spPr>
          <a:xfrm>
            <a:off x="10707665" y="3200476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0F2C3403-BCC5-463E-9C43-2CC6E29604AA}"/>
              </a:ext>
            </a:extLst>
          </p:cNvPr>
          <p:cNvSpPr/>
          <p:nvPr/>
        </p:nvSpPr>
        <p:spPr>
          <a:xfrm>
            <a:off x="10704608" y="3574345"/>
            <a:ext cx="378713" cy="378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0B21956D-242B-4A56-AEEA-6C2CEE8C8647}"/>
              </a:ext>
            </a:extLst>
          </p:cNvPr>
          <p:cNvSpPr/>
          <p:nvPr/>
        </p:nvSpPr>
        <p:spPr>
          <a:xfrm>
            <a:off x="6283592" y="1317126"/>
            <a:ext cx="406415" cy="375308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B422331D-3252-4272-8A97-1272C01F031B}"/>
              </a:ext>
            </a:extLst>
          </p:cNvPr>
          <p:cNvCxnSpPr/>
          <p:nvPr/>
        </p:nvCxnSpPr>
        <p:spPr>
          <a:xfrm>
            <a:off x="5706518" y="1164376"/>
            <a:ext cx="577074" cy="5280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8F131399-1F9B-4380-91FB-9F50BBFC7AED}"/>
              </a:ext>
            </a:extLst>
          </p:cNvPr>
          <p:cNvCxnSpPr/>
          <p:nvPr/>
        </p:nvCxnSpPr>
        <p:spPr>
          <a:xfrm>
            <a:off x="5720203" y="795205"/>
            <a:ext cx="577074" cy="5280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F0526683-398D-4127-807B-6FF9B38991F6}"/>
              </a:ext>
            </a:extLst>
          </p:cNvPr>
          <p:cNvCxnSpPr/>
          <p:nvPr/>
        </p:nvCxnSpPr>
        <p:spPr>
          <a:xfrm>
            <a:off x="6112933" y="794311"/>
            <a:ext cx="577074" cy="5280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9DBA8D39-1BEF-4A30-A114-3783062D7F49}"/>
              </a:ext>
            </a:extLst>
          </p:cNvPr>
          <p:cNvSpPr/>
          <p:nvPr/>
        </p:nvSpPr>
        <p:spPr>
          <a:xfrm>
            <a:off x="10676467" y="1270000"/>
            <a:ext cx="448732" cy="27347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90C0BAB-F91A-441A-842F-0A5D56FD11C2}"/>
                  </a:ext>
                </a:extLst>
              </p:cNvPr>
              <p:cNvSpPr txBox="1"/>
              <p:nvPr/>
            </p:nvSpPr>
            <p:spPr>
              <a:xfrm>
                <a:off x="4769844" y="780876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990C0BAB-F91A-441A-842F-0A5D56FD11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9844" y="780876"/>
                <a:ext cx="964736" cy="395621"/>
              </a:xfrm>
              <a:prstGeom prst="rect">
                <a:avLst/>
              </a:prstGeom>
              <a:blipFill>
                <a:blip r:embed="rId3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97271E35-6D27-40B5-BD4F-B4936B58DC34}"/>
                  </a:ext>
                </a:extLst>
              </p:cNvPr>
              <p:cNvSpPr txBox="1"/>
              <p:nvPr/>
            </p:nvSpPr>
            <p:spPr>
              <a:xfrm>
                <a:off x="10414653" y="812175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97271E35-6D27-40B5-BD4F-B4936B58DC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14653" y="812175"/>
                <a:ext cx="964736" cy="395621"/>
              </a:xfrm>
              <a:prstGeom prst="rect">
                <a:avLst/>
              </a:prstGeom>
              <a:blipFill>
                <a:blip r:embed="rId4"/>
                <a:stretch>
                  <a:fillRect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TextBox 98">
            <a:extLst>
              <a:ext uri="{FF2B5EF4-FFF2-40B4-BE49-F238E27FC236}">
                <a16:creationId xmlns:a16="http://schemas.microsoft.com/office/drawing/2014/main" id="{69B77D5A-1918-4F8D-AE14-B78E9B6FF76B}"/>
              </a:ext>
            </a:extLst>
          </p:cNvPr>
          <p:cNvSpPr txBox="1"/>
          <p:nvPr/>
        </p:nvSpPr>
        <p:spPr>
          <a:xfrm>
            <a:off x="9995200" y="1329495"/>
            <a:ext cx="9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1961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B0DE22E-E2FE-47A3-92BB-1BCA6970E4C4}"/>
              </a:ext>
            </a:extLst>
          </p:cNvPr>
          <p:cNvSpPr txBox="1"/>
          <p:nvPr/>
        </p:nvSpPr>
        <p:spPr>
          <a:xfrm>
            <a:off x="9999501" y="1703309"/>
            <a:ext cx="9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1962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4CE20C87-A20A-4244-95F6-2BFF8A485DA9}"/>
              </a:ext>
            </a:extLst>
          </p:cNvPr>
          <p:cNvSpPr txBox="1"/>
          <p:nvPr/>
        </p:nvSpPr>
        <p:spPr>
          <a:xfrm>
            <a:off x="9999501" y="2066665"/>
            <a:ext cx="9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1963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B5035C9B-93E9-4335-BD57-694EC681346D}"/>
              </a:ext>
            </a:extLst>
          </p:cNvPr>
          <p:cNvSpPr txBox="1"/>
          <p:nvPr/>
        </p:nvSpPr>
        <p:spPr>
          <a:xfrm>
            <a:off x="9995200" y="3565878"/>
            <a:ext cx="964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1990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2E33388-E197-4E1C-986C-182F5D174CD4}"/>
              </a:ext>
            </a:extLst>
          </p:cNvPr>
          <p:cNvSpPr txBox="1"/>
          <p:nvPr/>
        </p:nvSpPr>
        <p:spPr>
          <a:xfrm rot="5400000">
            <a:off x="9783237" y="2910767"/>
            <a:ext cx="12379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1"/>
                </a:solidFill>
              </a:rPr>
              <a:t>. . . . . . . . 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7577EBB-7A32-4E07-B61E-7DC5B91E1471}"/>
                  </a:ext>
                </a:extLst>
              </p:cNvPr>
              <p:cNvSpPr txBox="1"/>
              <p:nvPr/>
            </p:nvSpPr>
            <p:spPr>
              <a:xfrm>
                <a:off x="10672860" y="1312644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77577EBB-7A32-4E07-B61E-7DC5B91E14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2860" y="1312644"/>
                <a:ext cx="52124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3E83F840-CB4A-4463-B6F9-FA23D49D9FBB}"/>
                  </a:ext>
                </a:extLst>
              </p:cNvPr>
              <p:cNvSpPr txBox="1"/>
              <p:nvPr/>
            </p:nvSpPr>
            <p:spPr>
              <a:xfrm>
                <a:off x="10672860" y="1702562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3E83F840-CB4A-4463-B6F9-FA23D49D9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2860" y="1702562"/>
                <a:ext cx="52124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8E3044FF-5144-4B99-88BF-FBEF8826DF4E}"/>
                  </a:ext>
                </a:extLst>
              </p:cNvPr>
              <p:cNvSpPr txBox="1"/>
              <p:nvPr/>
            </p:nvSpPr>
            <p:spPr>
              <a:xfrm>
                <a:off x="10672860" y="2073512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8E3044FF-5144-4B99-88BF-FBEF8826D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72860" y="2073512"/>
                <a:ext cx="52124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F827185C-7C9E-49FC-B4AA-EFA969D90F9E}"/>
                  </a:ext>
                </a:extLst>
              </p:cNvPr>
              <p:cNvSpPr txBox="1"/>
              <p:nvPr/>
            </p:nvSpPr>
            <p:spPr>
              <a:xfrm>
                <a:off x="10657493" y="3573020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𝑵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F827185C-7C9E-49FC-B4AA-EFA969D90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57493" y="3573020"/>
                <a:ext cx="521244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8" name="Arrow: Right 107">
            <a:extLst>
              <a:ext uri="{FF2B5EF4-FFF2-40B4-BE49-F238E27FC236}">
                <a16:creationId xmlns:a16="http://schemas.microsoft.com/office/drawing/2014/main" id="{DE855CD1-120A-43A7-B4B0-9B8C2F978016}"/>
              </a:ext>
            </a:extLst>
          </p:cNvPr>
          <p:cNvSpPr/>
          <p:nvPr/>
        </p:nvSpPr>
        <p:spPr>
          <a:xfrm>
            <a:off x="4293948" y="2054371"/>
            <a:ext cx="1434758" cy="1354669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FF0702B6-C076-4A00-8A7B-4F0B0E468F09}"/>
                  </a:ext>
                </a:extLst>
              </p:cNvPr>
              <p:cNvSpPr txBox="1"/>
              <p:nvPr/>
            </p:nvSpPr>
            <p:spPr>
              <a:xfrm>
                <a:off x="5899993" y="4764415"/>
                <a:ext cx="6029690" cy="4296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sz="2000" b="1" dirty="0"/>
                  <a:t> = </a:t>
                </a:r>
                <a:r>
                  <a:rPr lang="en-US" sz="2000" b="1" dirty="0" err="1"/>
                  <a:t>np.percentile</a:t>
                </a:r>
                <a:r>
                  <a:rPr lang="en-US" sz="2000" b="1" dirty="0"/>
                  <a:t> ( [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sz="2000" b="1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sz="2000" b="1" dirty="0"/>
                  <a:t>, …,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𝑻</m:t>
                        </m:r>
                      </m:e>
                      <m:sub>
                        <m:r>
                          <a:rPr lang="en-US" sz="20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𝑵</m:t>
                        </m:r>
                      </m:sub>
                    </m:sSub>
                  </m:oMath>
                </a14:m>
                <a:r>
                  <a:rPr lang="en-US" sz="2000" b="1" dirty="0"/>
                  <a:t>], 95)</a:t>
                </a:r>
              </a:p>
            </p:txBody>
          </p:sp>
        </mc:Choice>
        <mc:Fallback xmlns="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FF0702B6-C076-4A00-8A7B-4F0B0E468F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9993" y="4764415"/>
                <a:ext cx="6029690" cy="429669"/>
              </a:xfrm>
              <a:prstGeom prst="rect">
                <a:avLst/>
              </a:prstGeom>
              <a:blipFill>
                <a:blip r:embed="rId9"/>
                <a:stretch>
                  <a:fillRect t="-714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1" name="Left Brace 110">
            <a:extLst>
              <a:ext uri="{FF2B5EF4-FFF2-40B4-BE49-F238E27FC236}">
                <a16:creationId xmlns:a16="http://schemas.microsoft.com/office/drawing/2014/main" id="{4385F9A7-D079-4AD1-89F9-BEB223ED645E}"/>
              </a:ext>
            </a:extLst>
          </p:cNvPr>
          <p:cNvSpPr/>
          <p:nvPr/>
        </p:nvSpPr>
        <p:spPr>
          <a:xfrm rot="16200000">
            <a:off x="10316191" y="3544012"/>
            <a:ext cx="646325" cy="1551361"/>
          </a:xfrm>
          <a:prstGeom prst="leftBrace">
            <a:avLst>
              <a:gd name="adj1" fmla="val 8333"/>
              <a:gd name="adj2" fmla="val 1398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32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>
            <a:extLst>
              <a:ext uri="{FF2B5EF4-FFF2-40B4-BE49-F238E27FC236}">
                <a16:creationId xmlns:a16="http://schemas.microsoft.com/office/drawing/2014/main" id="{08CCDAF5-2353-40A4-B5BD-A46AE861CC14}"/>
              </a:ext>
            </a:extLst>
          </p:cNvPr>
          <p:cNvGrpSpPr/>
          <p:nvPr/>
        </p:nvGrpSpPr>
        <p:grpSpPr>
          <a:xfrm>
            <a:off x="3124201" y="221788"/>
            <a:ext cx="5733493" cy="6027712"/>
            <a:chOff x="49407" y="817803"/>
            <a:chExt cx="5673371" cy="5907093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AC7ED31-74B5-424D-83EC-97FC0952FF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6467" y="1761334"/>
              <a:ext cx="3724795" cy="3724795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27FBFA11-FBB3-4174-BA03-60ECBBD05C7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2734" y="1930667"/>
              <a:ext cx="3724795" cy="372479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2D6B2C0A-FA69-4B55-BDC0-ABB46072C4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89001" y="2100000"/>
              <a:ext cx="3724795" cy="3724794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F682CBE4-F563-4A35-82D4-DF92A482E4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5268" y="2269333"/>
              <a:ext cx="3724795" cy="3724795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59255077-4537-4CBB-B5F9-23E0805A886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61266" y="2438666"/>
              <a:ext cx="3724795" cy="3724795"/>
            </a:xfrm>
            <a:prstGeom prst="rect">
              <a:avLst/>
            </a:prstGeom>
          </p:spPr>
        </p:pic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C9B43998-40D0-40FF-811F-C8799C2F2AA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22334" y="2506133"/>
              <a:ext cx="0" cy="3809728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D2A2B924-8DA5-49EA-BB0B-D7A9BE93722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261266" y="6315861"/>
              <a:ext cx="3861068" cy="0"/>
            </a:xfrm>
            <a:prstGeom prst="straightConnector1">
              <a:avLst/>
            </a:prstGeom>
            <a:ln w="5715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Arrow Connector 22">
              <a:extLst>
                <a:ext uri="{FF2B5EF4-FFF2-40B4-BE49-F238E27FC236}">
                  <a16:creationId xmlns:a16="http://schemas.microsoft.com/office/drawing/2014/main" id="{84AB1F47-31CE-40C4-B083-6AF801B5F1E8}"/>
                </a:ext>
              </a:extLst>
            </p:cNvPr>
            <p:cNvCxnSpPr>
              <a:cxnSpLocks/>
            </p:cNvCxnSpPr>
            <p:nvPr/>
          </p:nvCxnSpPr>
          <p:spPr>
            <a:xfrm>
              <a:off x="456530" y="5494051"/>
              <a:ext cx="736599" cy="728405"/>
            </a:xfrm>
            <a:prstGeom prst="straightConnector1">
              <a:avLst/>
            </a:prstGeom>
            <a:ln w="57150">
              <a:solidFill>
                <a:schemeClr val="accent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B9353E89-0126-4F57-BAD2-98F012EB6404}"/>
                </a:ext>
              </a:extLst>
            </p:cNvPr>
            <p:cNvSpPr txBox="1"/>
            <p:nvPr/>
          </p:nvSpPr>
          <p:spPr>
            <a:xfrm>
              <a:off x="204426" y="5682463"/>
              <a:ext cx="1306655" cy="904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accent1"/>
                  </a:solidFill>
                </a:rPr>
                <a:t>Day </a:t>
              </a:r>
            </a:p>
            <a:p>
              <a:r>
                <a:rPr lang="en-US" b="1" dirty="0">
                  <a:solidFill>
                    <a:schemeClr val="accent1"/>
                  </a:solidFill>
                </a:rPr>
                <a:t>of Year </a:t>
              </a:r>
            </a:p>
            <a:p>
              <a:r>
                <a:rPr lang="en-US" b="1" dirty="0">
                  <a:solidFill>
                    <a:schemeClr val="accent1"/>
                  </a:solidFill>
                </a:rPr>
                <a:t>(Time d)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2AE3F22-2917-4D9C-8E0E-A6005DCD8098}"/>
                </a:ext>
              </a:extLst>
            </p:cNvPr>
            <p:cNvSpPr txBox="1"/>
            <p:nvPr/>
          </p:nvSpPr>
          <p:spPr>
            <a:xfrm>
              <a:off x="1626479" y="6332793"/>
              <a:ext cx="3495854" cy="39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Longitude (Spatial x)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B01812C-9CB3-49D5-A377-1A226E1D6DE7}"/>
                </a:ext>
              </a:extLst>
            </p:cNvPr>
            <p:cNvSpPr txBox="1"/>
            <p:nvPr/>
          </p:nvSpPr>
          <p:spPr>
            <a:xfrm rot="5400000">
              <a:off x="3764309" y="4243254"/>
              <a:ext cx="3105830" cy="3959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FF0000"/>
                  </a:solidFill>
                </a:rPr>
                <a:t>Latitude (Spatial y)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E6FCDC6D-99F2-4AA8-BFA1-E66883F0426C}"/>
                </a:ext>
              </a:extLst>
            </p:cNvPr>
            <p:cNvSpPr txBox="1"/>
            <p:nvPr/>
          </p:nvSpPr>
          <p:spPr>
            <a:xfrm>
              <a:off x="49407" y="817803"/>
              <a:ext cx="5673371" cy="8143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b="1" dirty="0"/>
                <a:t>Seasonal Temperature Thresholds q</a:t>
              </a:r>
            </a:p>
            <a:p>
              <a:pPr algn="ctr"/>
              <a:r>
                <a:rPr lang="en-US" sz="2400" b="1" dirty="0"/>
                <a:t>(Jan. 1</a:t>
              </a:r>
              <a:r>
                <a:rPr lang="en-US" sz="2400" b="1" baseline="30000" dirty="0"/>
                <a:t>st</a:t>
              </a:r>
              <a:r>
                <a:rPr lang="en-US" sz="2400" b="1" dirty="0"/>
                <a:t> to Dec. 31</a:t>
              </a:r>
              <a:r>
                <a:rPr lang="en-US" sz="2400" b="1" baseline="30000" dirty="0"/>
                <a:t>st</a:t>
              </a:r>
              <a:r>
                <a:rPr lang="en-US" sz="2400" b="1" dirty="0"/>
                <a:t>)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29454D1-AEFA-4F01-AA22-2659B32A5AFE}"/>
                  </a:ext>
                </a:extLst>
              </p:cNvPr>
              <p:cNvSpPr txBox="1"/>
              <p:nvPr/>
            </p:nvSpPr>
            <p:spPr>
              <a:xfrm>
                <a:off x="4394770" y="1924136"/>
                <a:ext cx="646431" cy="395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229454D1-AEFA-4F01-AA22-2659B32A5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4770" y="1924136"/>
                <a:ext cx="646431" cy="395621"/>
              </a:xfrm>
              <a:prstGeom prst="rect">
                <a:avLst/>
              </a:prstGeom>
              <a:blipFill>
                <a:blip r:embed="rId3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8F4431E1-FA75-4FDF-B137-3885861304AC}"/>
                  </a:ext>
                </a:extLst>
              </p:cNvPr>
              <p:cNvSpPr txBox="1"/>
              <p:nvPr/>
            </p:nvSpPr>
            <p:spPr>
              <a:xfrm>
                <a:off x="7535597" y="5139187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8F4431E1-FA75-4FDF-B137-3885861304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597" y="5139187"/>
                <a:ext cx="646431" cy="381515"/>
              </a:xfrm>
              <a:prstGeom prst="rect">
                <a:avLst/>
              </a:prstGeom>
              <a:blipFill>
                <a:blip r:embed="rId4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A1B04EB-FE59-4E59-B17A-A261364A2A81}"/>
                  </a:ext>
                </a:extLst>
              </p:cNvPr>
              <p:cNvSpPr txBox="1"/>
              <p:nvPr/>
            </p:nvSpPr>
            <p:spPr>
              <a:xfrm>
                <a:off x="4389562" y="5147979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𝒊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3A1B04EB-FE59-4E59-B17A-A261364A2A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89562" y="5147979"/>
                <a:ext cx="646431" cy="381515"/>
              </a:xfrm>
              <a:prstGeom prst="rect">
                <a:avLst/>
              </a:prstGeom>
              <a:blipFill>
                <a:blip r:embed="rId5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BFD207D-C7A6-4FAD-9365-D1B7A736BC07}"/>
                  </a:ext>
                </a:extLst>
              </p:cNvPr>
              <p:cNvSpPr txBox="1"/>
              <p:nvPr/>
            </p:nvSpPr>
            <p:spPr>
              <a:xfrm>
                <a:off x="7527582" y="1948167"/>
                <a:ext cx="646431" cy="39562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0BFD207D-C7A6-4FAD-9365-D1B7A736B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7582" y="1948167"/>
                <a:ext cx="646431" cy="395621"/>
              </a:xfrm>
              <a:prstGeom prst="rect">
                <a:avLst/>
              </a:prstGeom>
              <a:blipFill>
                <a:blip r:embed="rId6"/>
                <a:stretch>
                  <a:fillRect b="-93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E87788F4-29F2-4816-87D4-F457DB889DF0}"/>
                  </a:ext>
                </a:extLst>
              </p:cNvPr>
              <p:cNvSpPr txBox="1"/>
              <p:nvPr/>
            </p:nvSpPr>
            <p:spPr>
              <a:xfrm>
                <a:off x="7543612" y="4679916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E87788F4-29F2-4816-87D4-F457DB889D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3612" y="4679916"/>
                <a:ext cx="646431" cy="381515"/>
              </a:xfrm>
              <a:prstGeom prst="rect">
                <a:avLst/>
              </a:prstGeom>
              <a:blipFill>
                <a:blip r:embed="rId7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D4A6808-9276-4221-B60F-BB36A6AF10F6}"/>
                  </a:ext>
                </a:extLst>
              </p:cNvPr>
              <p:cNvSpPr txBox="1"/>
              <p:nvPr/>
            </p:nvSpPr>
            <p:spPr>
              <a:xfrm>
                <a:off x="7087499" y="5147978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ED4A6808-9276-4221-B60F-BB36A6AF10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7499" y="5147978"/>
                <a:ext cx="646431" cy="381515"/>
              </a:xfrm>
              <a:prstGeom prst="rect">
                <a:avLst/>
              </a:prstGeom>
              <a:blipFill>
                <a:blip r:embed="rId8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5A03435C-688C-430C-91F6-7321BD8D9D35}"/>
                  </a:ext>
                </a:extLst>
              </p:cNvPr>
              <p:cNvSpPr txBox="1"/>
              <p:nvPr/>
            </p:nvSpPr>
            <p:spPr>
              <a:xfrm>
                <a:off x="7098106" y="4689143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09" name="TextBox 108">
                <a:extLst>
                  <a:ext uri="{FF2B5EF4-FFF2-40B4-BE49-F238E27FC236}">
                    <a16:creationId xmlns:a16="http://schemas.microsoft.com/office/drawing/2014/main" id="{5A03435C-688C-430C-91F6-7321BD8D9D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8106" y="4689143"/>
                <a:ext cx="646431" cy="381515"/>
              </a:xfrm>
              <a:prstGeom prst="rect">
                <a:avLst/>
              </a:prstGeom>
              <a:blipFill>
                <a:blip r:embed="rId9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FCB8682-5FDE-436C-B7F6-BE780A4406FB}"/>
                  </a:ext>
                </a:extLst>
              </p:cNvPr>
              <p:cNvSpPr txBox="1"/>
              <p:nvPr/>
            </p:nvSpPr>
            <p:spPr>
              <a:xfrm>
                <a:off x="6616715" y="5165255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CFCB8682-5FDE-436C-B7F6-BE780A4406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715" y="5165255"/>
                <a:ext cx="646431" cy="381515"/>
              </a:xfrm>
              <a:prstGeom prst="rect">
                <a:avLst/>
              </a:prstGeom>
              <a:blipFill>
                <a:blip r:embed="rId10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86C8CEA-40EB-49BB-934B-5046B5ED328D}"/>
                  </a:ext>
                </a:extLst>
              </p:cNvPr>
              <p:cNvSpPr txBox="1"/>
              <p:nvPr/>
            </p:nvSpPr>
            <p:spPr>
              <a:xfrm>
                <a:off x="7551461" y="4216396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F86C8CEA-40EB-49BB-934B-5046B5ED32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1461" y="4216396"/>
                <a:ext cx="646431" cy="381515"/>
              </a:xfrm>
              <a:prstGeom prst="rect">
                <a:avLst/>
              </a:prstGeom>
              <a:blipFill>
                <a:blip r:embed="rId11"/>
                <a:stretch>
                  <a:fillRect b="-48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92F6A0AC-580F-4148-9023-0949E60D51C9}"/>
                  </a:ext>
                </a:extLst>
              </p:cNvPr>
              <p:cNvSpPr txBox="1"/>
              <p:nvPr/>
            </p:nvSpPr>
            <p:spPr>
              <a:xfrm>
                <a:off x="6616715" y="4230308"/>
                <a:ext cx="646431" cy="38151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</m:e>
                      <m:sub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,  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b>
                    </m:sSub>
                  </m:oMath>
                </a14:m>
                <a:r>
                  <a:rPr lang="en-US" b="1" dirty="0"/>
                  <a:t> </a:t>
                </a:r>
                <a:endParaRPr lang="en-US" dirty="0"/>
              </a:p>
            </p:txBody>
          </p:sp>
        </mc:Choice>
        <mc:Fallback xmlns="">
          <p:sp>
            <p:nvSpPr>
              <p:cNvPr id="114" name="TextBox 113">
                <a:extLst>
                  <a:ext uri="{FF2B5EF4-FFF2-40B4-BE49-F238E27FC236}">
                    <a16:creationId xmlns:a16="http://schemas.microsoft.com/office/drawing/2014/main" id="{92F6A0AC-580F-4148-9023-0949E60D51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6715" y="4230308"/>
                <a:ext cx="646431" cy="381515"/>
              </a:xfrm>
              <a:prstGeom prst="rect">
                <a:avLst/>
              </a:prstGeom>
              <a:blipFill>
                <a:blip r:embed="rId12"/>
                <a:stretch>
                  <a:fillRect b="-3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5" name="TextBox 114">
            <a:extLst>
              <a:ext uri="{FF2B5EF4-FFF2-40B4-BE49-F238E27FC236}">
                <a16:creationId xmlns:a16="http://schemas.microsoft.com/office/drawing/2014/main" id="{4DFDEEB6-CCD1-429C-A471-7EBC85107A17}"/>
              </a:ext>
            </a:extLst>
          </p:cNvPr>
          <p:cNvSpPr txBox="1"/>
          <p:nvPr/>
        </p:nvSpPr>
        <p:spPr>
          <a:xfrm>
            <a:off x="6245880" y="5160510"/>
            <a:ext cx="41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….</a:t>
            </a: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E22774E-2C76-4417-8EE1-1806A2C4AC86}"/>
              </a:ext>
            </a:extLst>
          </p:cNvPr>
          <p:cNvSpPr txBox="1"/>
          <p:nvPr/>
        </p:nvSpPr>
        <p:spPr>
          <a:xfrm rot="16200000">
            <a:off x="7554322" y="3832964"/>
            <a:ext cx="41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….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F1C2468-9475-4359-A53F-B35508DE7B14}"/>
              </a:ext>
            </a:extLst>
          </p:cNvPr>
          <p:cNvSpPr txBox="1"/>
          <p:nvPr/>
        </p:nvSpPr>
        <p:spPr>
          <a:xfrm rot="2479888">
            <a:off x="6301253" y="3775868"/>
            <a:ext cx="41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….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9A25D366-D08A-4482-BE5B-6DF0BC7305A2}"/>
              </a:ext>
            </a:extLst>
          </p:cNvPr>
          <p:cNvSpPr txBox="1"/>
          <p:nvPr/>
        </p:nvSpPr>
        <p:spPr>
          <a:xfrm>
            <a:off x="6709745" y="4696272"/>
            <a:ext cx="41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….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A8846838-7A88-4B94-8FD7-B929B4EB29FF}"/>
              </a:ext>
            </a:extLst>
          </p:cNvPr>
          <p:cNvSpPr txBox="1"/>
          <p:nvPr/>
        </p:nvSpPr>
        <p:spPr>
          <a:xfrm rot="5400000">
            <a:off x="7210647" y="4278914"/>
            <a:ext cx="4153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….</a:t>
            </a:r>
          </a:p>
        </p:txBody>
      </p:sp>
    </p:spTree>
    <p:extLst>
      <p:ext uri="{BB962C8B-B14F-4D97-AF65-F5344CB8AC3E}">
        <p14:creationId xmlns:p14="http://schemas.microsoft.com/office/powerpoint/2010/main" val="4210117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12E87D36-2F73-45A2-98A5-42B4DBCC1C93}"/>
              </a:ext>
            </a:extLst>
          </p:cNvPr>
          <p:cNvCxnSpPr>
            <a:cxnSpLocks/>
          </p:cNvCxnSpPr>
          <p:nvPr/>
        </p:nvCxnSpPr>
        <p:spPr>
          <a:xfrm flipV="1">
            <a:off x="2180162" y="3654511"/>
            <a:ext cx="0" cy="145690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BB15D79-914D-4567-813F-031E9924470F}"/>
              </a:ext>
            </a:extLst>
          </p:cNvPr>
          <p:cNvCxnSpPr>
            <a:cxnSpLocks/>
          </p:cNvCxnSpPr>
          <p:nvPr/>
        </p:nvCxnSpPr>
        <p:spPr>
          <a:xfrm flipV="1">
            <a:off x="2357962" y="3522557"/>
            <a:ext cx="0" cy="2047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E3BC5DBC-B54B-4F09-B020-76C094C99859}"/>
              </a:ext>
            </a:extLst>
          </p:cNvPr>
          <p:cNvCxnSpPr>
            <a:cxnSpLocks/>
          </p:cNvCxnSpPr>
          <p:nvPr/>
        </p:nvCxnSpPr>
        <p:spPr>
          <a:xfrm flipV="1">
            <a:off x="2518828" y="3412491"/>
            <a:ext cx="1" cy="23019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8EC382AC-F848-4E17-A0B6-1E1AE7766E1D}"/>
              </a:ext>
            </a:extLst>
          </p:cNvPr>
          <p:cNvCxnSpPr>
            <a:cxnSpLocks/>
          </p:cNvCxnSpPr>
          <p:nvPr/>
        </p:nvCxnSpPr>
        <p:spPr>
          <a:xfrm flipV="1">
            <a:off x="2688159" y="3310891"/>
            <a:ext cx="3" cy="28363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2FB73ACE-BF1E-46B8-A9AC-BD67C0149D1E}"/>
              </a:ext>
            </a:extLst>
          </p:cNvPr>
          <p:cNvCxnSpPr>
            <a:cxnSpLocks/>
          </p:cNvCxnSpPr>
          <p:nvPr/>
        </p:nvCxnSpPr>
        <p:spPr>
          <a:xfrm flipV="1">
            <a:off x="2857485" y="3216001"/>
            <a:ext cx="7" cy="23670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Arrow Connector 69">
            <a:extLst>
              <a:ext uri="{FF2B5EF4-FFF2-40B4-BE49-F238E27FC236}">
                <a16:creationId xmlns:a16="http://schemas.microsoft.com/office/drawing/2014/main" id="{C5107BFE-741F-4E0B-A7C6-F637197CA2D8}"/>
              </a:ext>
            </a:extLst>
          </p:cNvPr>
          <p:cNvCxnSpPr>
            <a:cxnSpLocks/>
          </p:cNvCxnSpPr>
          <p:nvPr/>
        </p:nvCxnSpPr>
        <p:spPr>
          <a:xfrm flipH="1" flipV="1">
            <a:off x="3026826" y="3109290"/>
            <a:ext cx="3" cy="15926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E09BCD37-F200-471E-AE71-6CEBF29B245F}"/>
              </a:ext>
            </a:extLst>
          </p:cNvPr>
          <p:cNvSpPr/>
          <p:nvPr/>
        </p:nvSpPr>
        <p:spPr>
          <a:xfrm>
            <a:off x="723896" y="2799378"/>
            <a:ext cx="5731933" cy="1781513"/>
          </a:xfrm>
          <a:custGeom>
            <a:avLst/>
            <a:gdLst>
              <a:gd name="connsiteX0" fmla="*/ 0 w 5731933"/>
              <a:gd name="connsiteY0" fmla="*/ 1400513 h 1781513"/>
              <a:gd name="connsiteX1" fmla="*/ 702733 w 5731933"/>
              <a:gd name="connsiteY1" fmla="*/ 1231179 h 1781513"/>
              <a:gd name="connsiteX2" fmla="*/ 1905000 w 5731933"/>
              <a:gd name="connsiteY2" fmla="*/ 807846 h 1781513"/>
              <a:gd name="connsiteX3" fmla="*/ 2810933 w 5731933"/>
              <a:gd name="connsiteY3" fmla="*/ 71246 h 1781513"/>
              <a:gd name="connsiteX4" fmla="*/ 3539066 w 5731933"/>
              <a:gd name="connsiteY4" fmla="*/ 88179 h 1781513"/>
              <a:gd name="connsiteX5" fmla="*/ 4233333 w 5731933"/>
              <a:gd name="connsiteY5" fmla="*/ 596179 h 1781513"/>
              <a:gd name="connsiteX6" fmla="*/ 5731933 w 5731933"/>
              <a:gd name="connsiteY6" fmla="*/ 1781513 h 178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31933" h="1781513">
                <a:moveTo>
                  <a:pt x="0" y="1400513"/>
                </a:moveTo>
                <a:cubicBezTo>
                  <a:pt x="192616" y="1365235"/>
                  <a:pt x="385233" y="1329957"/>
                  <a:pt x="702733" y="1231179"/>
                </a:cubicBezTo>
                <a:cubicBezTo>
                  <a:pt x="1020233" y="1132401"/>
                  <a:pt x="1553633" y="1001168"/>
                  <a:pt x="1905000" y="807846"/>
                </a:cubicBezTo>
                <a:cubicBezTo>
                  <a:pt x="2256367" y="614524"/>
                  <a:pt x="2538589" y="191190"/>
                  <a:pt x="2810933" y="71246"/>
                </a:cubicBezTo>
                <a:cubicBezTo>
                  <a:pt x="3083277" y="-48698"/>
                  <a:pt x="3301999" y="690"/>
                  <a:pt x="3539066" y="88179"/>
                </a:cubicBezTo>
                <a:cubicBezTo>
                  <a:pt x="3776133" y="175668"/>
                  <a:pt x="3867855" y="313957"/>
                  <a:pt x="4233333" y="596179"/>
                </a:cubicBezTo>
                <a:cubicBezTo>
                  <a:pt x="4598811" y="878401"/>
                  <a:pt x="5451122" y="1606535"/>
                  <a:pt x="5731933" y="1781513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8B359678-0412-442A-9302-5A09DB17CC40}"/>
              </a:ext>
            </a:extLst>
          </p:cNvPr>
          <p:cNvSpPr/>
          <p:nvPr/>
        </p:nvSpPr>
        <p:spPr>
          <a:xfrm>
            <a:off x="723895" y="2938152"/>
            <a:ext cx="5664200" cy="2133807"/>
          </a:xfrm>
          <a:custGeom>
            <a:avLst/>
            <a:gdLst>
              <a:gd name="connsiteX0" fmla="*/ 0 w 5664200"/>
              <a:gd name="connsiteY0" fmla="*/ 2032207 h 2133807"/>
              <a:gd name="connsiteX1" fmla="*/ 3090334 w 5664200"/>
              <a:gd name="connsiteY1" fmla="*/ 207 h 2133807"/>
              <a:gd name="connsiteX2" fmla="*/ 5664200 w 5664200"/>
              <a:gd name="connsiteY2" fmla="*/ 2133807 h 2133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664200" h="2133807">
                <a:moveTo>
                  <a:pt x="0" y="2032207"/>
                </a:moveTo>
                <a:cubicBezTo>
                  <a:pt x="1073150" y="1007740"/>
                  <a:pt x="2146301" y="-16726"/>
                  <a:pt x="3090334" y="207"/>
                </a:cubicBezTo>
                <a:cubicBezTo>
                  <a:pt x="4034367" y="17140"/>
                  <a:pt x="5243689" y="1800785"/>
                  <a:pt x="5664200" y="2133807"/>
                </a:cubicBezTo>
              </a:path>
            </a:pathLst>
          </a:cu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0E7573E-5171-4DA0-B295-0B4656CEC3A9}"/>
              </a:ext>
            </a:extLst>
          </p:cNvPr>
          <p:cNvCxnSpPr/>
          <p:nvPr/>
        </p:nvCxnSpPr>
        <p:spPr>
          <a:xfrm>
            <a:off x="723896" y="5808557"/>
            <a:ext cx="5858933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ED94F9E-3E4C-4B8A-86BB-870810C95424}"/>
              </a:ext>
            </a:extLst>
          </p:cNvPr>
          <p:cNvCxnSpPr>
            <a:cxnSpLocks/>
          </p:cNvCxnSpPr>
          <p:nvPr/>
        </p:nvCxnSpPr>
        <p:spPr>
          <a:xfrm flipV="1">
            <a:off x="723898" y="1380491"/>
            <a:ext cx="0" cy="4428066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6127DC02-8D62-4E8F-8368-F670086E396C}"/>
              </a:ext>
            </a:extLst>
          </p:cNvPr>
          <p:cNvSpPr txBox="1"/>
          <p:nvPr/>
        </p:nvSpPr>
        <p:spPr>
          <a:xfrm rot="16200000">
            <a:off x="-673846" y="3135092"/>
            <a:ext cx="233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Temperature (T)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3000774-F1D1-449F-AFD6-914281B37A9C}"/>
              </a:ext>
            </a:extLst>
          </p:cNvPr>
          <p:cNvSpPr txBox="1"/>
          <p:nvPr/>
        </p:nvSpPr>
        <p:spPr>
          <a:xfrm>
            <a:off x="2103962" y="5808557"/>
            <a:ext cx="29364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Day of Year (Time d)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020BE1F-9AC4-471E-BBFC-8CF041EDA5E8}"/>
              </a:ext>
            </a:extLst>
          </p:cNvPr>
          <p:cNvSpPr txBox="1"/>
          <p:nvPr/>
        </p:nvSpPr>
        <p:spPr>
          <a:xfrm>
            <a:off x="4102101" y="2140503"/>
            <a:ext cx="258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C000"/>
                </a:solidFill>
              </a:rPr>
              <a:t>Daily Minimum T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0975BD9-9FB5-4865-94C7-5DE05F586B61}"/>
              </a:ext>
            </a:extLst>
          </p:cNvPr>
          <p:cNvSpPr txBox="1"/>
          <p:nvPr/>
        </p:nvSpPr>
        <p:spPr>
          <a:xfrm>
            <a:off x="4102101" y="1751278"/>
            <a:ext cx="2587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Daily Threshold q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FBB42A30-1574-4E75-ADBD-444262DC1B23}"/>
              </a:ext>
            </a:extLst>
          </p:cNvPr>
          <p:cNvCxnSpPr>
            <a:cxnSpLocks/>
          </p:cNvCxnSpPr>
          <p:nvPr/>
        </p:nvCxnSpPr>
        <p:spPr>
          <a:xfrm>
            <a:off x="1968496" y="3216001"/>
            <a:ext cx="0" cy="206762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A0890DC0-7989-4EE0-BD23-4A0B3E9738E6}"/>
              </a:ext>
            </a:extLst>
          </p:cNvPr>
          <p:cNvCxnSpPr>
            <a:cxnSpLocks/>
          </p:cNvCxnSpPr>
          <p:nvPr/>
        </p:nvCxnSpPr>
        <p:spPr>
          <a:xfrm>
            <a:off x="3289296" y="2602168"/>
            <a:ext cx="0" cy="26814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CCCBF6BE-1AF0-4EE4-8204-A72638A6B964}"/>
              </a:ext>
            </a:extLst>
          </p:cNvPr>
          <p:cNvCxnSpPr/>
          <p:nvPr/>
        </p:nvCxnSpPr>
        <p:spPr>
          <a:xfrm>
            <a:off x="1968496" y="5283624"/>
            <a:ext cx="1320800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79">
            <a:extLst>
              <a:ext uri="{FF2B5EF4-FFF2-40B4-BE49-F238E27FC236}">
                <a16:creationId xmlns:a16="http://schemas.microsoft.com/office/drawing/2014/main" id="{08687D22-FAE1-4D39-8A15-C3B8C1B79075}"/>
              </a:ext>
            </a:extLst>
          </p:cNvPr>
          <p:cNvSpPr txBox="1"/>
          <p:nvPr/>
        </p:nvSpPr>
        <p:spPr>
          <a:xfrm>
            <a:off x="1995384" y="4790209"/>
            <a:ext cx="1320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</a:rPr>
              <a:t>Hot Days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BD0CFF1-FE42-4EC0-B3D3-7274055C3A1A}"/>
                  </a:ext>
                </a:extLst>
              </p:cNvPr>
              <p:cNvSpPr txBox="1"/>
              <p:nvPr/>
            </p:nvSpPr>
            <p:spPr>
              <a:xfrm>
                <a:off x="319077" y="135376"/>
                <a:ext cx="7191954" cy="11238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b="1" dirty="0"/>
                  <a:t>Temperature to Threshold Comparison for Year</a:t>
                </a:r>
                <a:r>
                  <a:rPr lang="en-US" sz="3200" b="1" dirty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e>
                      <m:sub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𝒕</m:t>
                        </m:r>
                      </m:sub>
                    </m:sSub>
                  </m:oMath>
                </a14:m>
                <a:r>
                  <a:rPr lang="en-US" sz="3200" b="1" dirty="0">
                    <a:solidFill>
                      <a:schemeClr val="tx1"/>
                    </a:solidFill>
                  </a:rPr>
                  <a:t> </a:t>
                </a:r>
                <a:r>
                  <a:rPr lang="en-US" sz="3200" b="1" dirty="0"/>
                  <a:t>in Grid Cell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𝒊</m:t>
                        </m:r>
                      </m:sub>
                    </m:sSub>
                    <m:r>
                      <a:rPr lang="en-US" sz="3200" b="1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𝒚</m:t>
                        </m:r>
                      </m:e>
                      <m:sub>
                        <m:r>
                          <a:rPr lang="en-US" sz="3200" b="1" i="1" dirty="0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𝒋</m:t>
                        </m:r>
                      </m:sub>
                    </m:sSub>
                  </m:oMath>
                </a14:m>
                <a:endParaRPr lang="en-US" sz="32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0BD0CFF1-FE42-4EC0-B3D3-7274055C3A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077" y="135376"/>
                <a:ext cx="7191954" cy="1123834"/>
              </a:xfrm>
              <a:prstGeom prst="rect">
                <a:avLst/>
              </a:prstGeom>
              <a:blipFill>
                <a:blip r:embed="rId2"/>
                <a:stretch>
                  <a:fillRect t="-7027" b="-1297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2" name="TextBox 81">
            <a:extLst>
              <a:ext uri="{FF2B5EF4-FFF2-40B4-BE49-F238E27FC236}">
                <a16:creationId xmlns:a16="http://schemas.microsoft.com/office/drawing/2014/main" id="{3A9E8411-003F-4E87-85D8-8DAA409F71D3}"/>
              </a:ext>
            </a:extLst>
          </p:cNvPr>
          <p:cNvSpPr txBox="1"/>
          <p:nvPr/>
        </p:nvSpPr>
        <p:spPr>
          <a:xfrm>
            <a:off x="185008" y="5831723"/>
            <a:ext cx="233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Jan. 1</a:t>
            </a:r>
            <a:r>
              <a:rPr lang="en-US" sz="2400" b="1" baseline="30000" dirty="0"/>
              <a:t>st</a:t>
            </a:r>
            <a:endParaRPr lang="en-US" sz="2400" b="1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C334BE2-A16D-4EA2-8251-3DCB31E02EEB}"/>
              </a:ext>
            </a:extLst>
          </p:cNvPr>
          <p:cNvSpPr txBox="1"/>
          <p:nvPr/>
        </p:nvSpPr>
        <p:spPr>
          <a:xfrm>
            <a:off x="6010075" y="5845655"/>
            <a:ext cx="233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Dec. 31</a:t>
            </a:r>
            <a:r>
              <a:rPr lang="en-US" sz="2400" b="1" baseline="30000" dirty="0"/>
              <a:t>st</a:t>
            </a:r>
            <a:endParaRPr lang="en-US" sz="2400" b="1" dirty="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1267C819-F8B8-4D6D-B6A9-73C83E71B630}"/>
              </a:ext>
            </a:extLst>
          </p:cNvPr>
          <p:cNvSpPr/>
          <p:nvPr/>
        </p:nvSpPr>
        <p:spPr>
          <a:xfrm>
            <a:off x="7996527" y="1782298"/>
            <a:ext cx="719662" cy="399027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328B8370-34E3-452F-8BAC-4D70E4A29D71}"/>
                  </a:ext>
                </a:extLst>
              </p:cNvPr>
              <p:cNvSpPr txBox="1"/>
              <p:nvPr/>
            </p:nvSpPr>
            <p:spPr>
              <a:xfrm>
                <a:off x="7768158" y="1355657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C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C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FFC000"/>
                  </a:solidFill>
                </a:endParaRPr>
              </a:p>
            </p:txBody>
          </p:sp>
        </mc:Choice>
        <mc:Fallback xmlns=""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328B8370-34E3-452F-8BAC-4D70E4A29D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68158" y="1355657"/>
                <a:ext cx="964736" cy="395621"/>
              </a:xfrm>
              <a:prstGeom prst="rect">
                <a:avLst/>
              </a:prstGeom>
              <a:blipFill>
                <a:blip r:embed="rId3"/>
                <a:stretch>
                  <a:fillRect l="-1887" r="-24528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02FE4C6E-7AE0-48FA-A560-E853ED975EE1}"/>
                  </a:ext>
                </a:extLst>
              </p:cNvPr>
              <p:cNvSpPr txBox="1"/>
              <p:nvPr/>
            </p:nvSpPr>
            <p:spPr>
              <a:xfrm>
                <a:off x="8104170" y="5216856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𝟑𝟔𝟒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98" name="TextBox 97">
                <a:extLst>
                  <a:ext uri="{FF2B5EF4-FFF2-40B4-BE49-F238E27FC236}">
                    <a16:creationId xmlns:a16="http://schemas.microsoft.com/office/drawing/2014/main" id="{02FE4C6E-7AE0-48FA-A560-E853ED975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4170" y="5216856"/>
                <a:ext cx="521244" cy="369332"/>
              </a:xfrm>
              <a:prstGeom prst="rect">
                <a:avLst/>
              </a:prstGeom>
              <a:blipFill>
                <a:blip r:embed="rId4"/>
                <a:stretch>
                  <a:fillRect r="-15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0" name="Rectangle 99">
            <a:extLst>
              <a:ext uri="{FF2B5EF4-FFF2-40B4-BE49-F238E27FC236}">
                <a16:creationId xmlns:a16="http://schemas.microsoft.com/office/drawing/2014/main" id="{1A281B0D-D54A-4B83-888B-ACB38ADD6E88}"/>
              </a:ext>
            </a:extLst>
          </p:cNvPr>
          <p:cNvSpPr/>
          <p:nvPr/>
        </p:nvSpPr>
        <p:spPr>
          <a:xfrm>
            <a:off x="8038801" y="442873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8DA271B7-AA46-487A-8CC0-9DD62B0489A4}"/>
              </a:ext>
            </a:extLst>
          </p:cNvPr>
          <p:cNvSpPr/>
          <p:nvPr/>
        </p:nvSpPr>
        <p:spPr>
          <a:xfrm>
            <a:off x="8038801" y="377674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001CEAFE-FF7D-4A50-9E51-5566DE107847}"/>
              </a:ext>
            </a:extLst>
          </p:cNvPr>
          <p:cNvSpPr/>
          <p:nvPr/>
        </p:nvSpPr>
        <p:spPr>
          <a:xfrm>
            <a:off x="8038800" y="312475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AC4D30B6-CC5F-4135-8B9A-346DCC336DC3}"/>
              </a:ext>
            </a:extLst>
          </p:cNvPr>
          <p:cNvSpPr/>
          <p:nvPr/>
        </p:nvSpPr>
        <p:spPr>
          <a:xfrm>
            <a:off x="8038799" y="247276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91E56EAA-6490-456B-BE0E-B159F475A3B9}"/>
              </a:ext>
            </a:extLst>
          </p:cNvPr>
          <p:cNvSpPr/>
          <p:nvPr/>
        </p:nvSpPr>
        <p:spPr>
          <a:xfrm>
            <a:off x="8038798" y="182077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A42705E4-2F6B-420C-84B2-FDF239D71EA3}"/>
                  </a:ext>
                </a:extLst>
              </p:cNvPr>
              <p:cNvSpPr txBox="1"/>
              <p:nvPr/>
            </p:nvSpPr>
            <p:spPr>
              <a:xfrm>
                <a:off x="8092724" y="196313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5" name="TextBox 104">
                <a:extLst>
                  <a:ext uri="{FF2B5EF4-FFF2-40B4-BE49-F238E27FC236}">
                    <a16:creationId xmlns:a16="http://schemas.microsoft.com/office/drawing/2014/main" id="{A42705E4-2F6B-420C-84B2-FDF239D71E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2724" y="1963139"/>
                <a:ext cx="521244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4F5970CC-0A44-416A-B2EE-7A005DCB4C31}"/>
                  </a:ext>
                </a:extLst>
              </p:cNvPr>
              <p:cNvSpPr txBox="1"/>
              <p:nvPr/>
            </p:nvSpPr>
            <p:spPr>
              <a:xfrm>
                <a:off x="8104170" y="2588071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6" name="TextBox 105">
                <a:extLst>
                  <a:ext uri="{FF2B5EF4-FFF2-40B4-BE49-F238E27FC236}">
                    <a16:creationId xmlns:a16="http://schemas.microsoft.com/office/drawing/2014/main" id="{4F5970CC-0A44-416A-B2EE-7A005DCB4C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04170" y="2588071"/>
                <a:ext cx="521244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C88F47D3-A416-4246-A9CD-ADDEBDF51502}"/>
                  </a:ext>
                </a:extLst>
              </p:cNvPr>
              <p:cNvSpPr txBox="1"/>
              <p:nvPr/>
            </p:nvSpPr>
            <p:spPr>
              <a:xfrm>
                <a:off x="8092724" y="325051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07" name="TextBox 106">
                <a:extLst>
                  <a:ext uri="{FF2B5EF4-FFF2-40B4-BE49-F238E27FC236}">
                    <a16:creationId xmlns:a16="http://schemas.microsoft.com/office/drawing/2014/main" id="{C88F47D3-A416-4246-A9CD-ADDEBDF51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2724" y="3250519"/>
                <a:ext cx="521244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1" name="Rectangle 90">
            <a:extLst>
              <a:ext uri="{FF2B5EF4-FFF2-40B4-BE49-F238E27FC236}">
                <a16:creationId xmlns:a16="http://schemas.microsoft.com/office/drawing/2014/main" id="{B3E31DE7-0178-491C-82C3-5D783FEAEF3F}"/>
              </a:ext>
            </a:extLst>
          </p:cNvPr>
          <p:cNvSpPr/>
          <p:nvPr/>
        </p:nvSpPr>
        <p:spPr>
          <a:xfrm>
            <a:off x="8038802" y="508072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4B364737-4D5D-4004-A4E4-E424184D8CCE}"/>
              </a:ext>
            </a:extLst>
          </p:cNvPr>
          <p:cNvSpPr/>
          <p:nvPr/>
        </p:nvSpPr>
        <p:spPr>
          <a:xfrm>
            <a:off x="9385322" y="1782298"/>
            <a:ext cx="719662" cy="3990277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F5EC71B-6247-4033-A272-B6760D5DD64D}"/>
                  </a:ext>
                </a:extLst>
              </p:cNvPr>
              <p:cNvSpPr txBox="1"/>
              <p:nvPr/>
            </p:nvSpPr>
            <p:spPr>
              <a:xfrm>
                <a:off x="9271219" y="1321358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10" name="TextBox 109">
                <a:extLst>
                  <a:ext uri="{FF2B5EF4-FFF2-40B4-BE49-F238E27FC236}">
                    <a16:creationId xmlns:a16="http://schemas.microsoft.com/office/drawing/2014/main" id="{8F5EC71B-6247-4033-A272-B6760D5DD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1219" y="1321358"/>
                <a:ext cx="964736" cy="395621"/>
              </a:xfrm>
              <a:prstGeom prst="rect">
                <a:avLst/>
              </a:prstGeom>
              <a:blipFill>
                <a:blip r:embed="rId8"/>
                <a:stretch>
                  <a:fillRect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0D950A8-11CF-4F24-9845-D5245E310CD4}"/>
                  </a:ext>
                </a:extLst>
              </p:cNvPr>
              <p:cNvSpPr txBox="1"/>
              <p:nvPr/>
            </p:nvSpPr>
            <p:spPr>
              <a:xfrm>
                <a:off x="9492965" y="5216856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𝟑𝟔𝟒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1" name="TextBox 110">
                <a:extLst>
                  <a:ext uri="{FF2B5EF4-FFF2-40B4-BE49-F238E27FC236}">
                    <a16:creationId xmlns:a16="http://schemas.microsoft.com/office/drawing/2014/main" id="{70D950A8-11CF-4F24-9845-D5245E310C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2965" y="5216856"/>
                <a:ext cx="521244" cy="369332"/>
              </a:xfrm>
              <a:prstGeom prst="rect">
                <a:avLst/>
              </a:prstGeom>
              <a:blipFill>
                <a:blip r:embed="rId9"/>
                <a:stretch>
                  <a:fillRect r="-13953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" name="Rectangle 119">
            <a:extLst>
              <a:ext uri="{FF2B5EF4-FFF2-40B4-BE49-F238E27FC236}">
                <a16:creationId xmlns:a16="http://schemas.microsoft.com/office/drawing/2014/main" id="{CC342EE2-080B-4231-AE09-1376E95BA263}"/>
              </a:ext>
            </a:extLst>
          </p:cNvPr>
          <p:cNvSpPr/>
          <p:nvPr/>
        </p:nvSpPr>
        <p:spPr>
          <a:xfrm>
            <a:off x="9427596" y="442873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D0488973-625C-40F5-A2EF-68A03F83E510}"/>
              </a:ext>
            </a:extLst>
          </p:cNvPr>
          <p:cNvSpPr/>
          <p:nvPr/>
        </p:nvSpPr>
        <p:spPr>
          <a:xfrm>
            <a:off x="9427596" y="377674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2AAEDB9-7D81-455E-9D7B-511366F4544E}"/>
              </a:ext>
            </a:extLst>
          </p:cNvPr>
          <p:cNvSpPr/>
          <p:nvPr/>
        </p:nvSpPr>
        <p:spPr>
          <a:xfrm>
            <a:off x="9427595" y="312475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E73A700-667A-43BE-AAA1-5BCAAF961CA7}"/>
              </a:ext>
            </a:extLst>
          </p:cNvPr>
          <p:cNvSpPr/>
          <p:nvPr/>
        </p:nvSpPr>
        <p:spPr>
          <a:xfrm>
            <a:off x="9427594" y="247276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F6E1889C-528B-4FF3-AD5D-14D0DDB5917B}"/>
              </a:ext>
            </a:extLst>
          </p:cNvPr>
          <p:cNvSpPr/>
          <p:nvPr/>
        </p:nvSpPr>
        <p:spPr>
          <a:xfrm>
            <a:off x="9427593" y="182077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022771CF-0E05-4AFF-B85E-BE6C4420CE4D}"/>
                  </a:ext>
                </a:extLst>
              </p:cNvPr>
              <p:cNvSpPr txBox="1"/>
              <p:nvPr/>
            </p:nvSpPr>
            <p:spPr>
              <a:xfrm>
                <a:off x="9481519" y="196313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5" name="TextBox 124">
                <a:extLst>
                  <a:ext uri="{FF2B5EF4-FFF2-40B4-BE49-F238E27FC236}">
                    <a16:creationId xmlns:a16="http://schemas.microsoft.com/office/drawing/2014/main" id="{022771CF-0E05-4AFF-B85E-BE6C4420CE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1519" y="1963139"/>
                <a:ext cx="521244" cy="369332"/>
              </a:xfrm>
              <a:prstGeom prst="rect">
                <a:avLst/>
              </a:prstGeom>
              <a:blipFill>
                <a:blip r:embed="rId10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A1FD4EA-4F12-4D16-BF96-2FF2BBB1201D}"/>
                  </a:ext>
                </a:extLst>
              </p:cNvPr>
              <p:cNvSpPr txBox="1"/>
              <p:nvPr/>
            </p:nvSpPr>
            <p:spPr>
              <a:xfrm>
                <a:off x="9492965" y="2588071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6" name="TextBox 125">
                <a:extLst>
                  <a:ext uri="{FF2B5EF4-FFF2-40B4-BE49-F238E27FC236}">
                    <a16:creationId xmlns:a16="http://schemas.microsoft.com/office/drawing/2014/main" id="{4A1FD4EA-4F12-4D16-BF96-2FF2BBB120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92965" y="2588071"/>
                <a:ext cx="521244" cy="369332"/>
              </a:xfrm>
              <a:prstGeom prst="rect">
                <a:avLst/>
              </a:prstGeom>
              <a:blipFill>
                <a:blip r:embed="rId11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B3C258D2-CCB2-4948-887B-B7DBBC22976E}"/>
                  </a:ext>
                </a:extLst>
              </p:cNvPr>
              <p:cNvSpPr txBox="1"/>
              <p:nvPr/>
            </p:nvSpPr>
            <p:spPr>
              <a:xfrm>
                <a:off x="9481519" y="325051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B3C258D2-CCB2-4948-887B-B7DBBC2297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81519" y="3250519"/>
                <a:ext cx="521244" cy="369332"/>
              </a:xfrm>
              <a:prstGeom prst="rect">
                <a:avLst/>
              </a:prstGeom>
              <a:blipFill>
                <a:blip r:embed="rId12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" name="Rectangle 127">
            <a:extLst>
              <a:ext uri="{FF2B5EF4-FFF2-40B4-BE49-F238E27FC236}">
                <a16:creationId xmlns:a16="http://schemas.microsoft.com/office/drawing/2014/main" id="{FD8F76E1-1442-4E75-8914-B174FE8B76BB}"/>
              </a:ext>
            </a:extLst>
          </p:cNvPr>
          <p:cNvSpPr/>
          <p:nvPr/>
        </p:nvSpPr>
        <p:spPr>
          <a:xfrm>
            <a:off x="9427597" y="508072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C59759C1-DCD7-4427-8C10-23DE6357E298}"/>
                  </a:ext>
                </a:extLst>
              </p:cNvPr>
              <p:cNvSpPr txBox="1"/>
              <p:nvPr/>
            </p:nvSpPr>
            <p:spPr>
              <a:xfrm rot="10800000">
                <a:off x="8825530" y="19159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C59759C1-DCD7-4427-8C10-23DE6357E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>
                <a:off x="8825530" y="1915940"/>
                <a:ext cx="521244" cy="46166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E714C48-FB43-416A-AD63-0C499F1D7B55}"/>
                  </a:ext>
                </a:extLst>
              </p:cNvPr>
              <p:cNvSpPr txBox="1"/>
              <p:nvPr/>
            </p:nvSpPr>
            <p:spPr>
              <a:xfrm>
                <a:off x="8825121" y="2562371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0" name="TextBox 129">
                <a:extLst>
                  <a:ext uri="{FF2B5EF4-FFF2-40B4-BE49-F238E27FC236}">
                    <a16:creationId xmlns:a16="http://schemas.microsoft.com/office/drawing/2014/main" id="{5E714C48-FB43-416A-AD63-0C499F1D7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5121" y="2562371"/>
                <a:ext cx="521244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6771EB47-8497-4F7F-8D01-22BBC6C966D4}"/>
                  </a:ext>
                </a:extLst>
              </p:cNvPr>
              <p:cNvSpPr txBox="1"/>
              <p:nvPr/>
            </p:nvSpPr>
            <p:spPr>
              <a:xfrm>
                <a:off x="8825121" y="319268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1" name="TextBox 130">
                <a:extLst>
                  <a:ext uri="{FF2B5EF4-FFF2-40B4-BE49-F238E27FC236}">
                    <a16:creationId xmlns:a16="http://schemas.microsoft.com/office/drawing/2014/main" id="{6771EB47-8497-4F7F-8D01-22BBC6C966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5121" y="3192682"/>
                <a:ext cx="521244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111498C6-D3B6-4EE6-A24A-58E01D7CEE6C}"/>
                  </a:ext>
                </a:extLst>
              </p:cNvPr>
              <p:cNvSpPr txBox="1"/>
              <p:nvPr/>
            </p:nvSpPr>
            <p:spPr>
              <a:xfrm rot="10800000">
                <a:off x="8838679" y="3851503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111498C6-D3B6-4EE6-A24A-58E01D7CEE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0800000">
                <a:off x="8838679" y="3851503"/>
                <a:ext cx="521244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74250C3F-EAFB-4981-9579-A9717B5C1979}"/>
                  </a:ext>
                </a:extLst>
              </p:cNvPr>
              <p:cNvSpPr txBox="1"/>
              <p:nvPr/>
            </p:nvSpPr>
            <p:spPr>
              <a:xfrm>
                <a:off x="8840530" y="5168989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&gt;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34" name="TextBox 133">
                <a:extLst>
                  <a:ext uri="{FF2B5EF4-FFF2-40B4-BE49-F238E27FC236}">
                    <a16:creationId xmlns:a16="http://schemas.microsoft.com/office/drawing/2014/main" id="{74250C3F-EAFB-4981-9579-A9717B5C19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40530" y="5168989"/>
                <a:ext cx="521244" cy="46166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" name="Rectangle 135">
            <a:extLst>
              <a:ext uri="{FF2B5EF4-FFF2-40B4-BE49-F238E27FC236}">
                <a16:creationId xmlns:a16="http://schemas.microsoft.com/office/drawing/2014/main" id="{D8FC82D6-DCC0-469D-B444-29E12AEBADC5}"/>
              </a:ext>
            </a:extLst>
          </p:cNvPr>
          <p:cNvSpPr/>
          <p:nvPr/>
        </p:nvSpPr>
        <p:spPr>
          <a:xfrm>
            <a:off x="10917788" y="1782298"/>
            <a:ext cx="719662" cy="399027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06650C64-E1B5-4C92-BCDE-86BFE38D164D}"/>
                  </a:ext>
                </a:extLst>
              </p:cNvPr>
              <p:cNvSpPr txBox="1"/>
              <p:nvPr/>
            </p:nvSpPr>
            <p:spPr>
              <a:xfrm>
                <a:off x="11025431" y="5216856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37" name="TextBox 136">
                <a:extLst>
                  <a:ext uri="{FF2B5EF4-FFF2-40B4-BE49-F238E27FC236}">
                    <a16:creationId xmlns:a16="http://schemas.microsoft.com/office/drawing/2014/main" id="{06650C64-E1B5-4C92-BCDE-86BFE38D1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5431" y="5216856"/>
                <a:ext cx="521244" cy="369332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8" name="Rectangle 137">
            <a:extLst>
              <a:ext uri="{FF2B5EF4-FFF2-40B4-BE49-F238E27FC236}">
                <a16:creationId xmlns:a16="http://schemas.microsoft.com/office/drawing/2014/main" id="{29889C2E-95B0-492C-B6A9-DC8296770180}"/>
              </a:ext>
            </a:extLst>
          </p:cNvPr>
          <p:cNvSpPr/>
          <p:nvPr/>
        </p:nvSpPr>
        <p:spPr>
          <a:xfrm>
            <a:off x="10960062" y="442873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9E45A4F-6E10-4A11-8C86-6A6F42215470}"/>
              </a:ext>
            </a:extLst>
          </p:cNvPr>
          <p:cNvSpPr/>
          <p:nvPr/>
        </p:nvSpPr>
        <p:spPr>
          <a:xfrm>
            <a:off x="10960062" y="377674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D882729C-0A47-40C9-9662-122E63BB574C}"/>
              </a:ext>
            </a:extLst>
          </p:cNvPr>
          <p:cNvSpPr/>
          <p:nvPr/>
        </p:nvSpPr>
        <p:spPr>
          <a:xfrm>
            <a:off x="10960061" y="312475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DF435056-C81E-4FD8-BFBF-0186216DCD01}"/>
              </a:ext>
            </a:extLst>
          </p:cNvPr>
          <p:cNvSpPr/>
          <p:nvPr/>
        </p:nvSpPr>
        <p:spPr>
          <a:xfrm>
            <a:off x="10960060" y="247276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5452E664-BB05-4376-B394-AD8297C9CC2E}"/>
              </a:ext>
            </a:extLst>
          </p:cNvPr>
          <p:cNvSpPr/>
          <p:nvPr/>
        </p:nvSpPr>
        <p:spPr>
          <a:xfrm>
            <a:off x="10960059" y="182077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75208AAC-33EB-4439-8FD6-B9932FB1F3CE}"/>
                  </a:ext>
                </a:extLst>
              </p:cNvPr>
              <p:cNvSpPr txBox="1"/>
              <p:nvPr/>
            </p:nvSpPr>
            <p:spPr>
              <a:xfrm>
                <a:off x="11013985" y="196313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43" name="TextBox 142">
                <a:extLst>
                  <a:ext uri="{FF2B5EF4-FFF2-40B4-BE49-F238E27FC236}">
                    <a16:creationId xmlns:a16="http://schemas.microsoft.com/office/drawing/2014/main" id="{75208AAC-33EB-4439-8FD6-B9932FB1F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85" y="1963139"/>
                <a:ext cx="521244" cy="369332"/>
              </a:xfrm>
              <a:prstGeom prst="rect">
                <a:avLst/>
              </a:prstGeom>
              <a:blipFill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6C2561E8-B3D0-4D35-B732-C3EF55DF6CF1}"/>
                  </a:ext>
                </a:extLst>
              </p:cNvPr>
              <p:cNvSpPr txBox="1"/>
              <p:nvPr/>
            </p:nvSpPr>
            <p:spPr>
              <a:xfrm>
                <a:off x="11025431" y="2588071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4" name="TextBox 143">
                <a:extLst>
                  <a:ext uri="{FF2B5EF4-FFF2-40B4-BE49-F238E27FC236}">
                    <a16:creationId xmlns:a16="http://schemas.microsoft.com/office/drawing/2014/main" id="{6C2561E8-B3D0-4D35-B732-C3EF55DF6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25431" y="2588071"/>
                <a:ext cx="521244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C8A4337F-46FB-4A8E-9E72-B2412B67032C}"/>
                  </a:ext>
                </a:extLst>
              </p:cNvPr>
              <p:cNvSpPr txBox="1"/>
              <p:nvPr/>
            </p:nvSpPr>
            <p:spPr>
              <a:xfrm>
                <a:off x="11013985" y="3250519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45" name="TextBox 144">
                <a:extLst>
                  <a:ext uri="{FF2B5EF4-FFF2-40B4-BE49-F238E27FC236}">
                    <a16:creationId xmlns:a16="http://schemas.microsoft.com/office/drawing/2014/main" id="{C8A4337F-46FB-4A8E-9E72-B2412B670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13985" y="3250519"/>
                <a:ext cx="521244" cy="369332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6" name="Rectangle 145">
            <a:extLst>
              <a:ext uri="{FF2B5EF4-FFF2-40B4-BE49-F238E27FC236}">
                <a16:creationId xmlns:a16="http://schemas.microsoft.com/office/drawing/2014/main" id="{4FA815D1-1BF3-4E74-A7C2-9FF3C41CCDA3}"/>
              </a:ext>
            </a:extLst>
          </p:cNvPr>
          <p:cNvSpPr/>
          <p:nvPr/>
        </p:nvSpPr>
        <p:spPr>
          <a:xfrm>
            <a:off x="10960063" y="5080729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65222E84-8A93-465B-B892-385EBEFF90E2}"/>
                  </a:ext>
                </a:extLst>
              </p:cNvPr>
              <p:cNvSpPr txBox="1"/>
              <p:nvPr/>
            </p:nvSpPr>
            <p:spPr>
              <a:xfrm>
                <a:off x="10731974" y="1355657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48" name="TextBox 147">
                <a:extLst>
                  <a:ext uri="{FF2B5EF4-FFF2-40B4-BE49-F238E27FC236}">
                    <a16:creationId xmlns:a16="http://schemas.microsoft.com/office/drawing/2014/main" id="{65222E84-8A93-465B-B892-385EBEFF90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974" y="1355657"/>
                <a:ext cx="964736" cy="395621"/>
              </a:xfrm>
              <a:prstGeom prst="rect">
                <a:avLst/>
              </a:prstGeom>
              <a:blipFill>
                <a:blip r:embed="rId23"/>
                <a:stretch>
                  <a:fillRect l="-1887" r="-24528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9" name="TextBox 148">
            <a:extLst>
              <a:ext uri="{FF2B5EF4-FFF2-40B4-BE49-F238E27FC236}">
                <a16:creationId xmlns:a16="http://schemas.microsoft.com/office/drawing/2014/main" id="{04323E72-83A3-467F-B9FC-DB8AA4045DB3}"/>
              </a:ext>
            </a:extLst>
          </p:cNvPr>
          <p:cNvSpPr txBox="1"/>
          <p:nvPr/>
        </p:nvSpPr>
        <p:spPr>
          <a:xfrm>
            <a:off x="10419358" y="5801785"/>
            <a:ext cx="1710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Hot Days</a:t>
            </a:r>
          </a:p>
          <a:p>
            <a:pPr algn="ctr"/>
            <a:r>
              <a:rPr lang="en-US" sz="2000" b="1" dirty="0">
                <a:solidFill>
                  <a:srgbClr val="FF0000"/>
                </a:solidFill>
              </a:rPr>
              <a:t>(Boolean Flag)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B717459E-192F-470D-AA66-AF8852C023D7}"/>
              </a:ext>
            </a:extLst>
          </p:cNvPr>
          <p:cNvSpPr txBox="1"/>
          <p:nvPr/>
        </p:nvSpPr>
        <p:spPr>
          <a:xfrm>
            <a:off x="6885964" y="1933128"/>
            <a:ext cx="124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Jan. 1</a:t>
            </a:r>
            <a:r>
              <a:rPr lang="en-US" sz="2400" b="1" baseline="30000" dirty="0"/>
              <a:t>st</a:t>
            </a:r>
            <a:endParaRPr lang="en-US" sz="2400" b="1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8AE35611-09B7-4FB1-B716-D3ADE4B786C2}"/>
              </a:ext>
            </a:extLst>
          </p:cNvPr>
          <p:cNvSpPr txBox="1"/>
          <p:nvPr/>
        </p:nvSpPr>
        <p:spPr>
          <a:xfrm>
            <a:off x="6880513" y="2588797"/>
            <a:ext cx="124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Jan. 2</a:t>
            </a:r>
            <a:r>
              <a:rPr lang="en-US" sz="2400" b="1" baseline="30000" dirty="0"/>
              <a:t>nd</a:t>
            </a:r>
            <a:endParaRPr lang="en-US" sz="2400" b="1" dirty="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D92F29C8-4BDE-4269-9992-811AD9006B74}"/>
              </a:ext>
            </a:extLst>
          </p:cNvPr>
          <p:cNvSpPr txBox="1"/>
          <p:nvPr/>
        </p:nvSpPr>
        <p:spPr>
          <a:xfrm>
            <a:off x="6887578" y="3276106"/>
            <a:ext cx="12469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Jan. 3</a:t>
            </a:r>
            <a:r>
              <a:rPr lang="en-US" sz="2400" b="1" baseline="30000" dirty="0"/>
              <a:t>rd</a:t>
            </a:r>
            <a:endParaRPr lang="en-US" sz="2400" b="1" dirty="0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E44AE18-DB41-4573-9D27-47E9B91C1DD7}"/>
              </a:ext>
            </a:extLst>
          </p:cNvPr>
          <p:cNvSpPr txBox="1"/>
          <p:nvPr/>
        </p:nvSpPr>
        <p:spPr>
          <a:xfrm>
            <a:off x="6710360" y="5197933"/>
            <a:ext cx="1273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Dec. 31</a:t>
            </a:r>
            <a:r>
              <a:rPr lang="en-US" sz="2400" b="1" baseline="30000" dirty="0"/>
              <a:t>st</a:t>
            </a:r>
            <a:endParaRPr lang="en-US" sz="2400" b="1" dirty="0"/>
          </a:p>
        </p:txBody>
      </p:sp>
      <p:sp>
        <p:nvSpPr>
          <p:cNvPr id="158" name="Arrow: Right 157">
            <a:extLst>
              <a:ext uri="{FF2B5EF4-FFF2-40B4-BE49-F238E27FC236}">
                <a16:creationId xmlns:a16="http://schemas.microsoft.com/office/drawing/2014/main" id="{C4F088F2-D7B5-4E84-9F6A-AE4D17BDCF8E}"/>
              </a:ext>
            </a:extLst>
          </p:cNvPr>
          <p:cNvSpPr/>
          <p:nvPr/>
        </p:nvSpPr>
        <p:spPr>
          <a:xfrm>
            <a:off x="10223504" y="3421572"/>
            <a:ext cx="627092" cy="707886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2F7FCE93-BD99-49D5-B93B-082016EE4D0C}"/>
                  </a:ext>
                </a:extLst>
              </p:cNvPr>
              <p:cNvSpPr txBox="1"/>
              <p:nvPr/>
            </p:nvSpPr>
            <p:spPr>
              <a:xfrm>
                <a:off x="10846379" y="3933466"/>
                <a:ext cx="8224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6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1" name="TextBox 160">
                <a:extLst>
                  <a:ext uri="{FF2B5EF4-FFF2-40B4-BE49-F238E27FC236}">
                    <a16:creationId xmlns:a16="http://schemas.microsoft.com/office/drawing/2014/main" id="{2F7FCE93-BD99-49D5-B93B-082016EE4D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6379" y="3933466"/>
                <a:ext cx="822415" cy="338554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A7B56D41-4112-4E8A-B6C2-B02F1B75F755}"/>
                  </a:ext>
                </a:extLst>
              </p:cNvPr>
              <p:cNvSpPr txBox="1"/>
              <p:nvPr/>
            </p:nvSpPr>
            <p:spPr>
              <a:xfrm>
                <a:off x="10847503" y="4571801"/>
                <a:ext cx="8224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16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162" name="TextBox 161">
                <a:extLst>
                  <a:ext uri="{FF2B5EF4-FFF2-40B4-BE49-F238E27FC236}">
                    <a16:creationId xmlns:a16="http://schemas.microsoft.com/office/drawing/2014/main" id="{A7B56D41-4112-4E8A-B6C2-B02F1B75F7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47503" y="4571801"/>
                <a:ext cx="822415" cy="338554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7742CE57-0721-4EE9-9EA8-E55B77828BB1}"/>
                  </a:ext>
                </a:extLst>
              </p:cNvPr>
              <p:cNvSpPr txBox="1"/>
              <p:nvPr/>
            </p:nvSpPr>
            <p:spPr>
              <a:xfrm>
                <a:off x="1897122" y="3353279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3" name="TextBox 162">
                <a:extLst>
                  <a:ext uri="{FF2B5EF4-FFF2-40B4-BE49-F238E27FC236}">
                    <a16:creationId xmlns:a16="http://schemas.microsoft.com/office/drawing/2014/main" id="{7742CE57-0721-4EE9-9EA8-E55B77828B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7122" y="3353279"/>
                <a:ext cx="521244" cy="338554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FB125DBA-D35A-4400-9B49-493DBC9993F7}"/>
                  </a:ext>
                </a:extLst>
              </p:cNvPr>
              <p:cNvSpPr txBox="1"/>
              <p:nvPr/>
            </p:nvSpPr>
            <p:spPr>
              <a:xfrm>
                <a:off x="2075627" y="3224902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4" name="TextBox 163">
                <a:extLst>
                  <a:ext uri="{FF2B5EF4-FFF2-40B4-BE49-F238E27FC236}">
                    <a16:creationId xmlns:a16="http://schemas.microsoft.com/office/drawing/2014/main" id="{FB125DBA-D35A-4400-9B49-493DBC999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75627" y="3224902"/>
                <a:ext cx="521244" cy="338554"/>
              </a:xfrm>
              <a:prstGeom prst="rect">
                <a:avLst/>
              </a:prstGeom>
              <a:blipFill>
                <a:blip r:embed="rId2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D8B6486F-90FD-4B23-9535-212E1279D4E6}"/>
                  </a:ext>
                </a:extLst>
              </p:cNvPr>
              <p:cNvSpPr txBox="1"/>
              <p:nvPr/>
            </p:nvSpPr>
            <p:spPr>
              <a:xfrm>
                <a:off x="2236347" y="3124758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5" name="TextBox 164">
                <a:extLst>
                  <a:ext uri="{FF2B5EF4-FFF2-40B4-BE49-F238E27FC236}">
                    <a16:creationId xmlns:a16="http://schemas.microsoft.com/office/drawing/2014/main" id="{D8B6486F-90FD-4B23-9535-212E1279D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6347" y="3124758"/>
                <a:ext cx="521244" cy="338554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A4CDFB7F-FD40-44DC-BC94-EFC35C4F3187}"/>
                  </a:ext>
                </a:extLst>
              </p:cNvPr>
              <p:cNvSpPr txBox="1"/>
              <p:nvPr/>
            </p:nvSpPr>
            <p:spPr>
              <a:xfrm>
                <a:off x="2405678" y="3015318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6" name="TextBox 165">
                <a:extLst>
                  <a:ext uri="{FF2B5EF4-FFF2-40B4-BE49-F238E27FC236}">
                    <a16:creationId xmlns:a16="http://schemas.microsoft.com/office/drawing/2014/main" id="{A4CDFB7F-FD40-44DC-BC94-EFC35C4F31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5678" y="3015318"/>
                <a:ext cx="521244" cy="338554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75C636C6-B260-417D-BC50-82B7D374AA88}"/>
                  </a:ext>
                </a:extLst>
              </p:cNvPr>
              <p:cNvSpPr txBox="1"/>
              <p:nvPr/>
            </p:nvSpPr>
            <p:spPr>
              <a:xfrm>
                <a:off x="2575009" y="2922265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7" name="TextBox 166">
                <a:extLst>
                  <a:ext uri="{FF2B5EF4-FFF2-40B4-BE49-F238E27FC236}">
                    <a16:creationId xmlns:a16="http://schemas.microsoft.com/office/drawing/2014/main" id="{75C636C6-B260-417D-BC50-82B7D374AA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5009" y="2922265"/>
                <a:ext cx="521244" cy="338554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F77A44D5-336F-4FB9-A700-672E4671ACCD}"/>
                  </a:ext>
                </a:extLst>
              </p:cNvPr>
              <p:cNvSpPr txBox="1"/>
              <p:nvPr/>
            </p:nvSpPr>
            <p:spPr>
              <a:xfrm>
                <a:off x="2743462" y="2844920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F77A44D5-336F-4FB9-A700-672E4671AC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43462" y="2844920"/>
                <a:ext cx="521244" cy="338554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8A378F24-3054-4122-8981-7669029F72D0}"/>
                  </a:ext>
                </a:extLst>
              </p:cNvPr>
              <p:cNvSpPr txBox="1"/>
              <p:nvPr/>
            </p:nvSpPr>
            <p:spPr>
              <a:xfrm>
                <a:off x="1702404" y="2921536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69" name="TextBox 168">
                <a:extLst>
                  <a:ext uri="{FF2B5EF4-FFF2-40B4-BE49-F238E27FC236}">
                    <a16:creationId xmlns:a16="http://schemas.microsoft.com/office/drawing/2014/main" id="{8A378F24-3054-4122-8981-7669029F7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2404" y="2921536"/>
                <a:ext cx="521244" cy="338554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C556CA4C-6308-4161-8F95-1044D240B616}"/>
                  </a:ext>
                </a:extLst>
              </p:cNvPr>
              <p:cNvSpPr txBox="1"/>
              <p:nvPr/>
            </p:nvSpPr>
            <p:spPr>
              <a:xfrm>
                <a:off x="3022850" y="2308602"/>
                <a:ext cx="521244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1600" b="1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70" name="TextBox 169">
                <a:extLst>
                  <a:ext uri="{FF2B5EF4-FFF2-40B4-BE49-F238E27FC236}">
                    <a16:creationId xmlns:a16="http://schemas.microsoft.com/office/drawing/2014/main" id="{C556CA4C-6308-4161-8F95-1044D240B6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2850" y="2308602"/>
                <a:ext cx="521244" cy="338554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B70F79B7-A51E-45C8-A2C9-A4E01822F85A}"/>
                  </a:ext>
                </a:extLst>
              </p:cNvPr>
              <p:cNvSpPr txBox="1"/>
              <p:nvPr/>
            </p:nvSpPr>
            <p:spPr>
              <a:xfrm>
                <a:off x="9330933" y="4588478"/>
                <a:ext cx="8224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16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B70F79B7-A51E-45C8-A2C9-A4E01822F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0933" y="4588478"/>
                <a:ext cx="822415" cy="338554"/>
              </a:xfrm>
              <a:prstGeom prst="rect">
                <a:avLst/>
              </a:prstGeom>
              <a:blipFill>
                <a:blip r:embed="rId3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0FACF07A-A09B-4EAD-B83F-C39531190F24}"/>
                  </a:ext>
                </a:extLst>
              </p:cNvPr>
              <p:cNvSpPr txBox="1"/>
              <p:nvPr/>
            </p:nvSpPr>
            <p:spPr>
              <a:xfrm>
                <a:off x="7932687" y="4571801"/>
                <a:ext cx="822415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…</m:t>
                      </m:r>
                    </m:oMath>
                  </m:oMathPara>
                </a14:m>
                <a:endParaRPr lang="en-US" sz="1600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0FACF07A-A09B-4EAD-B83F-C39531190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2687" y="4571801"/>
                <a:ext cx="822415" cy="338554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CBE4870-B9E8-4FB2-9819-51A50682ADBC}"/>
                  </a:ext>
                </a:extLst>
              </p:cNvPr>
              <p:cNvSpPr txBox="1"/>
              <p:nvPr/>
            </p:nvSpPr>
            <p:spPr>
              <a:xfrm>
                <a:off x="8092724" y="3915922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CBE4870-B9E8-4FB2-9819-51A50682AD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92724" y="3915922"/>
                <a:ext cx="521244" cy="369332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C05942F-2173-49CD-9C54-C54B31BD23ED}"/>
                  </a:ext>
                </a:extLst>
              </p:cNvPr>
              <p:cNvSpPr txBox="1"/>
              <p:nvPr/>
            </p:nvSpPr>
            <p:spPr>
              <a:xfrm>
                <a:off x="9501547" y="3915922"/>
                <a:ext cx="521244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𝒒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2C05942F-2173-49CD-9C54-C54B31BD23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1547" y="3915922"/>
                <a:ext cx="521244" cy="369332"/>
              </a:xfrm>
              <a:prstGeom prst="rect">
                <a:avLst/>
              </a:prstGeom>
              <a:blipFill>
                <a:blip r:embed="rId37"/>
                <a:stretch>
                  <a:fillRect b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98928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Rectangle 250">
            <a:extLst>
              <a:ext uri="{FF2B5EF4-FFF2-40B4-BE49-F238E27FC236}">
                <a16:creationId xmlns:a16="http://schemas.microsoft.com/office/drawing/2014/main" id="{E8F04712-4CCB-42CB-8933-CE57453D4730}"/>
              </a:ext>
            </a:extLst>
          </p:cNvPr>
          <p:cNvSpPr/>
          <p:nvPr/>
        </p:nvSpPr>
        <p:spPr>
          <a:xfrm>
            <a:off x="4955338" y="1258634"/>
            <a:ext cx="5570728" cy="515063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C8B9C36E-9D0E-4E53-9B6C-E24D8C933249}"/>
                  </a:ext>
                </a:extLst>
              </p:cNvPr>
              <p:cNvSpPr txBox="1"/>
              <p:nvPr/>
            </p:nvSpPr>
            <p:spPr>
              <a:xfrm>
                <a:off x="755364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68" name="TextBox 167">
                <a:extLst>
                  <a:ext uri="{FF2B5EF4-FFF2-40B4-BE49-F238E27FC236}">
                    <a16:creationId xmlns:a16="http://schemas.microsoft.com/office/drawing/2014/main" id="{C8B9C36E-9D0E-4E53-9B6C-E24D8C9332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364" y="5318457"/>
                <a:ext cx="521244" cy="4616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9" name="Rectangle 168">
            <a:extLst>
              <a:ext uri="{FF2B5EF4-FFF2-40B4-BE49-F238E27FC236}">
                <a16:creationId xmlns:a16="http://schemas.microsoft.com/office/drawing/2014/main" id="{1D27D4D0-A6D2-43B3-88FB-0BA73A77D64C}"/>
              </a:ext>
            </a:extLst>
          </p:cNvPr>
          <p:cNvSpPr/>
          <p:nvPr/>
        </p:nvSpPr>
        <p:spPr>
          <a:xfrm>
            <a:off x="689995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0" name="Rectangle 169">
            <a:extLst>
              <a:ext uri="{FF2B5EF4-FFF2-40B4-BE49-F238E27FC236}">
                <a16:creationId xmlns:a16="http://schemas.microsoft.com/office/drawing/2014/main" id="{E3551891-6EDF-4197-B7DE-35EDEF93E7B3}"/>
              </a:ext>
            </a:extLst>
          </p:cNvPr>
          <p:cNvSpPr/>
          <p:nvPr/>
        </p:nvSpPr>
        <p:spPr>
          <a:xfrm>
            <a:off x="689995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1" name="Rectangle 170">
            <a:extLst>
              <a:ext uri="{FF2B5EF4-FFF2-40B4-BE49-F238E27FC236}">
                <a16:creationId xmlns:a16="http://schemas.microsoft.com/office/drawing/2014/main" id="{EA0D8D71-79A0-439A-A914-93AE0E10D0E0}"/>
              </a:ext>
            </a:extLst>
          </p:cNvPr>
          <p:cNvSpPr/>
          <p:nvPr/>
        </p:nvSpPr>
        <p:spPr>
          <a:xfrm>
            <a:off x="689994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F0EDF25-2F69-4546-8AFE-CBFD2956171E}"/>
              </a:ext>
            </a:extLst>
          </p:cNvPr>
          <p:cNvSpPr/>
          <p:nvPr/>
        </p:nvSpPr>
        <p:spPr>
          <a:xfrm>
            <a:off x="689993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F1B5177E-EABA-48A7-A240-6B362B37516F}"/>
              </a:ext>
            </a:extLst>
          </p:cNvPr>
          <p:cNvSpPr/>
          <p:nvPr/>
        </p:nvSpPr>
        <p:spPr>
          <a:xfrm>
            <a:off x="689992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74FD2768-F3DE-4EB4-96DA-F056F9FFD06C}"/>
                  </a:ext>
                </a:extLst>
              </p:cNvPr>
              <p:cNvSpPr txBox="1"/>
              <p:nvPr/>
            </p:nvSpPr>
            <p:spPr>
              <a:xfrm>
                <a:off x="743918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4" name="TextBox 173">
                <a:extLst>
                  <a:ext uri="{FF2B5EF4-FFF2-40B4-BE49-F238E27FC236}">
                    <a16:creationId xmlns:a16="http://schemas.microsoft.com/office/drawing/2014/main" id="{74FD2768-F3DE-4EB4-96DA-F056F9FFD0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18" y="2064740"/>
                <a:ext cx="521244" cy="4616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6DA5042B-0D5B-45EE-A3CE-52C9A68B4D31}"/>
                  </a:ext>
                </a:extLst>
              </p:cNvPr>
              <p:cNvSpPr txBox="1"/>
              <p:nvPr/>
            </p:nvSpPr>
            <p:spPr>
              <a:xfrm>
                <a:off x="755364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6DA5042B-0D5B-45EE-A3CE-52C9A68B4D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364" y="2689672"/>
                <a:ext cx="521244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B58A3D2D-5287-48AC-B6BB-6235F1F75121}"/>
                  </a:ext>
                </a:extLst>
              </p:cNvPr>
              <p:cNvSpPr txBox="1"/>
              <p:nvPr/>
            </p:nvSpPr>
            <p:spPr>
              <a:xfrm>
                <a:off x="743918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6" name="TextBox 175">
                <a:extLst>
                  <a:ext uri="{FF2B5EF4-FFF2-40B4-BE49-F238E27FC236}">
                    <a16:creationId xmlns:a16="http://schemas.microsoft.com/office/drawing/2014/main" id="{B58A3D2D-5287-48AC-B6BB-6235F1F7512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918" y="3352120"/>
                <a:ext cx="521244" cy="4616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7" name="Rectangle 176">
            <a:extLst>
              <a:ext uri="{FF2B5EF4-FFF2-40B4-BE49-F238E27FC236}">
                <a16:creationId xmlns:a16="http://schemas.microsoft.com/office/drawing/2014/main" id="{8A344AB8-5042-438F-B77E-A110B263B8AD}"/>
              </a:ext>
            </a:extLst>
          </p:cNvPr>
          <p:cNvSpPr/>
          <p:nvPr/>
        </p:nvSpPr>
        <p:spPr>
          <a:xfrm>
            <a:off x="689996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8B58FAE4-07BA-4322-A71B-E85C84FA9831}"/>
                  </a:ext>
                </a:extLst>
              </p:cNvPr>
              <p:cNvSpPr txBox="1"/>
              <p:nvPr/>
            </p:nvSpPr>
            <p:spPr>
              <a:xfrm>
                <a:off x="470928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78" name="TextBox 177">
                <a:extLst>
                  <a:ext uri="{FF2B5EF4-FFF2-40B4-BE49-F238E27FC236}">
                    <a16:creationId xmlns:a16="http://schemas.microsoft.com/office/drawing/2014/main" id="{8B58FAE4-07BA-4322-A71B-E85C84FA98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928" y="5902344"/>
                <a:ext cx="964736" cy="395621"/>
              </a:xfrm>
              <a:prstGeom prst="rect">
                <a:avLst/>
              </a:prstGeom>
              <a:blipFill>
                <a:blip r:embed="rId6"/>
                <a:stretch>
                  <a:fillRect l="-1887" r="-24528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6CE8079A-3E16-46C4-911B-340E4E6A2196}"/>
                  </a:ext>
                </a:extLst>
              </p:cNvPr>
              <p:cNvSpPr txBox="1"/>
              <p:nvPr/>
            </p:nvSpPr>
            <p:spPr>
              <a:xfrm>
                <a:off x="602413" y="399365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0" name="TextBox 179">
                <a:extLst>
                  <a:ext uri="{FF2B5EF4-FFF2-40B4-BE49-F238E27FC236}">
                    <a16:creationId xmlns:a16="http://schemas.microsoft.com/office/drawing/2014/main" id="{6CE8079A-3E16-46C4-911B-340E4E6A21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413" y="3993652"/>
                <a:ext cx="822415" cy="46166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111155D0-FD40-4DD3-A7D9-CDEA776683EB}"/>
                  </a:ext>
                </a:extLst>
              </p:cNvPr>
              <p:cNvSpPr txBox="1"/>
              <p:nvPr/>
            </p:nvSpPr>
            <p:spPr>
              <a:xfrm>
                <a:off x="577436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1" name="TextBox 180">
                <a:extLst>
                  <a:ext uri="{FF2B5EF4-FFF2-40B4-BE49-F238E27FC236}">
                    <a16:creationId xmlns:a16="http://schemas.microsoft.com/office/drawing/2014/main" id="{111155D0-FD40-4DD3-A7D9-CDEA776683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7436" y="4673402"/>
                <a:ext cx="822415" cy="461665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D3C4146C-3132-4594-BBE1-D69A1E7A7474}"/>
                  </a:ext>
                </a:extLst>
              </p:cNvPr>
              <p:cNvSpPr txBox="1"/>
              <p:nvPr/>
            </p:nvSpPr>
            <p:spPr>
              <a:xfrm>
                <a:off x="2143898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3" name="TextBox 182">
                <a:extLst>
                  <a:ext uri="{FF2B5EF4-FFF2-40B4-BE49-F238E27FC236}">
                    <a16:creationId xmlns:a16="http://schemas.microsoft.com/office/drawing/2014/main" id="{D3C4146C-3132-4594-BBE1-D69A1E7A74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98" y="5318457"/>
                <a:ext cx="521244" cy="46166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Rectangle 183">
            <a:extLst>
              <a:ext uri="{FF2B5EF4-FFF2-40B4-BE49-F238E27FC236}">
                <a16:creationId xmlns:a16="http://schemas.microsoft.com/office/drawing/2014/main" id="{9C362F74-FBEE-4445-8E64-99AECCF93BE6}"/>
              </a:ext>
            </a:extLst>
          </p:cNvPr>
          <p:cNvSpPr/>
          <p:nvPr/>
        </p:nvSpPr>
        <p:spPr>
          <a:xfrm>
            <a:off x="2078529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8546996-BBBA-4A7F-A48C-F773D956BEF1}"/>
              </a:ext>
            </a:extLst>
          </p:cNvPr>
          <p:cNvSpPr/>
          <p:nvPr/>
        </p:nvSpPr>
        <p:spPr>
          <a:xfrm>
            <a:off x="2078529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451B916A-57D5-46D8-B219-1185733C2FA2}"/>
              </a:ext>
            </a:extLst>
          </p:cNvPr>
          <p:cNvSpPr/>
          <p:nvPr/>
        </p:nvSpPr>
        <p:spPr>
          <a:xfrm>
            <a:off x="2078528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4132D6C-5E64-430C-A353-D11AC8A01CDE}"/>
              </a:ext>
            </a:extLst>
          </p:cNvPr>
          <p:cNvSpPr/>
          <p:nvPr/>
        </p:nvSpPr>
        <p:spPr>
          <a:xfrm>
            <a:off x="2078527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CA7848B1-538E-4400-8FA7-828FC354EC49}"/>
              </a:ext>
            </a:extLst>
          </p:cNvPr>
          <p:cNvSpPr/>
          <p:nvPr/>
        </p:nvSpPr>
        <p:spPr>
          <a:xfrm>
            <a:off x="2078526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FFBA6FEF-F493-42AD-8BBD-784584D2FE91}"/>
                  </a:ext>
                </a:extLst>
              </p:cNvPr>
              <p:cNvSpPr txBox="1"/>
              <p:nvPr/>
            </p:nvSpPr>
            <p:spPr>
              <a:xfrm>
                <a:off x="2132452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89" name="TextBox 188">
                <a:extLst>
                  <a:ext uri="{FF2B5EF4-FFF2-40B4-BE49-F238E27FC236}">
                    <a16:creationId xmlns:a16="http://schemas.microsoft.com/office/drawing/2014/main" id="{FFBA6FEF-F493-42AD-8BBD-784584D2FE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452" y="2064740"/>
                <a:ext cx="521244" cy="46166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280D7D5E-966D-468F-A992-26EF03B67726}"/>
                  </a:ext>
                </a:extLst>
              </p:cNvPr>
              <p:cNvSpPr txBox="1"/>
              <p:nvPr/>
            </p:nvSpPr>
            <p:spPr>
              <a:xfrm>
                <a:off x="2143898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0" name="TextBox 189">
                <a:extLst>
                  <a:ext uri="{FF2B5EF4-FFF2-40B4-BE49-F238E27FC236}">
                    <a16:creationId xmlns:a16="http://schemas.microsoft.com/office/drawing/2014/main" id="{280D7D5E-966D-468F-A992-26EF03B677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3898" y="2689672"/>
                <a:ext cx="521244" cy="46166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037F117B-DD94-41A9-9B4B-05A89A94353B}"/>
                  </a:ext>
                </a:extLst>
              </p:cNvPr>
              <p:cNvSpPr txBox="1"/>
              <p:nvPr/>
            </p:nvSpPr>
            <p:spPr>
              <a:xfrm>
                <a:off x="2132452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1" name="TextBox 190">
                <a:extLst>
                  <a:ext uri="{FF2B5EF4-FFF2-40B4-BE49-F238E27FC236}">
                    <a16:creationId xmlns:a16="http://schemas.microsoft.com/office/drawing/2014/main" id="{037F117B-DD94-41A9-9B4B-05A89A943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2452" y="3352120"/>
                <a:ext cx="521244" cy="46166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2" name="Rectangle 191">
            <a:extLst>
              <a:ext uri="{FF2B5EF4-FFF2-40B4-BE49-F238E27FC236}">
                <a16:creationId xmlns:a16="http://schemas.microsoft.com/office/drawing/2014/main" id="{B46AFA21-391D-4770-9175-F919FD172C4F}"/>
              </a:ext>
            </a:extLst>
          </p:cNvPr>
          <p:cNvSpPr/>
          <p:nvPr/>
        </p:nvSpPr>
        <p:spPr>
          <a:xfrm>
            <a:off x="2078530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9BDCA877-0482-490C-B08E-45B72933B8CA}"/>
                  </a:ext>
                </a:extLst>
              </p:cNvPr>
              <p:cNvSpPr txBox="1"/>
              <p:nvPr/>
            </p:nvSpPr>
            <p:spPr>
              <a:xfrm>
                <a:off x="1859462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3" name="TextBox 192">
                <a:extLst>
                  <a:ext uri="{FF2B5EF4-FFF2-40B4-BE49-F238E27FC236}">
                    <a16:creationId xmlns:a16="http://schemas.microsoft.com/office/drawing/2014/main" id="{9BDCA877-0482-490C-B08E-45B72933B8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59462" y="5902344"/>
                <a:ext cx="964736" cy="395621"/>
              </a:xfrm>
              <a:prstGeom prst="rect">
                <a:avLst/>
              </a:prstGeom>
              <a:blipFill>
                <a:blip r:embed="rId13"/>
                <a:stretch>
                  <a:fillRect l="-1899" r="-25316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A9B3F52C-1052-472E-8284-96705FE2C70F}"/>
                  </a:ext>
                </a:extLst>
              </p:cNvPr>
              <p:cNvSpPr txBox="1"/>
              <p:nvPr/>
            </p:nvSpPr>
            <p:spPr>
              <a:xfrm>
                <a:off x="1965969" y="3993653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4" name="TextBox 193">
                <a:extLst>
                  <a:ext uri="{FF2B5EF4-FFF2-40B4-BE49-F238E27FC236}">
                    <a16:creationId xmlns:a16="http://schemas.microsoft.com/office/drawing/2014/main" id="{A9B3F52C-1052-472E-8284-96705FE2C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69" y="3993653"/>
                <a:ext cx="822415" cy="46166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4366A30-1CBD-4BA5-9240-B751B3F084CD}"/>
                  </a:ext>
                </a:extLst>
              </p:cNvPr>
              <p:cNvSpPr txBox="1"/>
              <p:nvPr/>
            </p:nvSpPr>
            <p:spPr>
              <a:xfrm>
                <a:off x="1965970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5" name="TextBox 194">
                <a:extLst>
                  <a:ext uri="{FF2B5EF4-FFF2-40B4-BE49-F238E27FC236}">
                    <a16:creationId xmlns:a16="http://schemas.microsoft.com/office/drawing/2014/main" id="{D4366A30-1CBD-4BA5-9240-B751B3F084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65970" y="4673402"/>
                <a:ext cx="822415" cy="46166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E7B15E9F-7BC5-4403-9299-46E8018C4B6E}"/>
                  </a:ext>
                </a:extLst>
              </p:cNvPr>
              <p:cNvSpPr txBox="1"/>
              <p:nvPr/>
            </p:nvSpPr>
            <p:spPr>
              <a:xfrm>
                <a:off x="3535355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7" name="TextBox 196">
                <a:extLst>
                  <a:ext uri="{FF2B5EF4-FFF2-40B4-BE49-F238E27FC236}">
                    <a16:creationId xmlns:a16="http://schemas.microsoft.com/office/drawing/2014/main" id="{E7B15E9F-7BC5-4403-9299-46E8018C4B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355" y="5318457"/>
                <a:ext cx="521244" cy="461665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8" name="Rectangle 197">
            <a:extLst>
              <a:ext uri="{FF2B5EF4-FFF2-40B4-BE49-F238E27FC236}">
                <a16:creationId xmlns:a16="http://schemas.microsoft.com/office/drawing/2014/main" id="{4E972D8C-AFED-4556-841A-4CECAC7D9D95}"/>
              </a:ext>
            </a:extLst>
          </p:cNvPr>
          <p:cNvSpPr/>
          <p:nvPr/>
        </p:nvSpPr>
        <p:spPr>
          <a:xfrm>
            <a:off x="3469986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1C243779-7692-45B0-8FDF-F5E2B9A41BF1}"/>
              </a:ext>
            </a:extLst>
          </p:cNvPr>
          <p:cNvSpPr/>
          <p:nvPr/>
        </p:nvSpPr>
        <p:spPr>
          <a:xfrm>
            <a:off x="3469986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A3CFBD4A-9E12-490C-9550-B06197FE4520}"/>
              </a:ext>
            </a:extLst>
          </p:cNvPr>
          <p:cNvSpPr/>
          <p:nvPr/>
        </p:nvSpPr>
        <p:spPr>
          <a:xfrm>
            <a:off x="3469985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50C42746-A6EF-419A-B352-A71E71E78836}"/>
              </a:ext>
            </a:extLst>
          </p:cNvPr>
          <p:cNvSpPr/>
          <p:nvPr/>
        </p:nvSpPr>
        <p:spPr>
          <a:xfrm>
            <a:off x="3469984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59E694E5-DDC5-497E-8DCB-B86DB153E5AE}"/>
              </a:ext>
            </a:extLst>
          </p:cNvPr>
          <p:cNvSpPr/>
          <p:nvPr/>
        </p:nvSpPr>
        <p:spPr>
          <a:xfrm>
            <a:off x="3469983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C9C54632-93E6-42F8-A454-2DEBE0A44624}"/>
                  </a:ext>
                </a:extLst>
              </p:cNvPr>
              <p:cNvSpPr txBox="1"/>
              <p:nvPr/>
            </p:nvSpPr>
            <p:spPr>
              <a:xfrm>
                <a:off x="3523909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C9C54632-93E6-42F8-A454-2DEBE0A446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3909" y="2064740"/>
                <a:ext cx="521244" cy="461665"/>
              </a:xfrm>
              <a:prstGeom prst="rect">
                <a:avLst/>
              </a:prstGeom>
              <a:blipFill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977CCB97-4399-4BDB-AC38-F586CDFFB696}"/>
                  </a:ext>
                </a:extLst>
              </p:cNvPr>
              <p:cNvSpPr txBox="1"/>
              <p:nvPr/>
            </p:nvSpPr>
            <p:spPr>
              <a:xfrm>
                <a:off x="3535355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4" name="TextBox 203">
                <a:extLst>
                  <a:ext uri="{FF2B5EF4-FFF2-40B4-BE49-F238E27FC236}">
                    <a16:creationId xmlns:a16="http://schemas.microsoft.com/office/drawing/2014/main" id="{977CCB97-4399-4BDB-AC38-F586CDFFB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5355" y="2689672"/>
                <a:ext cx="521244" cy="461665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2EFFD2D9-A66B-4719-85C1-4D27674D0F6C}"/>
                  </a:ext>
                </a:extLst>
              </p:cNvPr>
              <p:cNvSpPr txBox="1"/>
              <p:nvPr/>
            </p:nvSpPr>
            <p:spPr>
              <a:xfrm>
                <a:off x="3523909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5" name="TextBox 204">
                <a:extLst>
                  <a:ext uri="{FF2B5EF4-FFF2-40B4-BE49-F238E27FC236}">
                    <a16:creationId xmlns:a16="http://schemas.microsoft.com/office/drawing/2014/main" id="{2EFFD2D9-A66B-4719-85C1-4D27674D0F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3909" y="3352120"/>
                <a:ext cx="521244" cy="461665"/>
              </a:xfrm>
              <a:prstGeom prst="rect">
                <a:avLst/>
              </a:prstGeom>
              <a:blipFill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6" name="Rectangle 205">
            <a:extLst>
              <a:ext uri="{FF2B5EF4-FFF2-40B4-BE49-F238E27FC236}">
                <a16:creationId xmlns:a16="http://schemas.microsoft.com/office/drawing/2014/main" id="{1B0C6089-DC28-4CAF-9821-555BB6691F44}"/>
              </a:ext>
            </a:extLst>
          </p:cNvPr>
          <p:cNvSpPr/>
          <p:nvPr/>
        </p:nvSpPr>
        <p:spPr>
          <a:xfrm>
            <a:off x="3469987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C65FAB94-8C77-4967-913B-4E8946EE6BFB}"/>
                  </a:ext>
                </a:extLst>
              </p:cNvPr>
              <p:cNvSpPr txBox="1"/>
              <p:nvPr/>
            </p:nvSpPr>
            <p:spPr>
              <a:xfrm>
                <a:off x="3250919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7" name="TextBox 206">
                <a:extLst>
                  <a:ext uri="{FF2B5EF4-FFF2-40B4-BE49-F238E27FC236}">
                    <a16:creationId xmlns:a16="http://schemas.microsoft.com/office/drawing/2014/main" id="{C65FAB94-8C77-4967-913B-4E8946EE6BF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0919" y="5902344"/>
                <a:ext cx="964736" cy="395621"/>
              </a:xfrm>
              <a:prstGeom prst="rect">
                <a:avLst/>
              </a:prstGeom>
              <a:blipFill>
                <a:blip r:embed="rId20"/>
                <a:stretch>
                  <a:fillRect l="-1887" r="-24528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43A99D58-4EED-4DD3-9A1B-F1A40C5A28D4}"/>
                  </a:ext>
                </a:extLst>
              </p:cNvPr>
              <p:cNvSpPr txBox="1"/>
              <p:nvPr/>
            </p:nvSpPr>
            <p:spPr>
              <a:xfrm>
                <a:off x="3384219" y="4000946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8" name="TextBox 207">
                <a:extLst>
                  <a:ext uri="{FF2B5EF4-FFF2-40B4-BE49-F238E27FC236}">
                    <a16:creationId xmlns:a16="http://schemas.microsoft.com/office/drawing/2014/main" id="{43A99D58-4EED-4DD3-9A1B-F1A40C5A28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4219" y="4000946"/>
                <a:ext cx="822415" cy="461665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FD40D9F5-46ED-4194-8C45-C87567E59235}"/>
                  </a:ext>
                </a:extLst>
              </p:cNvPr>
              <p:cNvSpPr txBox="1"/>
              <p:nvPr/>
            </p:nvSpPr>
            <p:spPr>
              <a:xfrm>
                <a:off x="3357427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9" name="TextBox 208">
                <a:extLst>
                  <a:ext uri="{FF2B5EF4-FFF2-40B4-BE49-F238E27FC236}">
                    <a16:creationId xmlns:a16="http://schemas.microsoft.com/office/drawing/2014/main" id="{FD40D9F5-46ED-4194-8C45-C87567E592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7427" y="4673402"/>
                <a:ext cx="822415" cy="461665"/>
              </a:xfrm>
              <a:prstGeom prst="rect">
                <a:avLst/>
              </a:prstGeom>
              <a:blipFill>
                <a:blip r:embed="rId2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0" name="Rectangle 209">
            <a:extLst>
              <a:ext uri="{FF2B5EF4-FFF2-40B4-BE49-F238E27FC236}">
                <a16:creationId xmlns:a16="http://schemas.microsoft.com/office/drawing/2014/main" id="{26A68A96-8E54-4402-99A3-8DDCC96701C8}"/>
              </a:ext>
            </a:extLst>
          </p:cNvPr>
          <p:cNvSpPr/>
          <p:nvPr/>
        </p:nvSpPr>
        <p:spPr>
          <a:xfrm>
            <a:off x="188636" y="1258634"/>
            <a:ext cx="4493431" cy="5150633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TextBox 210">
            <a:extLst>
              <a:ext uri="{FF2B5EF4-FFF2-40B4-BE49-F238E27FC236}">
                <a16:creationId xmlns:a16="http://schemas.microsoft.com/office/drawing/2014/main" id="{D52D2F02-6C09-4452-98DD-FE111F85008E}"/>
              </a:ext>
            </a:extLst>
          </p:cNvPr>
          <p:cNvSpPr txBox="1"/>
          <p:nvPr/>
        </p:nvSpPr>
        <p:spPr>
          <a:xfrm>
            <a:off x="614006" y="759369"/>
            <a:ext cx="358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0070C0"/>
                </a:solidFill>
              </a:rPr>
              <a:t>No Heatwave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9F4EA9B6-6157-4003-9D10-E86D09D5EC2A}"/>
                  </a:ext>
                </a:extLst>
              </p:cNvPr>
              <p:cNvSpPr txBox="1"/>
              <p:nvPr/>
            </p:nvSpPr>
            <p:spPr>
              <a:xfrm>
                <a:off x="5522066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2" name="TextBox 211">
                <a:extLst>
                  <a:ext uri="{FF2B5EF4-FFF2-40B4-BE49-F238E27FC236}">
                    <a16:creationId xmlns:a16="http://schemas.microsoft.com/office/drawing/2014/main" id="{9F4EA9B6-6157-4003-9D10-E86D09D5EC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066" y="5318457"/>
                <a:ext cx="521244" cy="461665"/>
              </a:xfrm>
              <a:prstGeom prst="rect">
                <a:avLst/>
              </a:prstGeom>
              <a:blipFill>
                <a:blip r:embed="rId2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3" name="Rectangle 212">
            <a:extLst>
              <a:ext uri="{FF2B5EF4-FFF2-40B4-BE49-F238E27FC236}">
                <a16:creationId xmlns:a16="http://schemas.microsoft.com/office/drawing/2014/main" id="{59D3475D-595F-45C2-B465-707F774E2716}"/>
              </a:ext>
            </a:extLst>
          </p:cNvPr>
          <p:cNvSpPr/>
          <p:nvPr/>
        </p:nvSpPr>
        <p:spPr>
          <a:xfrm>
            <a:off x="5456697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D7559972-431A-40D7-A533-47533B5D926A}"/>
              </a:ext>
            </a:extLst>
          </p:cNvPr>
          <p:cNvSpPr/>
          <p:nvPr/>
        </p:nvSpPr>
        <p:spPr>
          <a:xfrm>
            <a:off x="5456697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64B918C9-F6E2-48DE-A031-3D49B6F9AD07}"/>
              </a:ext>
            </a:extLst>
          </p:cNvPr>
          <p:cNvSpPr/>
          <p:nvPr/>
        </p:nvSpPr>
        <p:spPr>
          <a:xfrm>
            <a:off x="5456696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0B794B1C-814F-46B2-817B-19936E5A51A8}"/>
              </a:ext>
            </a:extLst>
          </p:cNvPr>
          <p:cNvSpPr/>
          <p:nvPr/>
        </p:nvSpPr>
        <p:spPr>
          <a:xfrm>
            <a:off x="5456695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7F05BCDE-80E5-4ACD-A9F2-1C29B78FBEF4}"/>
              </a:ext>
            </a:extLst>
          </p:cNvPr>
          <p:cNvSpPr/>
          <p:nvPr/>
        </p:nvSpPr>
        <p:spPr>
          <a:xfrm>
            <a:off x="5456694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05A402AA-BB62-4652-85F3-656773CCBCE8}"/>
                  </a:ext>
                </a:extLst>
              </p:cNvPr>
              <p:cNvSpPr txBox="1"/>
              <p:nvPr/>
            </p:nvSpPr>
            <p:spPr>
              <a:xfrm>
                <a:off x="5510620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05A402AA-BB62-4652-85F3-656773CCBC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620" y="2064740"/>
                <a:ext cx="521244" cy="461665"/>
              </a:xfrm>
              <a:prstGeom prst="rect">
                <a:avLst/>
              </a:prstGeom>
              <a:blipFill>
                <a:blip r:embed="rId2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0AB15581-F125-43C4-B82F-B9D2780DBE1B}"/>
                  </a:ext>
                </a:extLst>
              </p:cNvPr>
              <p:cNvSpPr txBox="1"/>
              <p:nvPr/>
            </p:nvSpPr>
            <p:spPr>
              <a:xfrm>
                <a:off x="5522066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0AB15581-F125-43C4-B82F-B9D2780DB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22066" y="2689672"/>
                <a:ext cx="521244" cy="461665"/>
              </a:xfrm>
              <a:prstGeom prst="rect">
                <a:avLst/>
              </a:prstGeom>
              <a:blipFill>
                <a:blip r:embed="rId2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5B79B0FA-80C4-4382-947A-5AD8A7AC0C1A}"/>
                  </a:ext>
                </a:extLst>
              </p:cNvPr>
              <p:cNvSpPr txBox="1"/>
              <p:nvPr/>
            </p:nvSpPr>
            <p:spPr>
              <a:xfrm>
                <a:off x="5510620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5B79B0FA-80C4-4382-947A-5AD8A7AC0C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0620" y="3352120"/>
                <a:ext cx="521244" cy="461665"/>
              </a:xfrm>
              <a:prstGeom prst="rect">
                <a:avLst/>
              </a:prstGeom>
              <a:blipFill>
                <a:blip r:embed="rId2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1" name="Rectangle 220">
            <a:extLst>
              <a:ext uri="{FF2B5EF4-FFF2-40B4-BE49-F238E27FC236}">
                <a16:creationId xmlns:a16="http://schemas.microsoft.com/office/drawing/2014/main" id="{50239C54-3023-437C-BCD6-59B78A3EA151}"/>
              </a:ext>
            </a:extLst>
          </p:cNvPr>
          <p:cNvSpPr/>
          <p:nvPr/>
        </p:nvSpPr>
        <p:spPr>
          <a:xfrm>
            <a:off x="5456698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2" name="TextBox 221">
                <a:extLst>
                  <a:ext uri="{FF2B5EF4-FFF2-40B4-BE49-F238E27FC236}">
                    <a16:creationId xmlns:a16="http://schemas.microsoft.com/office/drawing/2014/main" id="{7FD9A328-8345-4276-B558-931F693AA11E}"/>
                  </a:ext>
                </a:extLst>
              </p:cNvPr>
              <p:cNvSpPr txBox="1"/>
              <p:nvPr/>
            </p:nvSpPr>
            <p:spPr>
              <a:xfrm>
                <a:off x="5237630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2" name="TextBox 221">
                <a:extLst>
                  <a:ext uri="{FF2B5EF4-FFF2-40B4-BE49-F238E27FC236}">
                    <a16:creationId xmlns:a16="http://schemas.microsoft.com/office/drawing/2014/main" id="{7FD9A328-8345-4276-B558-931F693AA1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7630" y="5902344"/>
                <a:ext cx="964736" cy="395621"/>
              </a:xfrm>
              <a:prstGeom prst="rect">
                <a:avLst/>
              </a:prstGeom>
              <a:blipFill>
                <a:blip r:embed="rId27"/>
                <a:stretch>
                  <a:fillRect l="-1899" r="-25316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BE1F13C8-FABC-4B3F-BCC8-161A55C59AD9}"/>
                  </a:ext>
                </a:extLst>
              </p:cNvPr>
              <p:cNvSpPr txBox="1"/>
              <p:nvPr/>
            </p:nvSpPr>
            <p:spPr>
              <a:xfrm>
                <a:off x="5369115" y="399365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3" name="TextBox 222">
                <a:extLst>
                  <a:ext uri="{FF2B5EF4-FFF2-40B4-BE49-F238E27FC236}">
                    <a16:creationId xmlns:a16="http://schemas.microsoft.com/office/drawing/2014/main" id="{BE1F13C8-FABC-4B3F-BCC8-161A55C59A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9115" y="3993652"/>
                <a:ext cx="822415" cy="461665"/>
              </a:xfrm>
              <a:prstGeom prst="rect">
                <a:avLst/>
              </a:prstGeom>
              <a:blipFill>
                <a:blip r:embed="rId2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B2943D3E-E256-438D-A2C8-D200934B9753}"/>
                  </a:ext>
                </a:extLst>
              </p:cNvPr>
              <p:cNvSpPr txBox="1"/>
              <p:nvPr/>
            </p:nvSpPr>
            <p:spPr>
              <a:xfrm>
                <a:off x="5344138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4" name="TextBox 223">
                <a:extLst>
                  <a:ext uri="{FF2B5EF4-FFF2-40B4-BE49-F238E27FC236}">
                    <a16:creationId xmlns:a16="http://schemas.microsoft.com/office/drawing/2014/main" id="{B2943D3E-E256-438D-A2C8-D200934B97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4138" y="4673402"/>
                <a:ext cx="822415" cy="461665"/>
              </a:xfrm>
              <a:prstGeom prst="rect">
                <a:avLst/>
              </a:prstGeom>
              <a:blipFill>
                <a:blip r:embed="rId2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F67A86D5-9B13-4EF0-8F2F-97311E8DA3D4}"/>
                  </a:ext>
                </a:extLst>
              </p:cNvPr>
              <p:cNvSpPr txBox="1"/>
              <p:nvPr/>
            </p:nvSpPr>
            <p:spPr>
              <a:xfrm>
                <a:off x="6910600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5" name="TextBox 224">
                <a:extLst>
                  <a:ext uri="{FF2B5EF4-FFF2-40B4-BE49-F238E27FC236}">
                    <a16:creationId xmlns:a16="http://schemas.microsoft.com/office/drawing/2014/main" id="{F67A86D5-9B13-4EF0-8F2F-97311E8DA3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600" y="5318457"/>
                <a:ext cx="521244" cy="461665"/>
              </a:xfrm>
              <a:prstGeom prst="rect">
                <a:avLst/>
              </a:prstGeom>
              <a:blipFill>
                <a:blip r:embed="rId3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6" name="Rectangle 225">
            <a:extLst>
              <a:ext uri="{FF2B5EF4-FFF2-40B4-BE49-F238E27FC236}">
                <a16:creationId xmlns:a16="http://schemas.microsoft.com/office/drawing/2014/main" id="{DF992304-AE3F-4D2E-9782-809742118440}"/>
              </a:ext>
            </a:extLst>
          </p:cNvPr>
          <p:cNvSpPr/>
          <p:nvPr/>
        </p:nvSpPr>
        <p:spPr>
          <a:xfrm>
            <a:off x="6845231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8DF2A582-B424-44CF-A3D5-01A5F34A8C35}"/>
              </a:ext>
            </a:extLst>
          </p:cNvPr>
          <p:cNvSpPr/>
          <p:nvPr/>
        </p:nvSpPr>
        <p:spPr>
          <a:xfrm>
            <a:off x="6845231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89F6D92B-E402-43DB-B56B-C6A8360CCC08}"/>
              </a:ext>
            </a:extLst>
          </p:cNvPr>
          <p:cNvSpPr/>
          <p:nvPr/>
        </p:nvSpPr>
        <p:spPr>
          <a:xfrm>
            <a:off x="6845230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23C4A3F-A2BE-4267-A679-8E78FF5322E9}"/>
              </a:ext>
            </a:extLst>
          </p:cNvPr>
          <p:cNvSpPr/>
          <p:nvPr/>
        </p:nvSpPr>
        <p:spPr>
          <a:xfrm>
            <a:off x="6845229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3C6A1AE-7D82-4C35-8BB0-A6217686D683}"/>
              </a:ext>
            </a:extLst>
          </p:cNvPr>
          <p:cNvSpPr/>
          <p:nvPr/>
        </p:nvSpPr>
        <p:spPr>
          <a:xfrm>
            <a:off x="6845228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B3C429C0-109C-4AF3-A23E-939DDB4072CC}"/>
                  </a:ext>
                </a:extLst>
              </p:cNvPr>
              <p:cNvSpPr txBox="1"/>
              <p:nvPr/>
            </p:nvSpPr>
            <p:spPr>
              <a:xfrm>
                <a:off x="6899154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1" name="TextBox 230">
                <a:extLst>
                  <a:ext uri="{FF2B5EF4-FFF2-40B4-BE49-F238E27FC236}">
                    <a16:creationId xmlns:a16="http://schemas.microsoft.com/office/drawing/2014/main" id="{B3C429C0-109C-4AF3-A23E-939DDB407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154" y="2064740"/>
                <a:ext cx="521244" cy="461665"/>
              </a:xfrm>
              <a:prstGeom prst="rect">
                <a:avLst/>
              </a:prstGeom>
              <a:blipFill>
                <a:blip r:embed="rId3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3859378F-DC0E-4349-9B44-63710065C12B}"/>
                  </a:ext>
                </a:extLst>
              </p:cNvPr>
              <p:cNvSpPr txBox="1"/>
              <p:nvPr/>
            </p:nvSpPr>
            <p:spPr>
              <a:xfrm>
                <a:off x="6910600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2" name="TextBox 231">
                <a:extLst>
                  <a:ext uri="{FF2B5EF4-FFF2-40B4-BE49-F238E27FC236}">
                    <a16:creationId xmlns:a16="http://schemas.microsoft.com/office/drawing/2014/main" id="{3859378F-DC0E-4349-9B44-63710065C1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0600" y="2689672"/>
                <a:ext cx="521244" cy="461665"/>
              </a:xfrm>
              <a:prstGeom prst="rect">
                <a:avLst/>
              </a:prstGeom>
              <a:blipFill>
                <a:blip r:embed="rId3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0CB497DE-20C4-49A3-8A24-CD3114C5DA96}"/>
                  </a:ext>
                </a:extLst>
              </p:cNvPr>
              <p:cNvSpPr txBox="1"/>
              <p:nvPr/>
            </p:nvSpPr>
            <p:spPr>
              <a:xfrm>
                <a:off x="6899154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3" name="TextBox 232">
                <a:extLst>
                  <a:ext uri="{FF2B5EF4-FFF2-40B4-BE49-F238E27FC236}">
                    <a16:creationId xmlns:a16="http://schemas.microsoft.com/office/drawing/2014/main" id="{0CB497DE-20C4-49A3-8A24-CD3114C5DA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99154" y="3352120"/>
                <a:ext cx="521244" cy="461665"/>
              </a:xfrm>
              <a:prstGeom prst="rect">
                <a:avLst/>
              </a:prstGeom>
              <a:blipFill>
                <a:blip r:embed="rId3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4" name="Rectangle 233">
            <a:extLst>
              <a:ext uri="{FF2B5EF4-FFF2-40B4-BE49-F238E27FC236}">
                <a16:creationId xmlns:a16="http://schemas.microsoft.com/office/drawing/2014/main" id="{B5C75029-1488-414B-BCFE-D8767EA14F5E}"/>
              </a:ext>
            </a:extLst>
          </p:cNvPr>
          <p:cNvSpPr/>
          <p:nvPr/>
        </p:nvSpPr>
        <p:spPr>
          <a:xfrm>
            <a:off x="6845232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900BC4B6-4D07-42D1-9990-C93062711280}"/>
                  </a:ext>
                </a:extLst>
              </p:cNvPr>
              <p:cNvSpPr txBox="1"/>
              <p:nvPr/>
            </p:nvSpPr>
            <p:spPr>
              <a:xfrm>
                <a:off x="6626164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5" name="TextBox 234">
                <a:extLst>
                  <a:ext uri="{FF2B5EF4-FFF2-40B4-BE49-F238E27FC236}">
                    <a16:creationId xmlns:a16="http://schemas.microsoft.com/office/drawing/2014/main" id="{900BC4B6-4D07-42D1-9990-C930627112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26164" y="5902344"/>
                <a:ext cx="964736" cy="395621"/>
              </a:xfrm>
              <a:prstGeom prst="rect">
                <a:avLst/>
              </a:prstGeom>
              <a:blipFill>
                <a:blip r:embed="rId34"/>
                <a:stretch>
                  <a:fillRect l="-1899" r="-25316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6" name="TextBox 235">
                <a:extLst>
                  <a:ext uri="{FF2B5EF4-FFF2-40B4-BE49-F238E27FC236}">
                    <a16:creationId xmlns:a16="http://schemas.microsoft.com/office/drawing/2014/main" id="{F77DCDB3-6D7E-4EFE-9175-DAF6057E7084}"/>
                  </a:ext>
                </a:extLst>
              </p:cNvPr>
              <p:cNvSpPr txBox="1"/>
              <p:nvPr/>
            </p:nvSpPr>
            <p:spPr>
              <a:xfrm>
                <a:off x="6732671" y="3993653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6" name="TextBox 235">
                <a:extLst>
                  <a:ext uri="{FF2B5EF4-FFF2-40B4-BE49-F238E27FC236}">
                    <a16:creationId xmlns:a16="http://schemas.microsoft.com/office/drawing/2014/main" id="{F77DCDB3-6D7E-4EFE-9175-DAF6057E70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671" y="3993653"/>
                <a:ext cx="822415" cy="461665"/>
              </a:xfrm>
              <a:prstGeom prst="rect">
                <a:avLst/>
              </a:prstGeom>
              <a:blipFill>
                <a:blip r:embed="rId3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B9E856DE-4B1A-45B8-987C-B038989770CC}"/>
                  </a:ext>
                </a:extLst>
              </p:cNvPr>
              <p:cNvSpPr txBox="1"/>
              <p:nvPr/>
            </p:nvSpPr>
            <p:spPr>
              <a:xfrm>
                <a:off x="6732672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7" name="TextBox 236">
                <a:extLst>
                  <a:ext uri="{FF2B5EF4-FFF2-40B4-BE49-F238E27FC236}">
                    <a16:creationId xmlns:a16="http://schemas.microsoft.com/office/drawing/2014/main" id="{B9E856DE-4B1A-45B8-987C-B038989770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672" y="4673402"/>
                <a:ext cx="822415" cy="461665"/>
              </a:xfrm>
              <a:prstGeom prst="rect">
                <a:avLst/>
              </a:prstGeom>
              <a:blipFill>
                <a:blip r:embed="rId3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8" name="TextBox 237">
                <a:extLst>
                  <a:ext uri="{FF2B5EF4-FFF2-40B4-BE49-F238E27FC236}">
                    <a16:creationId xmlns:a16="http://schemas.microsoft.com/office/drawing/2014/main" id="{91A580F3-53A7-4611-93E9-78610D617957}"/>
                  </a:ext>
                </a:extLst>
              </p:cNvPr>
              <p:cNvSpPr txBox="1"/>
              <p:nvPr/>
            </p:nvSpPr>
            <p:spPr>
              <a:xfrm>
                <a:off x="8302057" y="531845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8" name="TextBox 237">
                <a:extLst>
                  <a:ext uri="{FF2B5EF4-FFF2-40B4-BE49-F238E27FC236}">
                    <a16:creationId xmlns:a16="http://schemas.microsoft.com/office/drawing/2014/main" id="{91A580F3-53A7-4611-93E9-78610D6179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2057" y="5318457"/>
                <a:ext cx="521244" cy="461665"/>
              </a:xfrm>
              <a:prstGeom prst="rect">
                <a:avLst/>
              </a:prstGeom>
              <a:blipFill>
                <a:blip r:embed="rId3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9" name="Rectangle 238">
            <a:extLst>
              <a:ext uri="{FF2B5EF4-FFF2-40B4-BE49-F238E27FC236}">
                <a16:creationId xmlns:a16="http://schemas.microsoft.com/office/drawing/2014/main" id="{410755C1-2DBB-4946-9C81-45C0D6B6EB3F}"/>
              </a:ext>
            </a:extLst>
          </p:cNvPr>
          <p:cNvSpPr/>
          <p:nvPr/>
        </p:nvSpPr>
        <p:spPr>
          <a:xfrm>
            <a:off x="8236688" y="453034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66E8C5EF-0DFB-4BF2-9247-2D6F7260C14F}"/>
              </a:ext>
            </a:extLst>
          </p:cNvPr>
          <p:cNvSpPr/>
          <p:nvPr/>
        </p:nvSpPr>
        <p:spPr>
          <a:xfrm>
            <a:off x="8236688" y="387835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DADF5946-FDFC-40B2-93E7-C081761B6D0F}"/>
              </a:ext>
            </a:extLst>
          </p:cNvPr>
          <p:cNvSpPr/>
          <p:nvPr/>
        </p:nvSpPr>
        <p:spPr>
          <a:xfrm>
            <a:off x="8236687" y="322636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650DCCAD-4AB4-414A-B73A-9D93047DC43F}"/>
              </a:ext>
            </a:extLst>
          </p:cNvPr>
          <p:cNvSpPr/>
          <p:nvPr/>
        </p:nvSpPr>
        <p:spPr>
          <a:xfrm>
            <a:off x="8236686" y="257437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9C7FA067-436E-4540-9FF5-A70D1625271E}"/>
              </a:ext>
            </a:extLst>
          </p:cNvPr>
          <p:cNvSpPr/>
          <p:nvPr/>
        </p:nvSpPr>
        <p:spPr>
          <a:xfrm>
            <a:off x="8236685" y="192238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356214BF-47C1-4802-916C-E3C35DD64069}"/>
                  </a:ext>
                </a:extLst>
              </p:cNvPr>
              <p:cNvSpPr txBox="1"/>
              <p:nvPr/>
            </p:nvSpPr>
            <p:spPr>
              <a:xfrm>
                <a:off x="8290611" y="206474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4" name="TextBox 243">
                <a:extLst>
                  <a:ext uri="{FF2B5EF4-FFF2-40B4-BE49-F238E27FC236}">
                    <a16:creationId xmlns:a16="http://schemas.microsoft.com/office/drawing/2014/main" id="{356214BF-47C1-4802-916C-E3C35DD64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0611" y="2064740"/>
                <a:ext cx="521244" cy="461665"/>
              </a:xfrm>
              <a:prstGeom prst="rect">
                <a:avLst/>
              </a:prstGeom>
              <a:blipFill>
                <a:blip r:embed="rId3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E8563A13-AE49-4F00-8C7F-8468CE8FEEAE}"/>
                  </a:ext>
                </a:extLst>
              </p:cNvPr>
              <p:cNvSpPr txBox="1"/>
              <p:nvPr/>
            </p:nvSpPr>
            <p:spPr>
              <a:xfrm>
                <a:off x="8302057" y="2689672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5" name="TextBox 244">
                <a:extLst>
                  <a:ext uri="{FF2B5EF4-FFF2-40B4-BE49-F238E27FC236}">
                    <a16:creationId xmlns:a16="http://schemas.microsoft.com/office/drawing/2014/main" id="{E8563A13-AE49-4F00-8C7F-8468CE8FEE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02057" y="2689672"/>
                <a:ext cx="521244" cy="461665"/>
              </a:xfrm>
              <a:prstGeom prst="rect">
                <a:avLst/>
              </a:prstGeom>
              <a:blipFill>
                <a:blip r:embed="rId3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E74DEFC7-D09F-4491-948D-73A8A7F932F2}"/>
                  </a:ext>
                </a:extLst>
              </p:cNvPr>
              <p:cNvSpPr txBox="1"/>
              <p:nvPr/>
            </p:nvSpPr>
            <p:spPr>
              <a:xfrm>
                <a:off x="8290611" y="335212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6" name="TextBox 245">
                <a:extLst>
                  <a:ext uri="{FF2B5EF4-FFF2-40B4-BE49-F238E27FC236}">
                    <a16:creationId xmlns:a16="http://schemas.microsoft.com/office/drawing/2014/main" id="{E74DEFC7-D09F-4491-948D-73A8A7F932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0611" y="3352120"/>
                <a:ext cx="521244" cy="461665"/>
              </a:xfrm>
              <a:prstGeom prst="rect">
                <a:avLst/>
              </a:prstGeom>
              <a:blipFill>
                <a:blip r:embed="rId4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7" name="Rectangle 246">
            <a:extLst>
              <a:ext uri="{FF2B5EF4-FFF2-40B4-BE49-F238E27FC236}">
                <a16:creationId xmlns:a16="http://schemas.microsoft.com/office/drawing/2014/main" id="{F23E86D2-803D-4189-B662-F05CD3A13285}"/>
              </a:ext>
            </a:extLst>
          </p:cNvPr>
          <p:cNvSpPr/>
          <p:nvPr/>
        </p:nvSpPr>
        <p:spPr>
          <a:xfrm>
            <a:off x="8236689" y="5182330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8" name="TextBox 247">
                <a:extLst>
                  <a:ext uri="{FF2B5EF4-FFF2-40B4-BE49-F238E27FC236}">
                    <a16:creationId xmlns:a16="http://schemas.microsoft.com/office/drawing/2014/main" id="{6854BF2D-D6F4-4A1C-B23D-81768AF67C2C}"/>
                  </a:ext>
                </a:extLst>
              </p:cNvPr>
              <p:cNvSpPr txBox="1"/>
              <p:nvPr/>
            </p:nvSpPr>
            <p:spPr>
              <a:xfrm>
                <a:off x="8017621" y="5902344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8" name="TextBox 247">
                <a:extLst>
                  <a:ext uri="{FF2B5EF4-FFF2-40B4-BE49-F238E27FC236}">
                    <a16:creationId xmlns:a16="http://schemas.microsoft.com/office/drawing/2014/main" id="{6854BF2D-D6F4-4A1C-B23D-81768AF67C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017621" y="5902344"/>
                <a:ext cx="964736" cy="395621"/>
              </a:xfrm>
              <a:prstGeom prst="rect">
                <a:avLst/>
              </a:prstGeom>
              <a:blipFill>
                <a:blip r:embed="rId41"/>
                <a:stretch>
                  <a:fillRect l="-1899" r="-25316" b="-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FB537904-BF55-4A56-A59F-BD46DFAA8433}"/>
                  </a:ext>
                </a:extLst>
              </p:cNvPr>
              <p:cNvSpPr txBox="1"/>
              <p:nvPr/>
            </p:nvSpPr>
            <p:spPr>
              <a:xfrm>
                <a:off x="8150921" y="4000946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49" name="TextBox 248">
                <a:extLst>
                  <a:ext uri="{FF2B5EF4-FFF2-40B4-BE49-F238E27FC236}">
                    <a16:creationId xmlns:a16="http://schemas.microsoft.com/office/drawing/2014/main" id="{FB537904-BF55-4A56-A59F-BD46DFAA84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50921" y="4000946"/>
                <a:ext cx="822415" cy="461665"/>
              </a:xfrm>
              <a:prstGeom prst="rect">
                <a:avLst/>
              </a:prstGeom>
              <a:blipFill>
                <a:blip r:embed="rId4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0" name="TextBox 249">
                <a:extLst>
                  <a:ext uri="{FF2B5EF4-FFF2-40B4-BE49-F238E27FC236}">
                    <a16:creationId xmlns:a16="http://schemas.microsoft.com/office/drawing/2014/main" id="{FB276C35-6935-4144-B5CA-78F2E86CA374}"/>
                  </a:ext>
                </a:extLst>
              </p:cNvPr>
              <p:cNvSpPr txBox="1"/>
              <p:nvPr/>
            </p:nvSpPr>
            <p:spPr>
              <a:xfrm>
                <a:off x="8124129" y="4673402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0" name="TextBox 249">
                <a:extLst>
                  <a:ext uri="{FF2B5EF4-FFF2-40B4-BE49-F238E27FC236}">
                    <a16:creationId xmlns:a16="http://schemas.microsoft.com/office/drawing/2014/main" id="{FB276C35-6935-4144-B5CA-78F2E86CA3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24129" y="4673402"/>
                <a:ext cx="822415" cy="461665"/>
              </a:xfrm>
              <a:prstGeom prst="rect">
                <a:avLst/>
              </a:prstGeom>
              <a:blipFill>
                <a:blip r:embed="rId4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2" name="TextBox 251">
            <a:extLst>
              <a:ext uri="{FF2B5EF4-FFF2-40B4-BE49-F238E27FC236}">
                <a16:creationId xmlns:a16="http://schemas.microsoft.com/office/drawing/2014/main" id="{7A496D83-941A-46D2-84B1-C926A9550C4C}"/>
              </a:ext>
            </a:extLst>
          </p:cNvPr>
          <p:cNvSpPr txBox="1"/>
          <p:nvPr/>
        </p:nvSpPr>
        <p:spPr>
          <a:xfrm>
            <a:off x="6096000" y="748369"/>
            <a:ext cx="35810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Contains Heatwave</a:t>
            </a:r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58261870-566C-4A12-BC3A-4A61323403BB}"/>
              </a:ext>
            </a:extLst>
          </p:cNvPr>
          <p:cNvSpPr/>
          <p:nvPr/>
        </p:nvSpPr>
        <p:spPr>
          <a:xfrm>
            <a:off x="5413373" y="1879600"/>
            <a:ext cx="728134" cy="2040467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6F97757A-A5A8-41E7-970C-5481CE33DD87}"/>
              </a:ext>
            </a:extLst>
          </p:cNvPr>
          <p:cNvSpPr/>
          <p:nvPr/>
        </p:nvSpPr>
        <p:spPr>
          <a:xfrm>
            <a:off x="6801906" y="1870567"/>
            <a:ext cx="734845" cy="335336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58F2E469-1B2B-4949-89AB-4D6942E53D17}"/>
              </a:ext>
            </a:extLst>
          </p:cNvPr>
          <p:cNvSpPr/>
          <p:nvPr/>
        </p:nvSpPr>
        <p:spPr>
          <a:xfrm>
            <a:off x="8197150" y="1888947"/>
            <a:ext cx="728134" cy="3978453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2407DF77-BA9F-4366-8EEA-76FE2BA2BA33}"/>
                  </a:ext>
                </a:extLst>
              </p:cNvPr>
              <p:cNvSpPr txBox="1"/>
              <p:nvPr/>
            </p:nvSpPr>
            <p:spPr>
              <a:xfrm>
                <a:off x="9602665" y="5327804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56" name="TextBox 255">
                <a:extLst>
                  <a:ext uri="{FF2B5EF4-FFF2-40B4-BE49-F238E27FC236}">
                    <a16:creationId xmlns:a16="http://schemas.microsoft.com/office/drawing/2014/main" id="{2407DF77-BA9F-4366-8EEA-76FE2BA2BA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2665" y="5327804"/>
                <a:ext cx="521244" cy="461665"/>
              </a:xfrm>
              <a:prstGeom prst="rect">
                <a:avLst/>
              </a:prstGeom>
              <a:blipFill>
                <a:blip r:embed="rId4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7" name="Rectangle 256">
            <a:extLst>
              <a:ext uri="{FF2B5EF4-FFF2-40B4-BE49-F238E27FC236}">
                <a16:creationId xmlns:a16="http://schemas.microsoft.com/office/drawing/2014/main" id="{D9881E10-FCA4-4CAB-A891-138C4EDAE13E}"/>
              </a:ext>
            </a:extLst>
          </p:cNvPr>
          <p:cNvSpPr/>
          <p:nvPr/>
        </p:nvSpPr>
        <p:spPr>
          <a:xfrm>
            <a:off x="9537296" y="453968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5838CCFA-A33D-4698-8FBD-9ABF0C02F59C}"/>
              </a:ext>
            </a:extLst>
          </p:cNvPr>
          <p:cNvSpPr/>
          <p:nvPr/>
        </p:nvSpPr>
        <p:spPr>
          <a:xfrm>
            <a:off x="9537296" y="388769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CA043D92-4CB2-4FD2-81B4-2BFB16FDE2A5}"/>
              </a:ext>
            </a:extLst>
          </p:cNvPr>
          <p:cNvSpPr/>
          <p:nvPr/>
        </p:nvSpPr>
        <p:spPr>
          <a:xfrm>
            <a:off x="9537295" y="323570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B3115CE6-39A3-4DC3-9EEB-FB20CC5CACA0}"/>
              </a:ext>
            </a:extLst>
          </p:cNvPr>
          <p:cNvSpPr/>
          <p:nvPr/>
        </p:nvSpPr>
        <p:spPr>
          <a:xfrm>
            <a:off x="9537294" y="258371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E84FEB51-008E-4F48-8029-62800313DEA2}"/>
              </a:ext>
            </a:extLst>
          </p:cNvPr>
          <p:cNvSpPr/>
          <p:nvPr/>
        </p:nvSpPr>
        <p:spPr>
          <a:xfrm>
            <a:off x="9537293" y="193172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2" name="TextBox 261">
                <a:extLst>
                  <a:ext uri="{FF2B5EF4-FFF2-40B4-BE49-F238E27FC236}">
                    <a16:creationId xmlns:a16="http://schemas.microsoft.com/office/drawing/2014/main" id="{F4239786-014F-4537-99C0-48E5BF5FF396}"/>
                  </a:ext>
                </a:extLst>
              </p:cNvPr>
              <p:cNvSpPr txBox="1"/>
              <p:nvPr/>
            </p:nvSpPr>
            <p:spPr>
              <a:xfrm>
                <a:off x="9591219" y="207408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2" name="TextBox 261">
                <a:extLst>
                  <a:ext uri="{FF2B5EF4-FFF2-40B4-BE49-F238E27FC236}">
                    <a16:creationId xmlns:a16="http://schemas.microsoft.com/office/drawing/2014/main" id="{F4239786-014F-4537-99C0-48E5BF5FF3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1219" y="2074087"/>
                <a:ext cx="521244" cy="461665"/>
              </a:xfrm>
              <a:prstGeom prst="rect">
                <a:avLst/>
              </a:prstGeom>
              <a:blipFill>
                <a:blip r:embed="rId4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3" name="TextBox 262">
                <a:extLst>
                  <a:ext uri="{FF2B5EF4-FFF2-40B4-BE49-F238E27FC236}">
                    <a16:creationId xmlns:a16="http://schemas.microsoft.com/office/drawing/2014/main" id="{E4271121-3D91-4FDD-BD35-43B23C874502}"/>
                  </a:ext>
                </a:extLst>
              </p:cNvPr>
              <p:cNvSpPr txBox="1"/>
              <p:nvPr/>
            </p:nvSpPr>
            <p:spPr>
              <a:xfrm>
                <a:off x="9602665" y="2699019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3" name="TextBox 262">
                <a:extLst>
                  <a:ext uri="{FF2B5EF4-FFF2-40B4-BE49-F238E27FC236}">
                    <a16:creationId xmlns:a16="http://schemas.microsoft.com/office/drawing/2014/main" id="{E4271121-3D91-4FDD-BD35-43B23C874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02665" y="2699019"/>
                <a:ext cx="521244" cy="461665"/>
              </a:xfrm>
              <a:prstGeom prst="rect">
                <a:avLst/>
              </a:prstGeom>
              <a:blipFill>
                <a:blip r:embed="rId4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4124804B-0428-4EFF-AB5E-FBBEB0810215}"/>
                  </a:ext>
                </a:extLst>
              </p:cNvPr>
              <p:cNvSpPr txBox="1"/>
              <p:nvPr/>
            </p:nvSpPr>
            <p:spPr>
              <a:xfrm>
                <a:off x="9591219" y="3361467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4" name="TextBox 263">
                <a:extLst>
                  <a:ext uri="{FF2B5EF4-FFF2-40B4-BE49-F238E27FC236}">
                    <a16:creationId xmlns:a16="http://schemas.microsoft.com/office/drawing/2014/main" id="{4124804B-0428-4EFF-AB5E-FBBEB0810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91219" y="3361467"/>
                <a:ext cx="521244" cy="461665"/>
              </a:xfrm>
              <a:prstGeom prst="rect">
                <a:avLst/>
              </a:prstGeom>
              <a:blipFill>
                <a:blip r:embed="rId4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5" name="Rectangle 264">
            <a:extLst>
              <a:ext uri="{FF2B5EF4-FFF2-40B4-BE49-F238E27FC236}">
                <a16:creationId xmlns:a16="http://schemas.microsoft.com/office/drawing/2014/main" id="{0BFB3899-6278-498F-A485-A7150C14EEF8}"/>
              </a:ext>
            </a:extLst>
          </p:cNvPr>
          <p:cNvSpPr/>
          <p:nvPr/>
        </p:nvSpPr>
        <p:spPr>
          <a:xfrm>
            <a:off x="9537297" y="5191677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BD17E3D8-BC7E-4213-8865-6DA3FF62175F}"/>
                  </a:ext>
                </a:extLst>
              </p:cNvPr>
              <p:cNvSpPr txBox="1"/>
              <p:nvPr/>
            </p:nvSpPr>
            <p:spPr>
              <a:xfrm>
                <a:off x="9318229" y="5911691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6" name="TextBox 265">
                <a:extLst>
                  <a:ext uri="{FF2B5EF4-FFF2-40B4-BE49-F238E27FC236}">
                    <a16:creationId xmlns:a16="http://schemas.microsoft.com/office/drawing/2014/main" id="{BD17E3D8-BC7E-4213-8865-6DA3FF621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18229" y="5911691"/>
                <a:ext cx="964736" cy="395621"/>
              </a:xfrm>
              <a:prstGeom prst="rect">
                <a:avLst/>
              </a:prstGeom>
              <a:blipFill>
                <a:blip r:embed="rId48"/>
                <a:stretch>
                  <a:fillRect l="-1899" r="-2531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FBB29764-F72F-438C-AEE4-A0F9C86A031B}"/>
                  </a:ext>
                </a:extLst>
              </p:cNvPr>
              <p:cNvSpPr txBox="1"/>
              <p:nvPr/>
            </p:nvSpPr>
            <p:spPr>
              <a:xfrm>
                <a:off x="9449714" y="4002999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7" name="TextBox 266">
                <a:extLst>
                  <a:ext uri="{FF2B5EF4-FFF2-40B4-BE49-F238E27FC236}">
                    <a16:creationId xmlns:a16="http://schemas.microsoft.com/office/drawing/2014/main" id="{FBB29764-F72F-438C-AEE4-A0F9C86A03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49714" y="4002999"/>
                <a:ext cx="822415" cy="461665"/>
              </a:xfrm>
              <a:prstGeom prst="rect">
                <a:avLst/>
              </a:prstGeom>
              <a:blipFill>
                <a:blip r:embed="rId4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E37B4DB5-8DE6-45D0-9535-14909516B324}"/>
                  </a:ext>
                </a:extLst>
              </p:cNvPr>
              <p:cNvSpPr txBox="1"/>
              <p:nvPr/>
            </p:nvSpPr>
            <p:spPr>
              <a:xfrm>
                <a:off x="9424737" y="4682749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68" name="TextBox 267">
                <a:extLst>
                  <a:ext uri="{FF2B5EF4-FFF2-40B4-BE49-F238E27FC236}">
                    <a16:creationId xmlns:a16="http://schemas.microsoft.com/office/drawing/2014/main" id="{E37B4DB5-8DE6-45D0-9535-14909516B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24737" y="4682749"/>
                <a:ext cx="822415" cy="461665"/>
              </a:xfrm>
              <a:prstGeom prst="rect">
                <a:avLst/>
              </a:prstGeom>
              <a:blipFill>
                <a:blip r:embed="rId5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9" name="Rectangle 268">
            <a:extLst>
              <a:ext uri="{FF2B5EF4-FFF2-40B4-BE49-F238E27FC236}">
                <a16:creationId xmlns:a16="http://schemas.microsoft.com/office/drawing/2014/main" id="{FFD3B971-A3EB-4E24-94EC-D834DE55E57F}"/>
              </a:ext>
            </a:extLst>
          </p:cNvPr>
          <p:cNvSpPr/>
          <p:nvPr/>
        </p:nvSpPr>
        <p:spPr>
          <a:xfrm>
            <a:off x="9502439" y="2532414"/>
            <a:ext cx="728134" cy="269998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888DFB93-225F-455D-921D-6BA505FB5D52}"/>
              </a:ext>
            </a:extLst>
          </p:cNvPr>
          <p:cNvSpPr/>
          <p:nvPr/>
        </p:nvSpPr>
        <p:spPr>
          <a:xfrm>
            <a:off x="643466" y="1879601"/>
            <a:ext cx="753534" cy="1392562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7E1B41E2-B827-4F7E-BE0B-8AE97A237ADB}"/>
              </a:ext>
            </a:extLst>
          </p:cNvPr>
          <p:cNvSpPr/>
          <p:nvPr/>
        </p:nvSpPr>
        <p:spPr>
          <a:xfrm>
            <a:off x="2024542" y="1887435"/>
            <a:ext cx="753534" cy="2693032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DA5CC411-5EDF-4278-854D-D394D5B6A3F1}"/>
              </a:ext>
            </a:extLst>
          </p:cNvPr>
          <p:cNvSpPr/>
          <p:nvPr/>
        </p:nvSpPr>
        <p:spPr>
          <a:xfrm>
            <a:off x="3421542" y="1887434"/>
            <a:ext cx="753534" cy="3979965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72B4F9D0-06A0-4852-B063-7EB77178E670}"/>
                  </a:ext>
                </a:extLst>
              </p:cNvPr>
              <p:cNvSpPr txBox="1"/>
              <p:nvPr/>
            </p:nvSpPr>
            <p:spPr>
              <a:xfrm>
                <a:off x="10915384" y="4666745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3" name="TextBox 272">
                <a:extLst>
                  <a:ext uri="{FF2B5EF4-FFF2-40B4-BE49-F238E27FC236}">
                    <a16:creationId xmlns:a16="http://schemas.microsoft.com/office/drawing/2014/main" id="{72B4F9D0-06A0-4852-B063-7EB77178E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5384" y="4666745"/>
                <a:ext cx="521244" cy="461665"/>
              </a:xfrm>
              <a:prstGeom prst="rect">
                <a:avLst/>
              </a:prstGeom>
              <a:blipFill>
                <a:blip r:embed="rId5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4" name="Rectangle 273">
            <a:extLst>
              <a:ext uri="{FF2B5EF4-FFF2-40B4-BE49-F238E27FC236}">
                <a16:creationId xmlns:a16="http://schemas.microsoft.com/office/drawing/2014/main" id="{EE97666F-44A6-4CE9-AFEF-882E0504393D}"/>
              </a:ext>
            </a:extLst>
          </p:cNvPr>
          <p:cNvSpPr/>
          <p:nvPr/>
        </p:nvSpPr>
        <p:spPr>
          <a:xfrm>
            <a:off x="10850015" y="387862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F7763A38-3738-40EF-A15B-12A876C7E99C}"/>
              </a:ext>
            </a:extLst>
          </p:cNvPr>
          <p:cNvSpPr/>
          <p:nvPr/>
        </p:nvSpPr>
        <p:spPr>
          <a:xfrm>
            <a:off x="10850015" y="322663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174E5D0C-B0FF-4DCF-86C6-4AF7369597F0}"/>
              </a:ext>
            </a:extLst>
          </p:cNvPr>
          <p:cNvSpPr/>
          <p:nvPr/>
        </p:nvSpPr>
        <p:spPr>
          <a:xfrm>
            <a:off x="10850014" y="257464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74965990-A53D-4808-A5EE-6D916121B79F}"/>
              </a:ext>
            </a:extLst>
          </p:cNvPr>
          <p:cNvSpPr/>
          <p:nvPr/>
        </p:nvSpPr>
        <p:spPr>
          <a:xfrm>
            <a:off x="10850013" y="192265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4E6D8C9E-EEB8-4988-9363-947ED0CDD610}"/>
              </a:ext>
            </a:extLst>
          </p:cNvPr>
          <p:cNvSpPr/>
          <p:nvPr/>
        </p:nvSpPr>
        <p:spPr>
          <a:xfrm>
            <a:off x="10850012" y="127066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9" name="TextBox 278">
                <a:extLst>
                  <a:ext uri="{FF2B5EF4-FFF2-40B4-BE49-F238E27FC236}">
                    <a16:creationId xmlns:a16="http://schemas.microsoft.com/office/drawing/2014/main" id="{C4E4C7FB-929B-46C5-A8C3-F77410934B26}"/>
                  </a:ext>
                </a:extLst>
              </p:cNvPr>
              <p:cNvSpPr txBox="1"/>
              <p:nvPr/>
            </p:nvSpPr>
            <p:spPr>
              <a:xfrm>
                <a:off x="10903938" y="1413028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79" name="TextBox 278">
                <a:extLst>
                  <a:ext uri="{FF2B5EF4-FFF2-40B4-BE49-F238E27FC236}">
                    <a16:creationId xmlns:a16="http://schemas.microsoft.com/office/drawing/2014/main" id="{C4E4C7FB-929B-46C5-A8C3-F77410934B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3938" y="1413028"/>
                <a:ext cx="521244" cy="461665"/>
              </a:xfrm>
              <a:prstGeom prst="rect">
                <a:avLst/>
              </a:prstGeom>
              <a:blipFill>
                <a:blip r:embed="rId5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0" name="TextBox 279">
                <a:extLst>
                  <a:ext uri="{FF2B5EF4-FFF2-40B4-BE49-F238E27FC236}">
                    <a16:creationId xmlns:a16="http://schemas.microsoft.com/office/drawing/2014/main" id="{DC65CE87-D8E6-4A84-A17A-DFDAA083DA49}"/>
                  </a:ext>
                </a:extLst>
              </p:cNvPr>
              <p:cNvSpPr txBox="1"/>
              <p:nvPr/>
            </p:nvSpPr>
            <p:spPr>
              <a:xfrm>
                <a:off x="10915384" y="2037960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0" name="TextBox 279">
                <a:extLst>
                  <a:ext uri="{FF2B5EF4-FFF2-40B4-BE49-F238E27FC236}">
                    <a16:creationId xmlns:a16="http://schemas.microsoft.com/office/drawing/2014/main" id="{DC65CE87-D8E6-4A84-A17A-DFDAA083DA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15384" y="2037960"/>
                <a:ext cx="521244" cy="461665"/>
              </a:xfrm>
              <a:prstGeom prst="rect">
                <a:avLst/>
              </a:prstGeom>
              <a:blipFill>
                <a:blip r:embed="rId5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1" name="TextBox 280">
                <a:extLst>
                  <a:ext uri="{FF2B5EF4-FFF2-40B4-BE49-F238E27FC236}">
                    <a16:creationId xmlns:a16="http://schemas.microsoft.com/office/drawing/2014/main" id="{617E6B21-C7DF-4A6E-9190-03496AD91C9C}"/>
                  </a:ext>
                </a:extLst>
              </p:cNvPr>
              <p:cNvSpPr txBox="1"/>
              <p:nvPr/>
            </p:nvSpPr>
            <p:spPr>
              <a:xfrm>
                <a:off x="10903938" y="2700408"/>
                <a:ext cx="52124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1" name="TextBox 280">
                <a:extLst>
                  <a:ext uri="{FF2B5EF4-FFF2-40B4-BE49-F238E27FC236}">
                    <a16:creationId xmlns:a16="http://schemas.microsoft.com/office/drawing/2014/main" id="{617E6B21-C7DF-4A6E-9190-03496AD91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03938" y="2700408"/>
                <a:ext cx="521244" cy="461665"/>
              </a:xfrm>
              <a:prstGeom prst="rect">
                <a:avLst/>
              </a:prstGeom>
              <a:blipFill>
                <a:blip r:embed="rId5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2" name="Rectangle 281">
            <a:extLst>
              <a:ext uri="{FF2B5EF4-FFF2-40B4-BE49-F238E27FC236}">
                <a16:creationId xmlns:a16="http://schemas.microsoft.com/office/drawing/2014/main" id="{6FF48DFD-0BBA-4920-8CDD-236E2A1E84FD}"/>
              </a:ext>
            </a:extLst>
          </p:cNvPr>
          <p:cNvSpPr/>
          <p:nvPr/>
        </p:nvSpPr>
        <p:spPr>
          <a:xfrm>
            <a:off x="10850016" y="4530618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E49F8CC6-A925-4942-82AE-98EAF6A5209A}"/>
                  </a:ext>
                </a:extLst>
              </p:cNvPr>
              <p:cNvSpPr txBox="1"/>
              <p:nvPr/>
            </p:nvSpPr>
            <p:spPr>
              <a:xfrm>
                <a:off x="10611031" y="5911691"/>
                <a:ext cx="964736" cy="3956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b="1" i="1" dirty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𝒂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𝒕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𝒊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,</m:t>
                      </m:r>
                      <m:sSub>
                        <m:sSubPr>
                          <m:ctrlP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  <m:sub>
                          <m:r>
                            <a:rPr lang="en-US" b="1" i="1" dirty="0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𝒋</m:t>
                          </m:r>
                        </m:sub>
                      </m:sSub>
                      <m:r>
                        <a:rPr lang="en-US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3" name="TextBox 282">
                <a:extLst>
                  <a:ext uri="{FF2B5EF4-FFF2-40B4-BE49-F238E27FC236}">
                    <a16:creationId xmlns:a16="http://schemas.microsoft.com/office/drawing/2014/main" id="{E49F8CC6-A925-4942-82AE-98EAF6A520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11031" y="5911691"/>
                <a:ext cx="964736" cy="395621"/>
              </a:xfrm>
              <a:prstGeom prst="rect">
                <a:avLst/>
              </a:prstGeom>
              <a:blipFill>
                <a:blip r:embed="rId55"/>
                <a:stretch>
                  <a:fillRect l="-1899" r="-25316" b="-769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4" name="TextBox 283">
                <a:extLst>
                  <a:ext uri="{FF2B5EF4-FFF2-40B4-BE49-F238E27FC236}">
                    <a16:creationId xmlns:a16="http://schemas.microsoft.com/office/drawing/2014/main" id="{4CF5CE0F-E1A7-4C80-A420-7F69AE46AC69}"/>
                  </a:ext>
                </a:extLst>
              </p:cNvPr>
              <p:cNvSpPr txBox="1"/>
              <p:nvPr/>
            </p:nvSpPr>
            <p:spPr>
              <a:xfrm>
                <a:off x="10762433" y="3341940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4" name="TextBox 283">
                <a:extLst>
                  <a:ext uri="{FF2B5EF4-FFF2-40B4-BE49-F238E27FC236}">
                    <a16:creationId xmlns:a16="http://schemas.microsoft.com/office/drawing/2014/main" id="{4CF5CE0F-E1A7-4C80-A420-7F69AE46A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2433" y="3341940"/>
                <a:ext cx="822415" cy="461665"/>
              </a:xfrm>
              <a:prstGeom prst="rect">
                <a:avLst/>
              </a:prstGeom>
              <a:blipFill>
                <a:blip r:embed="rId5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5" name="TextBox 284">
                <a:extLst>
                  <a:ext uri="{FF2B5EF4-FFF2-40B4-BE49-F238E27FC236}">
                    <a16:creationId xmlns:a16="http://schemas.microsoft.com/office/drawing/2014/main" id="{5F8BC805-DDCC-4E5A-8354-1E57E8E457C3}"/>
                  </a:ext>
                </a:extLst>
              </p:cNvPr>
              <p:cNvSpPr txBox="1"/>
              <p:nvPr/>
            </p:nvSpPr>
            <p:spPr>
              <a:xfrm>
                <a:off x="10753352" y="4004461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85" name="TextBox 284">
                <a:extLst>
                  <a:ext uri="{FF2B5EF4-FFF2-40B4-BE49-F238E27FC236}">
                    <a16:creationId xmlns:a16="http://schemas.microsoft.com/office/drawing/2014/main" id="{5F8BC805-DDCC-4E5A-8354-1E57E8E45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3352" y="4004461"/>
                <a:ext cx="822415" cy="461665"/>
              </a:xfrm>
              <a:prstGeom prst="rect">
                <a:avLst/>
              </a:prstGeom>
              <a:blipFill>
                <a:blip r:embed="rId5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6" name="Rectangle 285">
            <a:extLst>
              <a:ext uri="{FF2B5EF4-FFF2-40B4-BE49-F238E27FC236}">
                <a16:creationId xmlns:a16="http://schemas.microsoft.com/office/drawing/2014/main" id="{89175986-86E0-4CE0-8830-33721B036E0A}"/>
              </a:ext>
            </a:extLst>
          </p:cNvPr>
          <p:cNvSpPr/>
          <p:nvPr/>
        </p:nvSpPr>
        <p:spPr>
          <a:xfrm>
            <a:off x="10806691" y="1227888"/>
            <a:ext cx="728134" cy="335257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8" name="TextBox 287">
            <a:extLst>
              <a:ext uri="{FF2B5EF4-FFF2-40B4-BE49-F238E27FC236}">
                <a16:creationId xmlns:a16="http://schemas.microsoft.com/office/drawing/2014/main" id="{D06E98BB-7FAB-4FAA-848D-732E339A0939}"/>
              </a:ext>
            </a:extLst>
          </p:cNvPr>
          <p:cNvSpPr txBox="1"/>
          <p:nvPr/>
        </p:nvSpPr>
        <p:spPr>
          <a:xfrm>
            <a:off x="732623" y="1375529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A</a:t>
            </a:r>
          </a:p>
        </p:txBody>
      </p:sp>
      <p:sp>
        <p:nvSpPr>
          <p:cNvPr id="289" name="TextBox 288">
            <a:extLst>
              <a:ext uri="{FF2B5EF4-FFF2-40B4-BE49-F238E27FC236}">
                <a16:creationId xmlns:a16="http://schemas.microsoft.com/office/drawing/2014/main" id="{1813E439-652C-4C11-AFFE-A069B7CBF925}"/>
              </a:ext>
            </a:extLst>
          </p:cNvPr>
          <p:cNvSpPr txBox="1"/>
          <p:nvPr/>
        </p:nvSpPr>
        <p:spPr>
          <a:xfrm>
            <a:off x="2078526" y="1395104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B</a:t>
            </a:r>
          </a:p>
        </p:txBody>
      </p:sp>
      <p:sp>
        <p:nvSpPr>
          <p:cNvPr id="290" name="TextBox 289">
            <a:extLst>
              <a:ext uri="{FF2B5EF4-FFF2-40B4-BE49-F238E27FC236}">
                <a16:creationId xmlns:a16="http://schemas.microsoft.com/office/drawing/2014/main" id="{01AF86F1-587D-4B29-A65A-9114FC03D5C5}"/>
              </a:ext>
            </a:extLst>
          </p:cNvPr>
          <p:cNvSpPr txBox="1"/>
          <p:nvPr/>
        </p:nvSpPr>
        <p:spPr>
          <a:xfrm>
            <a:off x="3507816" y="1395104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C</a:t>
            </a:r>
          </a:p>
        </p:txBody>
      </p:sp>
      <p:sp>
        <p:nvSpPr>
          <p:cNvPr id="291" name="TextBox 290">
            <a:extLst>
              <a:ext uri="{FF2B5EF4-FFF2-40B4-BE49-F238E27FC236}">
                <a16:creationId xmlns:a16="http://schemas.microsoft.com/office/drawing/2014/main" id="{1DE1B87D-0B41-4C1C-9332-B6F01E45ACDC}"/>
              </a:ext>
            </a:extLst>
          </p:cNvPr>
          <p:cNvSpPr txBox="1"/>
          <p:nvPr/>
        </p:nvSpPr>
        <p:spPr>
          <a:xfrm>
            <a:off x="5470065" y="1386136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D</a:t>
            </a:r>
          </a:p>
        </p:txBody>
      </p:sp>
      <p:sp>
        <p:nvSpPr>
          <p:cNvPr id="292" name="TextBox 291">
            <a:extLst>
              <a:ext uri="{FF2B5EF4-FFF2-40B4-BE49-F238E27FC236}">
                <a16:creationId xmlns:a16="http://schemas.microsoft.com/office/drawing/2014/main" id="{C95E0615-7946-4053-B033-89DF3D85BA93}"/>
              </a:ext>
            </a:extLst>
          </p:cNvPr>
          <p:cNvSpPr txBox="1"/>
          <p:nvPr/>
        </p:nvSpPr>
        <p:spPr>
          <a:xfrm>
            <a:off x="6881718" y="1369986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E</a:t>
            </a:r>
          </a:p>
        </p:txBody>
      </p:sp>
      <p:sp>
        <p:nvSpPr>
          <p:cNvPr id="293" name="TextBox 292">
            <a:extLst>
              <a:ext uri="{FF2B5EF4-FFF2-40B4-BE49-F238E27FC236}">
                <a16:creationId xmlns:a16="http://schemas.microsoft.com/office/drawing/2014/main" id="{39731B9A-2481-4B90-91F4-7380625A77C1}"/>
              </a:ext>
            </a:extLst>
          </p:cNvPr>
          <p:cNvSpPr txBox="1"/>
          <p:nvPr/>
        </p:nvSpPr>
        <p:spPr>
          <a:xfrm>
            <a:off x="8273606" y="1369986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F</a:t>
            </a:r>
          </a:p>
        </p:txBody>
      </p:sp>
      <p:sp>
        <p:nvSpPr>
          <p:cNvPr id="294" name="TextBox 293">
            <a:extLst>
              <a:ext uri="{FF2B5EF4-FFF2-40B4-BE49-F238E27FC236}">
                <a16:creationId xmlns:a16="http://schemas.microsoft.com/office/drawing/2014/main" id="{19A584FB-4E36-462E-BDBC-52F990DD29BF}"/>
              </a:ext>
            </a:extLst>
          </p:cNvPr>
          <p:cNvSpPr txBox="1"/>
          <p:nvPr/>
        </p:nvSpPr>
        <p:spPr>
          <a:xfrm>
            <a:off x="9573311" y="1375529"/>
            <a:ext cx="5752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G</a:t>
            </a:r>
          </a:p>
        </p:txBody>
      </p:sp>
      <p:sp>
        <p:nvSpPr>
          <p:cNvPr id="295" name="TextBox 294">
            <a:extLst>
              <a:ext uri="{FF2B5EF4-FFF2-40B4-BE49-F238E27FC236}">
                <a16:creationId xmlns:a16="http://schemas.microsoft.com/office/drawing/2014/main" id="{79045FF7-F521-4CA3-84B6-1C94A7B4A9CA}"/>
              </a:ext>
            </a:extLst>
          </p:cNvPr>
          <p:cNvSpPr txBox="1"/>
          <p:nvPr/>
        </p:nvSpPr>
        <p:spPr>
          <a:xfrm>
            <a:off x="10871689" y="719320"/>
            <a:ext cx="688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highlight>
                  <a:srgbClr val="FFFF00"/>
                </a:highlight>
              </a:rPr>
              <a:t>H*</a:t>
            </a:r>
          </a:p>
        </p:txBody>
      </p:sp>
      <p:sp>
        <p:nvSpPr>
          <p:cNvPr id="296" name="TextBox 295">
            <a:extLst>
              <a:ext uri="{FF2B5EF4-FFF2-40B4-BE49-F238E27FC236}">
                <a16:creationId xmlns:a16="http://schemas.microsoft.com/office/drawing/2014/main" id="{24D1DB7F-EC70-413E-8DF6-951DEF974710}"/>
              </a:ext>
            </a:extLst>
          </p:cNvPr>
          <p:cNvSpPr txBox="1"/>
          <p:nvPr/>
        </p:nvSpPr>
        <p:spPr>
          <a:xfrm>
            <a:off x="0" y="85728"/>
            <a:ext cx="10465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Definition: Min. 3 hot day first event, with max. 1 day break</a:t>
            </a:r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AE4FD74F-2390-4D3F-9D5F-7E5E117442DF}"/>
              </a:ext>
            </a:extLst>
          </p:cNvPr>
          <p:cNvSpPr/>
          <p:nvPr/>
        </p:nvSpPr>
        <p:spPr>
          <a:xfrm>
            <a:off x="10849702" y="5183211"/>
            <a:ext cx="651989" cy="65198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8" name="TextBox 297">
                <a:extLst>
                  <a:ext uri="{FF2B5EF4-FFF2-40B4-BE49-F238E27FC236}">
                    <a16:creationId xmlns:a16="http://schemas.microsoft.com/office/drawing/2014/main" id="{8B7CE0ED-002D-4EF1-8938-EB6743B033B2}"/>
                  </a:ext>
                </a:extLst>
              </p:cNvPr>
              <p:cNvSpPr txBox="1"/>
              <p:nvPr/>
            </p:nvSpPr>
            <p:spPr>
              <a:xfrm>
                <a:off x="10762433" y="5318734"/>
                <a:ext cx="8224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</m:t>
                      </m:r>
                    </m:oMath>
                  </m:oMathPara>
                </a14:m>
                <a:endParaRPr lang="en-US" sz="2400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98" name="TextBox 297">
                <a:extLst>
                  <a:ext uri="{FF2B5EF4-FFF2-40B4-BE49-F238E27FC236}">
                    <a16:creationId xmlns:a16="http://schemas.microsoft.com/office/drawing/2014/main" id="{8B7CE0ED-002D-4EF1-8938-EB6743B033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62433" y="5318734"/>
                <a:ext cx="822415" cy="461665"/>
              </a:xfrm>
              <a:prstGeom prst="rect">
                <a:avLst/>
              </a:prstGeom>
              <a:blipFill>
                <a:blip r:embed="rId5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9" name="Rectangle 298">
            <a:extLst>
              <a:ext uri="{FF2B5EF4-FFF2-40B4-BE49-F238E27FC236}">
                <a16:creationId xmlns:a16="http://schemas.microsoft.com/office/drawing/2014/main" id="{247BAB01-681D-4A92-8B5A-A0BD49B915CB}"/>
              </a:ext>
            </a:extLst>
          </p:cNvPr>
          <p:cNvSpPr/>
          <p:nvPr/>
        </p:nvSpPr>
        <p:spPr>
          <a:xfrm>
            <a:off x="10791362" y="5183209"/>
            <a:ext cx="753534" cy="692772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5145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</TotalTime>
  <Words>374</Words>
  <Application>Microsoft Office PowerPoint</Application>
  <PresentationFormat>Widescreen</PresentationFormat>
  <Paragraphs>159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Cummins, Cameron</dc:creator>
  <cp:lastModifiedBy>Cummins, Cameron</cp:lastModifiedBy>
  <cp:revision>21</cp:revision>
  <dcterms:created xsi:type="dcterms:W3CDTF">2023-10-11T18:24:06Z</dcterms:created>
  <dcterms:modified xsi:type="dcterms:W3CDTF">2025-04-01T18:14:12Z</dcterms:modified>
</cp:coreProperties>
</file>