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Welcome to the ONCORIX training module. This deck covers the approved indication, key efficacy and safety data, and recommended talking points for HCP conversations.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Key point: ONCORIX works by blocking the PD-1 receptor, re-activating the patient’s immune response against tumour cells. Only discuss the approved melanoma indication.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When presenting efficacy, always lead with the overall survival benefit. The ORR and PFS data support the OS finding. Remember: always pair efficacy with safety data (next slide).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Fair balance is mandatory. When an HCP asks about efficacy, always follow up with the safety profile. Emphasise that immune-mediated AEs are generally manageable with established protocols.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Q3W dosing schedule is straightforward. Highlight the 30-minute infusion time as a practical advantage for patients and infusion centres.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CRITICAL: Never make unsupported comparative claims. If asked to compare, share our trial data and refer to the MSL for further discussion. This is a compliance requirement.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3200"/>
              <a:t>ONCORIX (rivolumab) — Field Team Training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sz="1800"/>
              <a:t>Unresectable/Metastatic Melanoma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/>
              <a:t>Indication &amp; Mechanism of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sz="1600"/>
              <a:t>ONCORIX is a humanised monoclonal antibody targeting PD-1.</a:t>
            </a:r>
          </a:p>
          <a:p>
            <a:pPr>
              <a:spcAft>
                <a:spcPts val="600"/>
              </a:spcAft>
            </a:pPr>
          </a:p>
          <a:p>
            <a:pPr>
              <a:spcAft>
                <a:spcPts val="600"/>
              </a:spcAft>
            </a:pPr>
            <a:r>
              <a:rPr sz="1600"/>
              <a:t>Approved indication:</a:t>
            </a:r>
          </a:p>
          <a:p>
            <a:pPr>
              <a:spcAft>
                <a:spcPts val="600"/>
              </a:spcAft>
            </a:pPr>
            <a:r>
              <a:rPr sz="1600"/>
              <a:t>Treatment of adult patients with unresectable or metastatic melanoma.</a:t>
            </a:r>
          </a:p>
          <a:p>
            <a:pPr>
              <a:spcAft>
                <a:spcPts val="600"/>
              </a:spcAft>
            </a:pPr>
          </a:p>
          <a:p>
            <a:pPr>
              <a:spcAft>
                <a:spcPts val="600"/>
              </a:spcAft>
            </a:pPr>
            <a:r>
              <a:rPr sz="1600"/>
              <a:t>Mechanism: Blocks PD-1 receptor, re-activating the patient’s</a:t>
            </a:r>
          </a:p>
          <a:p>
            <a:pPr>
              <a:spcAft>
                <a:spcPts val="600"/>
              </a:spcAft>
            </a:pPr>
            <a:r>
              <a:rPr sz="1600"/>
              <a:t>immune response against tumour cells.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/>
              <a:t>MERIDIAN-301: Key Efficacy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sz="1600"/>
              <a:t>• Overall Survival: 24.1 vs 13.6 months (HR 0.68; p=0.002)</a:t>
            </a:r>
          </a:p>
          <a:p>
            <a:pPr>
              <a:spcAft>
                <a:spcPts val="600"/>
              </a:spcAft>
            </a:pPr>
            <a:r>
              <a:rPr sz="1600"/>
              <a:t>• ORR: 42.3% vs 16.2%</a:t>
            </a:r>
          </a:p>
          <a:p>
            <a:pPr>
              <a:spcAft>
                <a:spcPts val="600"/>
              </a:spcAft>
            </a:pPr>
            <a:r>
              <a:rPr sz="1600"/>
              <a:t>• Median PFS: 11.2 vs 5.4 months</a:t>
            </a:r>
          </a:p>
          <a:p>
            <a:pPr>
              <a:spcAft>
                <a:spcPts val="600"/>
              </a:spcAft>
            </a:pPr>
            <a:r>
              <a:rPr sz="1600"/>
              <a:t>• 78% of responders maintained response at 12 months</a:t>
            </a:r>
          </a:p>
          <a:p>
            <a:pPr>
              <a:spcAft>
                <a:spcPts val="600"/>
              </a:spcAft>
            </a:pPr>
            <a:r>
              <a:rPr sz="1600"/>
              <a:t>• Consistent benefit across PD-L1, ECOG, and prior therapy subgroups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/>
              <a:t>Safety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sz="1600"/>
              <a:t>• Most common AEs (≥20%): fatigue (38%), rash (27%), diarrhoea (24%), nausea (21%)</a:t>
            </a:r>
          </a:p>
          <a:p>
            <a:pPr>
              <a:spcAft>
                <a:spcPts val="600"/>
              </a:spcAft>
            </a:pPr>
            <a:r>
              <a:rPr sz="1600"/>
              <a:t>• Immune-mediated AEs: 31% (mostly Grade 1-2, manageable)</a:t>
            </a:r>
          </a:p>
          <a:p>
            <a:pPr>
              <a:spcAft>
                <a:spcPts val="600"/>
              </a:spcAft>
            </a:pPr>
            <a:r>
              <a:rPr sz="1600"/>
              <a:t>• Grade 3-4 treatment-related AEs: 18% vs 12% (control)</a:t>
            </a:r>
          </a:p>
          <a:p>
            <a:pPr>
              <a:spcAft>
                <a:spcPts val="600"/>
              </a:spcAft>
            </a:pPr>
            <a:r>
              <a:rPr sz="1600"/>
              <a:t>• Discontinuation due to AEs: 9%</a:t>
            </a:r>
          </a:p>
          <a:p>
            <a:pPr>
              <a:spcAft>
                <a:spcPts val="600"/>
              </a:spcAft>
            </a:pPr>
            <a:r>
              <a:rPr sz="1600"/>
              <a:t>• No new safety signals at 24-month follow-up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/>
              <a:t>Dosing &amp; Administration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sz="1600"/>
              <a:t>• Dose: 200 mg IV infusion over 30 minutes every 3 weeks</a:t>
            </a:r>
          </a:p>
          <a:p>
            <a:pPr>
              <a:spcAft>
                <a:spcPts val="600"/>
              </a:spcAft>
            </a:pPr>
            <a:r>
              <a:rPr sz="1600"/>
              <a:t>• No dose adjustment for mild hepatic impairment</a:t>
            </a:r>
          </a:p>
          <a:p>
            <a:pPr>
              <a:spcAft>
                <a:spcPts val="600"/>
              </a:spcAft>
            </a:pPr>
            <a:r>
              <a:rPr sz="1600"/>
              <a:t>• Continue until progression, unacceptable toxicity, or up to 24 months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/>
              <a:t>Common HCP Objections &amp; Approved Responses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sz="1600"/>
              <a:t>Objection: "What about the immune-related AE rate?"</a:t>
            </a:r>
          </a:p>
          <a:p>
            <a:pPr>
              <a:spcAft>
                <a:spcPts val="600"/>
              </a:spcAft>
            </a:pPr>
            <a:r>
              <a:rPr sz="1600"/>
              <a:t>Response: "In MERIDIAN-301, immune-mediated AEs occurred in 31% of patients,</a:t>
            </a:r>
          </a:p>
          <a:p>
            <a:pPr>
              <a:spcAft>
                <a:spcPts val="600"/>
              </a:spcAft>
            </a:pPr>
            <a:r>
              <a:rPr sz="1600"/>
              <a:t>but most were Grade 1-2 and manageable with established protocols.</a:t>
            </a:r>
          </a:p>
          <a:p>
            <a:pPr>
              <a:spcAft>
                <a:spcPts val="600"/>
              </a:spcAft>
            </a:pPr>
            <a:r>
              <a:rPr sz="1600"/>
              <a:t>Only 9% of patients discontinued due to AEs."</a:t>
            </a:r>
          </a:p>
          <a:p>
            <a:pPr>
              <a:spcAft>
                <a:spcPts val="600"/>
              </a:spcAft>
            </a:pPr>
          </a:p>
          <a:p>
            <a:pPr>
              <a:spcAft>
                <a:spcPts val="600"/>
              </a:spcAft>
            </a:pPr>
            <a:r>
              <a:rPr sz="1600"/>
              <a:t>Objection: "How does this compare to existing checkpoint inhibitors?"</a:t>
            </a:r>
          </a:p>
          <a:p>
            <a:pPr>
              <a:spcAft>
                <a:spcPts val="600"/>
              </a:spcAft>
            </a:pPr>
            <a:r>
              <a:rPr sz="1600"/>
              <a:t>Response: "I can share the MERIDIAN-301 data. For cross-trial comparisons,</a:t>
            </a:r>
          </a:p>
          <a:p>
            <a:pPr>
              <a:spcAft>
                <a:spcPts val="600"/>
              </a:spcAft>
            </a:pPr>
            <a:r>
              <a:rPr sz="1600"/>
              <a:t>I'd recommend discussing with our Medical Science Liaison who can provide</a:t>
            </a:r>
          </a:p>
          <a:p>
            <a:pPr>
              <a:spcAft>
                <a:spcPts val="600"/>
              </a:spcAft>
            </a:pPr>
            <a:r>
              <a:rPr sz="1600"/>
              <a:t>additional context."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