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499"/>
    <p:restoredTop sz="94624"/>
  </p:normalViewPr>
  <p:slideViewPr>
    <p:cSldViewPr snapToGrid="0" snapToObjects="1">
      <p:cViewPr>
        <p:scale>
          <a:sx n="97" d="100"/>
          <a:sy n="97" d="100"/>
        </p:scale>
        <p:origin x="176" y="4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1"/>
  <c:style val="2"/>
  <c:chart>
    <c:autoTitleDeleted val="1"/>
    <c:plotArea>
      <c:layout>
        <c:manualLayout>
          <c:layoutTarget val="inner"/>
          <c:xMode val="edge"/>
          <c:yMode val="edge"/>
          <c:x val="0.18338411547977326"/>
          <c:y val="3.7334285813661675E-2"/>
          <c:w val="0.81661588452022671"/>
          <c:h val="0.76940478005998481"/>
        </c:manualLayout>
      </c:layout>
      <c:barChart>
        <c:barDir val="col"/>
        <c:grouping val="clustered"/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Relative Import Volume</c:v>
                </c:pt>
              </c:strCache>
            </c:strRef>
          </c:tx>
          <c:invertIfNegative val="1"/>
          <c:dPt>
            <c:idx val="0"/>
            <c:invertIfNegative val="1"/>
            <c:bubble3D val="0"/>
            <c:spPr>
              <a:solidFill>
                <a:srgbClr val="D0D0D0"/>
              </a:solidFill>
            </c:spPr>
            <c:extLst>
              <c:ext xmlns:c16="http://schemas.microsoft.com/office/drawing/2014/chart" uri="{C3380CC4-5D6E-409C-BE32-E72D297353CC}">
                <c16:uniqueId val="{00000001-B534-AF4A-8718-150AB58F4C4F}"/>
              </c:ext>
            </c:extLst>
          </c:dPt>
          <c:dPt>
            <c:idx val="1"/>
            <c:invertIfNegative val="1"/>
            <c:bubble3D val="0"/>
            <c:spPr>
              <a:solidFill>
                <a:srgbClr val="F5C842"/>
              </a:solidFill>
            </c:spPr>
            <c:extLst>
              <c:ext xmlns:c16="http://schemas.microsoft.com/office/drawing/2014/chart" uri="{C3380CC4-5D6E-409C-BE32-E72D297353CC}">
                <c16:uniqueId val="{00000003-B534-AF4A-8718-150AB58F4C4F}"/>
              </c:ext>
            </c:extLst>
          </c:dPt>
          <c:cat>
            <c:strRef>
              <c:f>Sheet1!$A$2:$A$3</c:f>
              <c:strCache>
                <c:ptCount val="2"/>
                <c:pt idx="0">
                  <c:v>Pre-
Carve-out</c:v>
                </c:pt>
                <c:pt idx="1">
                  <c:v>Post-
Carve-out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100</c:v>
                </c:pt>
                <c:pt idx="1">
                  <c:v>350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B534-AF4A-8718-150AB58F4C4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80"/>
        <c:axId val="-2068027336"/>
        <c:axId val="-2113994440"/>
      </c:barChart>
      <c:catAx>
        <c:axId val="-206802733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-2113994440"/>
        <c:crosses val="autoZero"/>
        <c:auto val="1"/>
        <c:lblAlgn val="ctr"/>
        <c:lblOffset val="100"/>
        <c:noMultiLvlLbl val="0"/>
      </c:catAx>
      <c:valAx>
        <c:axId val="-2113994440"/>
        <c:scaling>
          <c:orientation val="minMax"/>
          <c:max val="600"/>
        </c:scaling>
        <c:delete val="0"/>
        <c:axPos val="l"/>
        <c:numFmt formatCode="General" sourceLinked="1"/>
        <c:majorTickMark val="out"/>
        <c:minorTickMark val="none"/>
        <c:tickLblPos val="nextTo"/>
        <c:crossAx val="-2068027336"/>
        <c:crosses val="autoZero"/>
        <c:crossBetween val="between"/>
        <c:majorUnit val="100"/>
      </c:valAx>
    </c:plotArea>
    <c:plotVisOnly val="1"/>
    <c:dispBlanksAs val="gap"/>
    <c:showDLblsOverMax val="1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2/24/26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2/24/26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2/24/26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2/24/26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2/24/26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2/24/26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2/24/26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2/24/26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2/24/26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2/24/26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2/24/26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2/24/26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5" Type="http://schemas.openxmlformats.org/officeDocument/2006/relationships/image" Target="../media/image3.png"/><Relationship Id="rId10" Type="http://schemas.openxmlformats.org/officeDocument/2006/relationships/image" Target="../media/image8.png"/><Relationship Id="rId4" Type="http://schemas.openxmlformats.org/officeDocument/2006/relationships/image" Target="../media/image2.png"/><Relationship Id="rId9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g"/>
          <p:cNvSpPr/>
          <p:nvPr/>
        </p:nvSpPr>
        <p:spPr>
          <a:xfrm>
            <a:off x="0" y="34290"/>
            <a:ext cx="12191695" cy="6858000"/>
          </a:xfrm>
          <a:prstGeom prst="rect">
            <a:avLst/>
          </a:prstGeom>
          <a:solidFill>
            <a:srgbClr val="F7F3EE"/>
          </a:solidFill>
          <a:ln w="1270">
            <a:solidFill>
              <a:srgbClr val="FFFF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graphicFrame>
        <p:nvGraphicFramePr>
          <p:cNvPr id="4" name="chart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36960595"/>
              </p:ext>
            </p:extLst>
          </p:nvPr>
        </p:nvGraphicFramePr>
        <p:xfrm>
          <a:off x="1463003" y="1577339"/>
          <a:ext cx="3413675" cy="401193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5" name="icon_server_left" descr="imag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3832" y="1097280"/>
            <a:ext cx="950951" cy="891539"/>
          </a:xfrm>
          <a:prstGeom prst="rect">
            <a:avLst/>
          </a:prstGeom>
        </p:spPr>
      </p:pic>
      <p:pic>
        <p:nvPicPr>
          <p:cNvPr id="6" name="icon_cpu" descr="image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0660468">
            <a:off x="215074" y="3204956"/>
            <a:ext cx="1000000" cy="928148"/>
          </a:xfrm>
          <a:prstGeom prst="rect">
            <a:avLst/>
          </a:prstGeom>
        </p:spPr>
      </p:pic>
      <p:pic>
        <p:nvPicPr>
          <p:cNvPr id="7" name="icon_database" descr="image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43832" y="5349240"/>
            <a:ext cx="975336" cy="1282445"/>
          </a:xfrm>
          <a:prstGeom prst="rect">
            <a:avLst/>
          </a:prstGeom>
        </p:spPr>
      </p:pic>
      <p:pic>
        <p:nvPicPr>
          <p:cNvPr id="8" name="icon_server_top_center" descr="imag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38338" y="720090"/>
            <a:ext cx="853418" cy="754380"/>
          </a:xfrm>
          <a:prstGeom prst="rect">
            <a:avLst/>
          </a:prstGeom>
        </p:spPr>
      </p:pic>
      <p:pic>
        <p:nvPicPr>
          <p:cNvPr id="9" name="icon_factory" descr="image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510926" y="5863587"/>
            <a:ext cx="1219170" cy="685801"/>
          </a:xfrm>
          <a:prstGeom prst="rect">
            <a:avLst/>
          </a:prstGeom>
        </p:spPr>
      </p:pic>
      <p:pic>
        <p:nvPicPr>
          <p:cNvPr id="10" name="icon_coins" descr="image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231308" y="2914650"/>
            <a:ext cx="704409" cy="548640"/>
          </a:xfrm>
          <a:prstGeom prst="rect">
            <a:avLst/>
          </a:prstGeom>
        </p:spPr>
      </p:pic>
      <p:pic>
        <p:nvPicPr>
          <p:cNvPr id="11" name="icon_shield" descr="image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613683" y="4088760"/>
            <a:ext cx="853420" cy="955737"/>
          </a:xfrm>
          <a:prstGeom prst="rect">
            <a:avLst/>
          </a:prstGeom>
        </p:spPr>
      </p:pic>
      <p:pic>
        <p:nvPicPr>
          <p:cNvPr id="12" name="icon_cloud" descr="image.pn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094671" y="42939"/>
            <a:ext cx="1172194" cy="714324"/>
          </a:xfrm>
          <a:prstGeom prst="rect">
            <a:avLst/>
          </a:prstGeom>
        </p:spPr>
      </p:pic>
      <p:pic>
        <p:nvPicPr>
          <p:cNvPr id="14" name="icon_moneybag_1" descr="image.png"/>
          <p:cNvPicPr>
            <a:picLocks noChangeAspect="1"/>
          </p:cNvPicPr>
          <p:nvPr/>
        </p:nvPicPr>
        <p:blipFill>
          <a:blip r:embed="rId10">
            <a:grayscl/>
          </a:blip>
          <a:stretch>
            <a:fillRect/>
          </a:stretch>
        </p:blipFill>
        <p:spPr>
          <a:xfrm>
            <a:off x="4267093" y="908684"/>
            <a:ext cx="731501" cy="668653"/>
          </a:xfrm>
          <a:prstGeom prst="rect">
            <a:avLst/>
          </a:prstGeom>
        </p:spPr>
      </p:pic>
      <p:pic>
        <p:nvPicPr>
          <p:cNvPr id="15" name="icon_moneybag_2" descr="image.png"/>
          <p:cNvPicPr>
            <a:picLocks noChangeAspect="1"/>
          </p:cNvPicPr>
          <p:nvPr/>
        </p:nvPicPr>
        <p:blipFill>
          <a:blip r:embed="rId10">
            <a:grayscl/>
          </a:blip>
          <a:stretch>
            <a:fillRect/>
          </a:stretch>
        </p:blipFill>
        <p:spPr>
          <a:xfrm>
            <a:off x="4916434" y="514350"/>
            <a:ext cx="731501" cy="960120"/>
          </a:xfrm>
          <a:prstGeom prst="rect">
            <a:avLst/>
          </a:prstGeom>
        </p:spPr>
      </p:pic>
      <p:sp>
        <p:nvSpPr>
          <p:cNvPr id="17" name="text_subhead"/>
          <p:cNvSpPr txBox="1"/>
          <p:nvPr/>
        </p:nvSpPr>
        <p:spPr>
          <a:xfrm>
            <a:off x="6949266" y="2194559"/>
            <a:ext cx="4876678" cy="82295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300" b="1">
                <a:solidFill>
                  <a:srgbClr val="888888"/>
                </a:solidFill>
              </a:rPr>
              <a:t>De-Risking Zone</a:t>
            </a:r>
          </a:p>
        </p:txBody>
      </p:sp>
      <p:sp>
        <p:nvSpPr>
          <p:cNvPr id="18" name="text_body"/>
          <p:cNvSpPr txBox="1"/>
          <p:nvPr/>
        </p:nvSpPr>
        <p:spPr>
          <a:xfrm>
            <a:off x="8412268" y="3017518"/>
            <a:ext cx="3413675" cy="14465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100" b="0" dirty="0">
                <a:solidFill>
                  <a:srgbClr val="1A1A1A"/>
                </a:solidFill>
              </a:rPr>
              <a:t>Solar and battery storage equipment
exempted from retaliatory tariffs.
Domestic manufacturing subsidies
preserved through carve-out clause.
Import volume projected to rise 3×
within two policy cycles.</a:t>
            </a:r>
          </a:p>
        </p:txBody>
      </p:sp>
      <p:sp>
        <p:nvSpPr>
          <p:cNvPr id="19" name="text_subsidy"/>
          <p:cNvSpPr txBox="1"/>
          <p:nvPr/>
        </p:nvSpPr>
        <p:spPr>
          <a:xfrm>
            <a:off x="5120511" y="5189907"/>
            <a:ext cx="853420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000" b="0" dirty="0">
                <a:solidFill>
                  <a:srgbClr val="888888"/>
                </a:solidFill>
              </a:rPr>
              <a:t>Subsidy</a:t>
            </a:r>
          </a:p>
        </p:txBody>
      </p:sp>
      <p:sp>
        <p:nvSpPr>
          <p:cNvPr id="20" name="text_axis_label"/>
          <p:cNvSpPr txBox="1"/>
          <p:nvPr/>
        </p:nvSpPr>
        <p:spPr>
          <a:xfrm>
            <a:off x="121916" y="68580"/>
            <a:ext cx="1097252" cy="7543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700" b="0">
                <a:solidFill>
                  <a:srgbClr val="888888"/>
                </a:solidFill>
              </a:rPr>
              <a:t>Relative
Import
Volume</a:t>
            </a:r>
          </a:p>
        </p:txBody>
      </p:sp>
      <p:sp>
        <p:nvSpPr>
          <p:cNvPr id="21" name="Right Arrow 20">
            <a:extLst>
              <a:ext uri="{FF2B5EF4-FFF2-40B4-BE49-F238E27FC236}">
                <a16:creationId xmlns:a16="http://schemas.microsoft.com/office/drawing/2014/main" id="{FD9AB4E5-571C-6B71-E58A-19FB0EF38D21}"/>
              </a:ext>
            </a:extLst>
          </p:cNvPr>
          <p:cNvSpPr/>
          <p:nvPr/>
        </p:nvSpPr>
        <p:spPr>
          <a:xfrm rot="18051630">
            <a:off x="4155639" y="2551628"/>
            <a:ext cx="2875361" cy="581181"/>
          </a:xfrm>
          <a:prstGeom prst="rightArrow">
            <a:avLst/>
          </a:prstGeom>
          <a:blipFill>
            <a:blip r:embed="rId11"/>
            <a:tile tx="0" ty="0" sx="100000" sy="100000" flip="none" algn="tl"/>
          </a:blipFill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5" name="Straight Arrow Connector 34">
            <a:extLst>
              <a:ext uri="{FF2B5EF4-FFF2-40B4-BE49-F238E27FC236}">
                <a16:creationId xmlns:a16="http://schemas.microsoft.com/office/drawing/2014/main" id="{A40FCAED-773D-28C5-D47E-DEBD277CF677}"/>
              </a:ext>
            </a:extLst>
          </p:cNvPr>
          <p:cNvCxnSpPr>
            <a:cxnSpLocks/>
          </p:cNvCxnSpPr>
          <p:nvPr/>
        </p:nvCxnSpPr>
        <p:spPr>
          <a:xfrm flipV="1">
            <a:off x="2239455" y="1851402"/>
            <a:ext cx="3408480" cy="1959931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pic>
        <p:nvPicPr>
          <p:cNvPr id="37" name="icon_coins" descr="image.png">
            <a:extLst>
              <a:ext uri="{FF2B5EF4-FFF2-40B4-BE49-F238E27FC236}">
                <a16:creationId xmlns:a16="http://schemas.microsoft.com/office/drawing/2014/main" id="{750CFDBD-1556-AC24-0DDB-803FFD03105F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989604" y="1086676"/>
            <a:ext cx="215300" cy="548640"/>
          </a:xfrm>
          <a:prstGeom prst="rect">
            <a:avLst/>
          </a:prstGeom>
        </p:spPr>
      </p:pic>
      <p:pic>
        <p:nvPicPr>
          <p:cNvPr id="38" name="icon_coins" descr="image.png">
            <a:extLst>
              <a:ext uri="{FF2B5EF4-FFF2-40B4-BE49-F238E27FC236}">
                <a16:creationId xmlns:a16="http://schemas.microsoft.com/office/drawing/2014/main" id="{FCF4513F-38EA-E8B2-EA4D-85012016A65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304618" y="870534"/>
            <a:ext cx="215300" cy="548640"/>
          </a:xfrm>
          <a:prstGeom prst="rect">
            <a:avLst/>
          </a:prstGeom>
        </p:spPr>
      </p:pic>
      <p:pic>
        <p:nvPicPr>
          <p:cNvPr id="39" name="icon_coins" descr="image.png">
            <a:extLst>
              <a:ext uri="{FF2B5EF4-FFF2-40B4-BE49-F238E27FC236}">
                <a16:creationId xmlns:a16="http://schemas.microsoft.com/office/drawing/2014/main" id="{C7DD5918-E258-7741-3BF5-2BD85F8F25AD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 t="-1" b="20157"/>
          <a:stretch>
            <a:fillRect/>
          </a:stretch>
        </p:blipFill>
        <p:spPr>
          <a:xfrm>
            <a:off x="7573118" y="1200148"/>
            <a:ext cx="215300" cy="438052"/>
          </a:xfrm>
          <a:prstGeom prst="rect">
            <a:avLst/>
          </a:prstGeom>
        </p:spPr>
      </p:pic>
      <p:pic>
        <p:nvPicPr>
          <p:cNvPr id="40" name="icon_moneybag_2" descr="image.png">
            <a:extLst>
              <a:ext uri="{FF2B5EF4-FFF2-40B4-BE49-F238E27FC236}">
                <a16:creationId xmlns:a16="http://schemas.microsoft.com/office/drawing/2014/main" id="{AEAA02BD-CA9D-ED5D-EF70-1BE855637791}"/>
              </a:ext>
            </a:extLst>
          </p:cNvPr>
          <p:cNvPicPr>
            <a:picLocks noChangeAspect="1"/>
          </p:cNvPicPr>
          <p:nvPr/>
        </p:nvPicPr>
        <p:blipFill>
          <a:blip r:embed="rId10">
            <a:grayscl/>
          </a:blip>
          <a:stretch>
            <a:fillRect/>
          </a:stretch>
        </p:blipFill>
        <p:spPr>
          <a:xfrm>
            <a:off x="6829042" y="746659"/>
            <a:ext cx="731501" cy="96012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</TotalTime>
  <Words>45</Words>
  <Application>Microsoft Macintosh PowerPoint</Application>
  <PresentationFormat>Widescreen</PresentationFormat>
  <Paragraphs>4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4" baseType="lpstr">
      <vt:lpstr>Arial</vt:lpstr>
      <vt:lpstr>Calibri</vt:lpstr>
      <vt:lpstr>Office Theme</vt:lpstr>
      <vt:lpstr>PowerPoint Presentation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Moreen Njoroge</cp:lastModifiedBy>
  <cp:revision>2</cp:revision>
  <dcterms:created xsi:type="dcterms:W3CDTF">2013-01-27T09:14:16Z</dcterms:created>
  <dcterms:modified xsi:type="dcterms:W3CDTF">2026-02-24T22:44:12Z</dcterms:modified>
  <cp:category/>
</cp:coreProperties>
</file>